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3" r:id="rId2"/>
    <p:sldMasterId id="2147483674" r:id="rId3"/>
    <p:sldMasterId id="2147483677" r:id="rId4"/>
    <p:sldMasterId id="2147483680" r:id="rId5"/>
    <p:sldMasterId id="2147483683" r:id="rId6"/>
  </p:sldMasterIdLst>
  <p:notesMasterIdLst>
    <p:notesMasterId r:id="rId69"/>
  </p:notesMasterIdLst>
  <p:handoutMasterIdLst>
    <p:handoutMasterId r:id="rId70"/>
  </p:handoutMasterIdLst>
  <p:sldIdLst>
    <p:sldId id="330" r:id="rId7"/>
    <p:sldId id="331" r:id="rId8"/>
    <p:sldId id="332" r:id="rId9"/>
    <p:sldId id="333" r:id="rId10"/>
    <p:sldId id="334" r:id="rId11"/>
    <p:sldId id="274" r:id="rId12"/>
    <p:sldId id="275" r:id="rId13"/>
    <p:sldId id="335" r:id="rId14"/>
    <p:sldId id="277" r:id="rId15"/>
    <p:sldId id="278" r:id="rId16"/>
    <p:sldId id="279" r:id="rId17"/>
    <p:sldId id="280" r:id="rId18"/>
    <p:sldId id="281" r:id="rId19"/>
    <p:sldId id="282" r:id="rId20"/>
    <p:sldId id="336" r:id="rId21"/>
    <p:sldId id="337" r:id="rId22"/>
    <p:sldId id="285" r:id="rId23"/>
    <p:sldId id="338" r:id="rId24"/>
    <p:sldId id="287" r:id="rId25"/>
    <p:sldId id="339" r:id="rId26"/>
    <p:sldId id="340" r:id="rId27"/>
    <p:sldId id="341" r:id="rId28"/>
    <p:sldId id="342" r:id="rId29"/>
    <p:sldId id="343" r:id="rId30"/>
    <p:sldId id="344" r:id="rId31"/>
    <p:sldId id="345" r:id="rId32"/>
    <p:sldId id="346" r:id="rId33"/>
    <p:sldId id="347" r:id="rId34"/>
    <p:sldId id="297" r:id="rId35"/>
    <p:sldId id="348" r:id="rId36"/>
    <p:sldId id="349" r:id="rId37"/>
    <p:sldId id="300" r:id="rId38"/>
    <p:sldId id="301" r:id="rId39"/>
    <p:sldId id="350" r:id="rId40"/>
    <p:sldId id="303" r:id="rId41"/>
    <p:sldId id="351" r:id="rId42"/>
    <p:sldId id="305" r:id="rId43"/>
    <p:sldId id="306" r:id="rId44"/>
    <p:sldId id="307" r:id="rId45"/>
    <p:sldId id="308" r:id="rId46"/>
    <p:sldId id="309" r:id="rId47"/>
    <p:sldId id="310" r:id="rId48"/>
    <p:sldId id="311" r:id="rId49"/>
    <p:sldId id="312" r:id="rId50"/>
    <p:sldId id="313" r:id="rId51"/>
    <p:sldId id="352" r:id="rId52"/>
    <p:sldId id="353" r:id="rId53"/>
    <p:sldId id="354" r:id="rId54"/>
    <p:sldId id="317" r:id="rId55"/>
    <p:sldId id="318" r:id="rId56"/>
    <p:sldId id="355" r:id="rId57"/>
    <p:sldId id="320" r:id="rId58"/>
    <p:sldId id="321" r:id="rId59"/>
    <p:sldId id="322" r:id="rId60"/>
    <p:sldId id="323" r:id="rId61"/>
    <p:sldId id="324" r:id="rId62"/>
    <p:sldId id="325" r:id="rId63"/>
    <p:sldId id="326" r:id="rId64"/>
    <p:sldId id="327" r:id="rId65"/>
    <p:sldId id="328" r:id="rId66"/>
    <p:sldId id="329" r:id="rId67"/>
    <p:sldId id="356" r:id="rId68"/>
  </p:sldIdLst>
  <p:sldSz cx="12192000" cy="6858000"/>
  <p:notesSz cx="7023100" cy="9309100"/>
  <p:defaultTextStyle>
    <a:defPPr>
      <a:defRPr lang="de-DE"/>
    </a:defPPr>
    <a:lvl1pPr algn="l" rtl="0" fontAlgn="base">
      <a:lnSpc>
        <a:spcPct val="90000"/>
      </a:lnSpc>
      <a:spcBef>
        <a:spcPct val="0"/>
      </a:spcBef>
      <a:spcAft>
        <a:spcPct val="0"/>
      </a:spcAft>
      <a:defRPr sz="3200" kern="1200">
        <a:solidFill>
          <a:schemeClr val="tx1"/>
        </a:solidFill>
        <a:latin typeface="Tahoma" pitchFamily="34" charset="0"/>
        <a:ea typeface="+mn-ea"/>
        <a:cs typeface="+mn-cs"/>
      </a:defRPr>
    </a:lvl1pPr>
    <a:lvl2pPr marL="457200" algn="l" rtl="0" fontAlgn="base">
      <a:lnSpc>
        <a:spcPct val="90000"/>
      </a:lnSpc>
      <a:spcBef>
        <a:spcPct val="0"/>
      </a:spcBef>
      <a:spcAft>
        <a:spcPct val="0"/>
      </a:spcAft>
      <a:defRPr sz="3200" kern="1200">
        <a:solidFill>
          <a:schemeClr val="tx1"/>
        </a:solidFill>
        <a:latin typeface="Tahoma" pitchFamily="34" charset="0"/>
        <a:ea typeface="+mn-ea"/>
        <a:cs typeface="+mn-cs"/>
      </a:defRPr>
    </a:lvl2pPr>
    <a:lvl3pPr marL="914400" algn="l" rtl="0" fontAlgn="base">
      <a:lnSpc>
        <a:spcPct val="90000"/>
      </a:lnSpc>
      <a:spcBef>
        <a:spcPct val="0"/>
      </a:spcBef>
      <a:spcAft>
        <a:spcPct val="0"/>
      </a:spcAft>
      <a:defRPr sz="3200" kern="1200">
        <a:solidFill>
          <a:schemeClr val="tx1"/>
        </a:solidFill>
        <a:latin typeface="Tahoma" pitchFamily="34" charset="0"/>
        <a:ea typeface="+mn-ea"/>
        <a:cs typeface="+mn-cs"/>
      </a:defRPr>
    </a:lvl3pPr>
    <a:lvl4pPr marL="1371600" algn="l" rtl="0" fontAlgn="base">
      <a:lnSpc>
        <a:spcPct val="90000"/>
      </a:lnSpc>
      <a:spcBef>
        <a:spcPct val="0"/>
      </a:spcBef>
      <a:spcAft>
        <a:spcPct val="0"/>
      </a:spcAft>
      <a:defRPr sz="3200" kern="1200">
        <a:solidFill>
          <a:schemeClr val="tx1"/>
        </a:solidFill>
        <a:latin typeface="Tahoma" pitchFamily="34" charset="0"/>
        <a:ea typeface="+mn-ea"/>
        <a:cs typeface="+mn-cs"/>
      </a:defRPr>
    </a:lvl4pPr>
    <a:lvl5pPr marL="1828800" algn="l" rtl="0" fontAlgn="base">
      <a:lnSpc>
        <a:spcPct val="90000"/>
      </a:lnSpc>
      <a:spcBef>
        <a:spcPct val="0"/>
      </a:spcBef>
      <a:spcAft>
        <a:spcPct val="0"/>
      </a:spcAft>
      <a:defRPr sz="3200" kern="1200">
        <a:solidFill>
          <a:schemeClr val="tx1"/>
        </a:solidFill>
        <a:latin typeface="Tahoma" pitchFamily="34" charset="0"/>
        <a:ea typeface="+mn-ea"/>
        <a:cs typeface="+mn-cs"/>
      </a:defRPr>
    </a:lvl5pPr>
    <a:lvl6pPr marL="2286000" algn="l" defTabSz="914400" rtl="0" eaLnBrk="1" latinLnBrk="0" hangingPunct="1">
      <a:defRPr sz="3200" kern="1200">
        <a:solidFill>
          <a:schemeClr val="tx1"/>
        </a:solidFill>
        <a:latin typeface="Tahoma" pitchFamily="34" charset="0"/>
        <a:ea typeface="+mn-ea"/>
        <a:cs typeface="+mn-cs"/>
      </a:defRPr>
    </a:lvl6pPr>
    <a:lvl7pPr marL="2743200" algn="l" defTabSz="914400" rtl="0" eaLnBrk="1" latinLnBrk="0" hangingPunct="1">
      <a:defRPr sz="3200" kern="1200">
        <a:solidFill>
          <a:schemeClr val="tx1"/>
        </a:solidFill>
        <a:latin typeface="Tahoma" pitchFamily="34" charset="0"/>
        <a:ea typeface="+mn-ea"/>
        <a:cs typeface="+mn-cs"/>
      </a:defRPr>
    </a:lvl7pPr>
    <a:lvl8pPr marL="3200400" algn="l" defTabSz="914400" rtl="0" eaLnBrk="1" latinLnBrk="0" hangingPunct="1">
      <a:defRPr sz="3200" kern="1200">
        <a:solidFill>
          <a:schemeClr val="tx1"/>
        </a:solidFill>
        <a:latin typeface="Tahoma" pitchFamily="34" charset="0"/>
        <a:ea typeface="+mn-ea"/>
        <a:cs typeface="+mn-cs"/>
      </a:defRPr>
    </a:lvl8pPr>
    <a:lvl9pPr marL="3657600" algn="l" defTabSz="914400" rtl="0" eaLnBrk="1" latinLnBrk="0" hangingPunct="1">
      <a:defRPr sz="32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Duncan" initials="B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E23"/>
    <a:srgbClr val="99CC00"/>
    <a:srgbClr val="FFDD00"/>
    <a:srgbClr val="996633"/>
    <a:srgbClr val="FF0000"/>
    <a:srgbClr val="336699"/>
    <a:srgbClr val="008000"/>
    <a:srgbClr val="333333"/>
    <a:srgbClr val="3366CC"/>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73931" autoAdjust="0"/>
  </p:normalViewPr>
  <p:slideViewPr>
    <p:cSldViewPr snapToGrid="0">
      <p:cViewPr varScale="1">
        <p:scale>
          <a:sx n="73" d="100"/>
          <a:sy n="73" d="100"/>
        </p:scale>
        <p:origin x="180" y="6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04"/>
    </p:cViewPr>
  </p:sorterViewPr>
  <p:notesViewPr>
    <p:cSldViewPr snapToGrid="0">
      <p:cViewPr varScale="1">
        <p:scale>
          <a:sx n="79" d="100"/>
          <a:sy n="79" d="100"/>
        </p:scale>
        <p:origin x="3102" y="10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 Type="http://schemas.openxmlformats.org/officeDocument/2006/relationships/slide" Target="slides/slide1.xml"/><Relationship Id="rId71"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4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4" name="Rectangle 4"/>
          <p:cNvSpPr>
            <a:spLocks noGrp="1" noRot="1" noChangeAspect="1" noChangeArrowheads="1" noTextEdit="1"/>
          </p:cNvSpPr>
          <p:nvPr>
            <p:ph type="sldImg" idx="2"/>
          </p:nvPr>
        </p:nvSpPr>
        <p:spPr bwMode="auto">
          <a:xfrm>
            <a:off x="330200" y="534988"/>
            <a:ext cx="4221163" cy="23749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59211" y="3235559"/>
            <a:ext cx="5618480" cy="537535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endParaRPr lang="en-GB" noProof="0" dirty="0"/>
          </a:p>
        </p:txBody>
      </p:sp>
      <p:sp>
        <p:nvSpPr>
          <p:cNvPr id="4" name="Slide Number Placeholder 3"/>
          <p:cNvSpPr>
            <a:spLocks noGrp="1"/>
          </p:cNvSpPr>
          <p:nvPr>
            <p:ph type="sldNum" sz="quarter" idx="5"/>
          </p:nvPr>
        </p:nvSpPr>
        <p:spPr>
          <a:xfrm>
            <a:off x="3977569" y="8841859"/>
            <a:ext cx="3043891" cy="465753"/>
          </a:xfrm>
          <a:prstGeom prst="rect">
            <a:avLst/>
          </a:prstGeom>
        </p:spPr>
        <p:txBody>
          <a:bodyPr vert="horz" lIns="91440" tIns="45720" rIns="91440" bIns="45720" rtlCol="0" anchor="b"/>
          <a:lstStyle>
            <a:lvl1pPr algn="r">
              <a:defRPr sz="1200"/>
            </a:lvl1pPr>
          </a:lstStyle>
          <a:p>
            <a:fld id="{D0D18800-03A3-4371-B392-80B672D011D5}" type="slidenum">
              <a:rPr lang="en-GB" smtClean="0"/>
              <a:t>‹nr.›</a:t>
            </a:fld>
            <a:endParaRPr lang="en-GB"/>
          </a:p>
        </p:txBody>
      </p:sp>
    </p:spTree>
    <p:extLst>
      <p:ext uri="{BB962C8B-B14F-4D97-AF65-F5344CB8AC3E}">
        <p14:creationId xmlns:p14="http://schemas.microsoft.com/office/powerpoint/2010/main" val="13263306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19562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330200" y="534988"/>
            <a:ext cx="4221163" cy="2374900"/>
          </a:xfrm>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330200" y="534988"/>
            <a:ext cx="4221163" cy="2374900"/>
          </a:xfrm>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330200" y="534988"/>
            <a:ext cx="4221163" cy="2374900"/>
          </a:xfrm>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330200" y="534988"/>
            <a:ext cx="4221163" cy="2374900"/>
          </a:xfrm>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a typeface="ＭＳ Ｐゴシック" pitchFamily="34" charset="-128"/>
              </a:rPr>
              <a:t>The main objectives of this variable are to provide crucial information to enable comparisons of antimicrobial consumption between Europe and the US and to enable updating the defined daily doses (DDD) values by the WHO Collaboration Centre for Drug Statistics Methodology (Norwegian Institute of Public Health).</a:t>
            </a:r>
          </a:p>
          <a:p>
            <a:endParaRPr lang="en-GB" altLang="en-US">
              <a:ea typeface="ＭＳ Ｐゴシック" pitchFamily="34" charset="-128"/>
            </a:endParaRPr>
          </a:p>
          <a:p>
            <a:endParaRPr lang="en-GB" altLang="en-US">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19562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19562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30200" y="534988"/>
            <a:ext cx="4221163" cy="23749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30200" y="534988"/>
            <a:ext cx="4221163" cy="23749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30200" y="534988"/>
            <a:ext cx="4221163" cy="23749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30200" y="534988"/>
            <a:ext cx="4221163" cy="23749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400" dirty="0"/>
              <a:t>Facilitator notes: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400" kern="1200" baseline="0" noProof="0" dirty="0">
              <a:solidFill>
                <a:schemeClr val="tx1"/>
              </a:solidFill>
              <a:latin typeface="Times" pitchFamily="18" charset="0"/>
              <a:ea typeface="+mn-ea"/>
              <a:cs typeface="+mn-cs"/>
            </a:endParaRPr>
          </a:p>
        </p:txBody>
      </p:sp>
    </p:spTree>
    <p:extLst>
      <p:ext uri="{BB962C8B-B14F-4D97-AF65-F5344CB8AC3E}">
        <p14:creationId xmlns:p14="http://schemas.microsoft.com/office/powerpoint/2010/main" val="3896355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30200" y="534988"/>
            <a:ext cx="4221163" cy="23749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19562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19562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4277181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14721407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330200" y="534988"/>
            <a:ext cx="4221163" cy="2374900"/>
          </a:xfrm>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70000"/>
              </a:lnSpc>
            </a:pPr>
            <a:r>
              <a:rPr lang="en-GB" altLang="en-US" sz="800" b="1">
                <a:ea typeface="ＭＳ Ｐゴシック" pitchFamily="34" charset="-128"/>
              </a:rPr>
              <a:t>Superficial incisional (SSI-S)</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Infection occurs within 30 days after the operation </a:t>
            </a:r>
            <a:r>
              <a:rPr lang="en-GB" altLang="en-US" sz="800" u="sng">
                <a:ea typeface="ＭＳ Ｐゴシック" pitchFamily="34" charset="-128"/>
              </a:rPr>
              <a:t>and</a:t>
            </a:r>
            <a:r>
              <a:rPr lang="en-GB" altLang="en-US" sz="800">
                <a:ea typeface="ＭＳ Ｐゴシック" pitchFamily="34" charset="-128"/>
              </a:rPr>
              <a:t> infection involves only skin and subcutaneous tissue of the incision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with or without laboratory confirmation, from the superficial incision</a:t>
            </a:r>
          </a:p>
          <a:p>
            <a:pPr eaLnBrk="1" hangingPunct="1">
              <a:lnSpc>
                <a:spcPct val="70000"/>
              </a:lnSpc>
            </a:pPr>
            <a:r>
              <a:rPr lang="en-GB" altLang="en-US" sz="800">
                <a:ea typeface="ＭＳ Ｐゴシック" pitchFamily="34" charset="-128"/>
              </a:rPr>
              <a:t>Organisms isolated from an aseptically obtained culture of fluid or tissue from the superficial incision.</a:t>
            </a:r>
          </a:p>
          <a:p>
            <a:pPr eaLnBrk="1" hangingPunct="1">
              <a:lnSpc>
                <a:spcPct val="70000"/>
              </a:lnSpc>
            </a:pPr>
            <a:r>
              <a:rPr lang="en-GB" altLang="en-US" sz="800">
                <a:ea typeface="ＭＳ Ｐゴシック" pitchFamily="34" charset="-128"/>
              </a:rPr>
              <a:t>At least one of the following signs or symptoms of infection: </a:t>
            </a:r>
            <a:r>
              <a:rPr lang="en-GB" altLang="en-US" sz="800" u="sng">
                <a:ea typeface="ＭＳ Ｐゴシック" pitchFamily="34" charset="-128"/>
              </a:rPr>
              <a:t>and </a:t>
            </a:r>
            <a:r>
              <a:rPr lang="en-GB" altLang="en-US" sz="800">
                <a:ea typeface="ＭＳ Ｐゴシック" pitchFamily="34" charset="-128"/>
              </a:rPr>
              <a:t>superficial incision is deliberately opened by surgeon, </a:t>
            </a:r>
            <a:r>
              <a:rPr lang="en-GB" altLang="en-US" sz="800" u="sng">
                <a:ea typeface="ＭＳ Ｐゴシック" pitchFamily="34" charset="-128"/>
              </a:rPr>
              <a:t>unless</a:t>
            </a:r>
            <a:r>
              <a:rPr lang="en-GB" altLang="en-US" sz="800">
                <a:ea typeface="ＭＳ Ｐゴシック" pitchFamily="34" charset="-128"/>
              </a:rPr>
              <a:t> incision is culture-negative.</a:t>
            </a:r>
          </a:p>
          <a:p>
            <a:pPr lvl="1" eaLnBrk="1" hangingPunct="1">
              <a:lnSpc>
                <a:spcPct val="70000"/>
              </a:lnSpc>
            </a:pPr>
            <a:r>
              <a:rPr lang="en-GB" altLang="en-US" sz="700">
                <a:ea typeface="ＭＳ Ｐゴシック" pitchFamily="34" charset="-128"/>
              </a:rPr>
              <a:t>pain or tenderness,</a:t>
            </a:r>
          </a:p>
          <a:p>
            <a:pPr lvl="1" eaLnBrk="1" hangingPunct="1">
              <a:lnSpc>
                <a:spcPct val="70000"/>
              </a:lnSpc>
            </a:pPr>
            <a:r>
              <a:rPr lang="en-GB" altLang="en-US" sz="700">
                <a:ea typeface="ＭＳ Ｐゴシック" pitchFamily="34" charset="-128"/>
              </a:rPr>
              <a:t> localized swelling, </a:t>
            </a:r>
          </a:p>
          <a:p>
            <a:pPr lvl="1" eaLnBrk="1" hangingPunct="1">
              <a:lnSpc>
                <a:spcPct val="70000"/>
              </a:lnSpc>
            </a:pPr>
            <a:r>
              <a:rPr lang="en-GB" altLang="en-US" sz="700">
                <a:ea typeface="ＭＳ Ｐゴシック" pitchFamily="34" charset="-128"/>
              </a:rPr>
              <a:t>redness, or heat</a:t>
            </a:r>
          </a:p>
          <a:p>
            <a:pPr eaLnBrk="1" hangingPunct="1">
              <a:lnSpc>
                <a:spcPct val="70000"/>
              </a:lnSpc>
            </a:pPr>
            <a:r>
              <a:rPr lang="en-GB" altLang="en-US" sz="800">
                <a:ea typeface="ＭＳ Ｐゴシック" pitchFamily="34" charset="-128"/>
              </a:rPr>
              <a:t>Diagnosis of superficial incisional SSI made by a surgeon or attending physician.</a:t>
            </a:r>
          </a:p>
          <a:p>
            <a:pPr eaLnBrk="1" hangingPunct="1">
              <a:lnSpc>
                <a:spcPct val="70000"/>
              </a:lnSpc>
            </a:pP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 </a:t>
            </a:r>
          </a:p>
          <a:p>
            <a:pPr eaLnBrk="1" hangingPunct="1">
              <a:lnSpc>
                <a:spcPct val="70000"/>
              </a:lnSpc>
            </a:pPr>
            <a:r>
              <a:rPr lang="en-GB" altLang="en-US" sz="800" b="1">
                <a:ea typeface="ＭＳ Ｐゴシック" pitchFamily="34" charset="-128"/>
              </a:rPr>
              <a:t>Deep incisional (SSI-D)</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Less than 30 days popst-op if no implant is left in place or within one year if implant is in place </a:t>
            </a:r>
            <a:r>
              <a:rPr lang="en-GB" altLang="en-US" sz="800" u="sng">
                <a:ea typeface="ＭＳ Ｐゴシック" pitchFamily="34" charset="-128"/>
              </a:rPr>
              <a:t>and</a:t>
            </a:r>
            <a:r>
              <a:rPr lang="en-GB" altLang="en-US" sz="800">
                <a:ea typeface="ＭＳ Ｐゴシック" pitchFamily="34" charset="-128"/>
              </a:rPr>
              <a:t> the infection appears to be related to the operation </a:t>
            </a:r>
            <a:r>
              <a:rPr lang="en-GB" altLang="en-US" sz="800" u="sng">
                <a:ea typeface="ＭＳ Ｐゴシック" pitchFamily="34" charset="-128"/>
              </a:rPr>
              <a:t>and</a:t>
            </a:r>
            <a:r>
              <a:rPr lang="en-GB" altLang="en-US" sz="800">
                <a:ea typeface="ＭＳ Ｐゴシック" pitchFamily="34" charset="-128"/>
              </a:rPr>
              <a:t> infection involves deep soft tissue (e.g. fascia, muscle) of the incision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from the deep incision but not from the organ/space component of the surgical site.</a:t>
            </a:r>
          </a:p>
          <a:p>
            <a:pPr eaLnBrk="1" hangingPunct="1">
              <a:lnSpc>
                <a:spcPct val="70000"/>
              </a:lnSpc>
            </a:pPr>
            <a:r>
              <a:rPr lang="en-GB" altLang="en-US" sz="800">
                <a:ea typeface="ＭＳ Ｐゴシック" pitchFamily="34" charset="-128"/>
              </a:rPr>
              <a:t>A deep incision spontaneously dehisces or is deliberately opened by a surgeon when the patient has at least one of the following signs or symptoms: fever (&gt;38º C), localized pain or tenderness, unless incision is culture-negative.</a:t>
            </a:r>
          </a:p>
          <a:p>
            <a:pPr eaLnBrk="1" hangingPunct="1">
              <a:lnSpc>
                <a:spcPct val="70000"/>
              </a:lnSpc>
            </a:pPr>
            <a:r>
              <a:rPr lang="en-GB" altLang="en-US" sz="800">
                <a:ea typeface="ＭＳ Ｐゴシック" pitchFamily="34" charset="-128"/>
              </a:rPr>
              <a:t>An abscess or other evidence of infection involving the deep incision is found on direct examination, during reoperation, or by histopathologic or radiologic examination.</a:t>
            </a:r>
          </a:p>
          <a:p>
            <a:pPr eaLnBrk="1" hangingPunct="1">
              <a:lnSpc>
                <a:spcPct val="70000"/>
              </a:lnSpc>
            </a:pPr>
            <a:r>
              <a:rPr lang="en-GB" altLang="en-US" sz="800">
                <a:ea typeface="ＭＳ Ｐゴシック" pitchFamily="34" charset="-128"/>
              </a:rPr>
              <a:t>Diagnosis of deep incisional SSI made by a surgeon or attending physician.</a:t>
            </a:r>
          </a:p>
          <a:p>
            <a:pPr eaLnBrk="1" hangingPunct="1">
              <a:lnSpc>
                <a:spcPct val="70000"/>
              </a:lnSpc>
            </a:pPr>
            <a:r>
              <a:rPr lang="en-GB" altLang="en-US" sz="800">
                <a:ea typeface="ＭＳ Ｐゴシック" pitchFamily="34" charset="-128"/>
              </a:rPr>
              <a:t>  </a:t>
            </a:r>
          </a:p>
          <a:p>
            <a:pPr eaLnBrk="1" hangingPunct="1">
              <a:lnSpc>
                <a:spcPct val="70000"/>
              </a:lnSpc>
            </a:pPr>
            <a:r>
              <a:rPr lang="en-GB" altLang="en-US" sz="800" b="1">
                <a:ea typeface="ＭＳ Ｐゴシック" pitchFamily="34" charset="-128"/>
              </a:rPr>
              <a:t>Organ/Space (SSI-O)</a:t>
            </a:r>
            <a:endParaRPr lang="en-GB" altLang="en-US" sz="800">
              <a:ea typeface="ＭＳ Ｐゴシック" pitchFamily="34" charset="-128"/>
            </a:endParaRPr>
          </a:p>
          <a:p>
            <a:pPr eaLnBrk="1" hangingPunct="1">
              <a:lnSpc>
                <a:spcPct val="70000"/>
              </a:lnSpc>
            </a:pPr>
            <a:r>
              <a:rPr lang="en-GB" altLang="en-US" sz="800" i="1">
                <a:ea typeface="ＭＳ Ｐゴシック" pitchFamily="34" charset="-128"/>
              </a:rPr>
              <a:t> </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Infection occurs within 30 days after the operation if no implant is left in place or within one year if implant is in place </a:t>
            </a:r>
            <a:r>
              <a:rPr lang="en-GB" altLang="en-US" sz="800" u="sng">
                <a:ea typeface="ＭＳ Ｐゴシック" pitchFamily="34" charset="-128"/>
              </a:rPr>
              <a:t>and</a:t>
            </a:r>
            <a:r>
              <a:rPr lang="en-GB" altLang="en-US" sz="800">
                <a:ea typeface="ＭＳ Ｐゴシック" pitchFamily="34" charset="-128"/>
              </a:rPr>
              <a:t> the infection appears to be related to the operation </a:t>
            </a:r>
            <a:r>
              <a:rPr lang="en-GB" altLang="en-US" sz="800" u="sng">
                <a:ea typeface="ＭＳ Ｐゴシック" pitchFamily="34" charset="-128"/>
              </a:rPr>
              <a:t>and</a:t>
            </a:r>
            <a:r>
              <a:rPr lang="en-GB" altLang="en-US" sz="800">
                <a:ea typeface="ＭＳ Ｐゴシック" pitchFamily="34" charset="-128"/>
              </a:rPr>
              <a:t> infection involves any part of the anatomy (e.g., organs and spaces) other than the incision which was opened or manipulated during an operation </a:t>
            </a:r>
            <a:r>
              <a:rPr lang="en-GB" altLang="en-US" sz="800" u="sng">
                <a:ea typeface="ＭＳ Ｐゴシック" pitchFamily="34" charset="-128"/>
              </a:rPr>
              <a:t>and at least one of the following:</a:t>
            </a:r>
            <a:endParaRPr lang="en-GB" altLang="en-US" sz="800">
              <a:ea typeface="ＭＳ Ｐゴシック" pitchFamily="34" charset="-128"/>
            </a:endParaRPr>
          </a:p>
          <a:p>
            <a:pPr eaLnBrk="1" hangingPunct="1">
              <a:lnSpc>
                <a:spcPct val="70000"/>
              </a:lnSpc>
            </a:pPr>
            <a:r>
              <a:rPr lang="en-GB" altLang="en-US" sz="800">
                <a:ea typeface="ＭＳ Ｐゴシック" pitchFamily="34" charset="-128"/>
              </a:rPr>
              <a:t>Purulent drainage from a drain that is placed through a stab wound into the organ/space .</a:t>
            </a:r>
          </a:p>
          <a:p>
            <a:pPr eaLnBrk="1" hangingPunct="1">
              <a:lnSpc>
                <a:spcPct val="70000"/>
              </a:lnSpc>
            </a:pPr>
            <a:r>
              <a:rPr lang="en-GB" altLang="en-US" sz="800">
                <a:ea typeface="ＭＳ Ｐゴシック" pitchFamily="34" charset="-128"/>
              </a:rPr>
              <a:t>Organisms isolated from an aseptically obtained culture of fluid or tissue in the organ/space.</a:t>
            </a:r>
          </a:p>
          <a:p>
            <a:pPr eaLnBrk="1" hangingPunct="1">
              <a:lnSpc>
                <a:spcPct val="70000"/>
              </a:lnSpc>
            </a:pPr>
            <a:r>
              <a:rPr lang="en-GB" altLang="en-US" sz="800">
                <a:ea typeface="ＭＳ Ｐゴシック" pitchFamily="34" charset="-128"/>
              </a:rPr>
              <a:t>An abscess or other evidence of infection involving the organ/space that is found on direct examination, during reoperation, or by histopathologic or radiologic examination.</a:t>
            </a:r>
          </a:p>
          <a:p>
            <a:pPr eaLnBrk="1" hangingPunct="1">
              <a:lnSpc>
                <a:spcPct val="70000"/>
              </a:lnSpc>
            </a:pPr>
            <a:r>
              <a:rPr lang="en-GB" altLang="en-US" sz="800">
                <a:ea typeface="ＭＳ Ｐゴシック" pitchFamily="34" charset="-128"/>
              </a:rPr>
              <a:t>Diagnosis of organ/space SSI made by a surgeon or attending physician.</a:t>
            </a:r>
          </a:p>
          <a:p>
            <a:pPr eaLnBrk="1" hangingPunct="1">
              <a:lnSpc>
                <a:spcPct val="90000"/>
              </a:lnSpc>
            </a:pPr>
            <a:endParaRPr lang="en-US" altLang="en-US">
              <a:ea typeface="ＭＳ Ｐゴシック" pitchFamily="34" charset="-128"/>
            </a:endParaRPr>
          </a:p>
        </p:txBody>
      </p:sp>
      <p:sp>
        <p:nvSpPr>
          <p:cNvPr id="5837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9E3EDCCD-67FE-48A2-8692-714D8D937F8F}" type="slidenum">
              <a:rPr lang="en-US" altLang="en-US" sz="1400">
                <a:latin typeface="Tahoma" pitchFamily="34" charset="0"/>
              </a:rPr>
              <a:pPr algn="ctr">
                <a:lnSpc>
                  <a:spcPct val="85000"/>
                </a:lnSpc>
                <a:spcBef>
                  <a:spcPct val="0"/>
                </a:spcBef>
              </a:pPr>
              <a:t>29</a:t>
            </a:fld>
            <a:endParaRPr lang="en-US" altLang="en-US" sz="1400">
              <a:latin typeface="Tahoma"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8079212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9666931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30200" y="534988"/>
            <a:ext cx="4221163" cy="23749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a typeface="ＭＳ Ｐゴシック" pitchFamily="34" charset="-128"/>
              </a:rPr>
              <a:t>Two or more serial chest X-rays or CT-scans with a suggestive image of pneumonia for patients with underlying cardiac or pulmonary disease. In patients without underlying cardiac or pulmonary disease one definitive chest X-ray or CT-scan is sufficient.</a:t>
            </a:r>
          </a:p>
          <a:p>
            <a:endParaRPr lang="fi-FI" altLang="en-US">
              <a:ea typeface="ＭＳ Ｐゴシック" pitchFamily="34" charset="-128"/>
            </a:endParaRPr>
          </a:p>
          <a:p>
            <a:r>
              <a:rPr lang="en-GB" altLang="en-US">
                <a:ea typeface="ＭＳ Ｐゴシック" pitchFamily="34" charset="-128"/>
              </a:rPr>
              <a:t>One definitive chest X-ray or CT-scan for the current pneumonia episode may be sufficient in patients with underlying cardiac or pulmonary disease if comparison with previous X-rays is possible</a:t>
            </a:r>
          </a:p>
          <a:p>
            <a:endParaRPr lang="en-GB" altLang="en-US">
              <a:ea typeface="ＭＳ Ｐゴシック" pitchFamily="34" charset="-128"/>
            </a:endParaRPr>
          </a:p>
          <a:p>
            <a:r>
              <a:rPr lang="en-GB" altLang="en-US">
                <a:ea typeface="ＭＳ Ｐゴシック" pitchFamily="34" charset="-128"/>
              </a:rPr>
              <a:t> </a:t>
            </a:r>
          </a:p>
          <a:p>
            <a:r>
              <a:rPr lang="en-GB" altLang="en-US" u="sng">
                <a:ea typeface="ＭＳ Ｐゴシック" pitchFamily="34" charset="-128"/>
              </a:rPr>
              <a:t>and</a:t>
            </a:r>
            <a:r>
              <a:rPr lang="en-GB" altLang="en-US">
                <a:ea typeface="ＭＳ Ｐゴシック" pitchFamily="34" charset="-128"/>
              </a:rPr>
              <a:t> at least one of the following</a:t>
            </a:r>
          </a:p>
          <a:p>
            <a:r>
              <a:rPr lang="en-GB" altLang="en-US">
                <a:ea typeface="ＭＳ Ｐゴシック" pitchFamily="34" charset="-128"/>
              </a:rPr>
              <a:t>Symptoms</a:t>
            </a:r>
          </a:p>
          <a:p>
            <a:r>
              <a:rPr lang="en-GB" altLang="en-US" sz="1400">
                <a:ea typeface="ＭＳ Ｐゴシック" pitchFamily="34" charset="-128"/>
              </a:rPr>
              <a:t> </a:t>
            </a:r>
            <a:r>
              <a:rPr lang="en-GB" altLang="en-US">
                <a:ea typeface="ＭＳ Ｐゴシック" pitchFamily="34" charset="-128"/>
              </a:rPr>
              <a:t> </a:t>
            </a:r>
            <a:br>
              <a:rPr lang="en-GB" altLang="en-US">
                <a:ea typeface="ＭＳ Ｐゴシック" pitchFamily="34" charset="-128"/>
              </a:rPr>
            </a:br>
            <a:r>
              <a:rPr lang="en-GB" altLang="en-US">
                <a:ea typeface="ＭＳ Ｐゴシック" pitchFamily="34" charset="-128"/>
              </a:rPr>
              <a:t>Fever &gt; 38 °C with no other cause</a:t>
            </a:r>
          </a:p>
          <a:p>
            <a:r>
              <a:rPr lang="en-GB" altLang="en-US">
                <a:ea typeface="ＭＳ Ｐゴシック" pitchFamily="34" charset="-128"/>
              </a:rPr>
              <a:t>Leukopenia (&lt;4000 WBC/mm</a:t>
            </a:r>
            <a:r>
              <a:rPr lang="en-GB" altLang="en-US" baseline="30000">
                <a:ea typeface="ＭＳ Ｐゴシック" pitchFamily="34" charset="-128"/>
              </a:rPr>
              <a:t>3</a:t>
            </a:r>
            <a:r>
              <a:rPr lang="en-GB" altLang="en-US">
                <a:ea typeface="ＭＳ Ｐゴシック" pitchFamily="34" charset="-128"/>
              </a:rPr>
              <a:t>) or leucocytosis (</a:t>
            </a:r>
            <a:r>
              <a:rPr lang="en-GB" altLang="en-US">
                <a:ea typeface="ＭＳ Ｐゴシック" pitchFamily="34" charset="-128"/>
                <a:sym typeface="Symbol" pitchFamily="18" charset="2"/>
              </a:rPr>
              <a:t></a:t>
            </a:r>
            <a:r>
              <a:rPr lang="en-GB" altLang="en-US">
                <a:ea typeface="ＭＳ Ｐゴシック" pitchFamily="34" charset="-128"/>
              </a:rPr>
              <a:t> 12 000 WBC/mm</a:t>
            </a:r>
            <a:r>
              <a:rPr lang="en-GB" altLang="en-US" baseline="30000">
                <a:ea typeface="ＭＳ Ｐゴシック" pitchFamily="34" charset="-128"/>
              </a:rPr>
              <a:t>3</a:t>
            </a:r>
            <a:r>
              <a:rPr lang="en-GB" altLang="en-US">
                <a:ea typeface="ＭＳ Ｐゴシック" pitchFamily="34" charset="-128"/>
              </a:rPr>
              <a:t>)</a:t>
            </a:r>
          </a:p>
          <a:p>
            <a:r>
              <a:rPr lang="en-GB" altLang="en-US">
                <a:ea typeface="ＭＳ Ｐゴシック" pitchFamily="34" charset="-128"/>
              </a:rPr>
              <a:t> </a:t>
            </a:r>
          </a:p>
          <a:p>
            <a:r>
              <a:rPr lang="en-GB" altLang="en-US" u="sng">
                <a:ea typeface="ＭＳ Ｐゴシック" pitchFamily="34" charset="-128"/>
              </a:rPr>
              <a:t>and</a:t>
            </a:r>
            <a:r>
              <a:rPr lang="en-GB" altLang="en-US">
                <a:ea typeface="ＭＳ Ｐゴシック" pitchFamily="34" charset="-128"/>
              </a:rPr>
              <a:t> at least one of the following</a:t>
            </a:r>
          </a:p>
          <a:p>
            <a:r>
              <a:rPr lang="en-GB" altLang="en-US">
                <a:ea typeface="ＭＳ Ｐゴシック" pitchFamily="34" charset="-128"/>
              </a:rPr>
              <a:t>(or at least two if clinical pneumonia only = PN 4 and PN 5)</a:t>
            </a:r>
          </a:p>
          <a:p>
            <a:r>
              <a:rPr lang="en-GB" altLang="en-US">
                <a:ea typeface="ＭＳ Ｐゴシック" pitchFamily="34" charset="-128"/>
              </a:rPr>
              <a:t> </a:t>
            </a:r>
          </a:p>
          <a:p>
            <a:r>
              <a:rPr lang="en-GB" altLang="en-US">
                <a:ea typeface="ＭＳ Ｐゴシック" pitchFamily="34" charset="-128"/>
              </a:rPr>
              <a:t>New onset of purulent sputum, or change in character of sputum (color, odor, quantity, consistency)</a:t>
            </a:r>
          </a:p>
          <a:p>
            <a:r>
              <a:rPr lang="en-GB" altLang="en-US">
                <a:ea typeface="ＭＳ Ｐゴシック" pitchFamily="34" charset="-128"/>
              </a:rPr>
              <a:t>Cough or dyspnea or tachypnea</a:t>
            </a:r>
          </a:p>
          <a:p>
            <a:r>
              <a:rPr lang="en-GB" altLang="en-US">
                <a:ea typeface="ＭＳ Ｐゴシック" pitchFamily="34" charset="-128"/>
              </a:rPr>
              <a:t>Suggestive auscultation (rales or bronchial breath sounds), ronchi, wheezing</a:t>
            </a:r>
          </a:p>
          <a:p>
            <a:r>
              <a:rPr lang="en-GB" altLang="en-US">
                <a:ea typeface="ＭＳ Ｐゴシック" pitchFamily="34" charset="-128"/>
              </a:rPr>
              <a:t>Worsening gas exchange (e.g., O</a:t>
            </a:r>
            <a:r>
              <a:rPr lang="en-GB" altLang="en-US" baseline="-25000">
                <a:ea typeface="ＭＳ Ｐゴシック" pitchFamily="34" charset="-128"/>
              </a:rPr>
              <a:t>2</a:t>
            </a:r>
            <a:r>
              <a:rPr lang="en-GB" altLang="en-US">
                <a:ea typeface="ＭＳ Ｐゴシック" pitchFamily="34" charset="-128"/>
              </a:rPr>
              <a:t> desaturation or increased oxygen requirements or increased ventilation demand)</a:t>
            </a:r>
          </a:p>
          <a:p>
            <a:r>
              <a:rPr lang="en-GB" altLang="en-US">
                <a:ea typeface="ＭＳ Ｐゴシック" pitchFamily="34" charset="-128"/>
              </a:rPr>
              <a:t> </a:t>
            </a:r>
          </a:p>
          <a:p>
            <a:r>
              <a:rPr lang="en-GB" altLang="en-US">
                <a:ea typeface="ＭＳ Ｐゴシック" pitchFamily="34" charset="-128"/>
              </a:rPr>
              <a:t>and according to the used diagnostic method</a:t>
            </a:r>
          </a:p>
          <a:p>
            <a:r>
              <a:rPr lang="en-GB" altLang="en-US">
                <a:ea typeface="ＭＳ Ｐゴシック" pitchFamily="34" charset="-128"/>
              </a:rPr>
              <a:t>Microbiology</a:t>
            </a:r>
          </a:p>
          <a:p>
            <a:r>
              <a:rPr lang="en-GB" altLang="en-US">
                <a:ea typeface="ＭＳ Ｐゴシック" pitchFamily="34" charset="-128"/>
              </a:rPr>
              <a:t> </a:t>
            </a:r>
          </a:p>
          <a:p>
            <a:r>
              <a:rPr lang="en-GB" altLang="en-US" b="1">
                <a:ea typeface="ＭＳ Ｐゴシック" pitchFamily="34" charset="-128"/>
              </a:rPr>
              <a:t>a – Bacteriologic diagnostic performed by </a:t>
            </a:r>
            <a:r>
              <a:rPr lang="en-GB" altLang="en-US">
                <a:ea typeface="ＭＳ Ｐゴシック" pitchFamily="34" charset="-128"/>
              </a:rPr>
              <a:t>:</a:t>
            </a:r>
          </a:p>
          <a:p>
            <a:r>
              <a:rPr lang="en-GB" altLang="en-US">
                <a:ea typeface="ＭＳ Ｐゴシック" pitchFamily="34" charset="-128"/>
              </a:rPr>
              <a:t> </a:t>
            </a:r>
          </a:p>
          <a:p>
            <a:r>
              <a:rPr lang="en-GB" altLang="en-US" i="1">
                <a:ea typeface="ＭＳ Ｐゴシック" pitchFamily="34" charset="-128"/>
              </a:rPr>
              <a:t>Positive quantitative culture from minimally contaminated LRT specimen</a:t>
            </a:r>
            <a:r>
              <a:rPr lang="en-GB" altLang="en-US">
                <a:ea typeface="ＭＳ Ｐゴシック" pitchFamily="34" charset="-128"/>
              </a:rPr>
              <a:t>	</a:t>
            </a:r>
            <a:r>
              <a:rPr lang="en-GB" altLang="en-US" b="1">
                <a:ea typeface="ＭＳ Ｐゴシック" pitchFamily="34" charset="-128"/>
              </a:rPr>
              <a:t>(PN 1)</a:t>
            </a:r>
            <a:endParaRPr lang="en-GB" altLang="en-US">
              <a:ea typeface="ＭＳ Ｐゴシック" pitchFamily="34" charset="-128"/>
            </a:endParaRPr>
          </a:p>
          <a:p>
            <a:r>
              <a:rPr lang="en-GB" altLang="en-US">
                <a:ea typeface="ＭＳ Ｐゴシック" pitchFamily="34" charset="-128"/>
              </a:rPr>
              <a:t>									</a:t>
            </a:r>
          </a:p>
          <a:p>
            <a:r>
              <a:rPr lang="en-GB" altLang="en-US">
                <a:ea typeface="ＭＳ Ｐゴシック" pitchFamily="34" charset="-128"/>
              </a:rPr>
              <a:t>Broncho-alveolar lavage (BAL) with a threshold of </a:t>
            </a:r>
            <a:r>
              <a:rPr lang="en-GB" altLang="en-US" u="sng">
                <a:ea typeface="ＭＳ Ｐゴシック" pitchFamily="34" charset="-128"/>
              </a:rPr>
              <a:t>&gt;</a:t>
            </a:r>
            <a:r>
              <a:rPr lang="en-GB" altLang="en-US">
                <a:ea typeface="ＭＳ Ｐゴシック" pitchFamily="34" charset="-128"/>
              </a:rPr>
              <a:t> 10</a:t>
            </a:r>
            <a:r>
              <a:rPr lang="en-GB" altLang="en-US" baseline="30000">
                <a:ea typeface="ＭＳ Ｐゴシック" pitchFamily="34" charset="-128"/>
              </a:rPr>
              <a:t>4</a:t>
            </a:r>
            <a:r>
              <a:rPr lang="en-GB" altLang="en-US">
                <a:ea typeface="ＭＳ Ｐゴシック" pitchFamily="34" charset="-128"/>
              </a:rPr>
              <a:t> CFU/ml or </a:t>
            </a:r>
            <a:r>
              <a:rPr lang="en-GB" altLang="en-US">
                <a:ea typeface="ＭＳ Ｐゴシック" pitchFamily="34" charset="-128"/>
                <a:sym typeface="Symbol" pitchFamily="18" charset="2"/>
              </a:rPr>
              <a:t></a:t>
            </a:r>
            <a:r>
              <a:rPr lang="en-GB" altLang="en-US">
                <a:ea typeface="ＭＳ Ｐゴシック" pitchFamily="34" charset="-128"/>
              </a:rPr>
              <a:t> 5 % of BAL obtained cells contain intracellular bacteria on direct microscopic exam (classified on the diagnostic category BAL).</a:t>
            </a:r>
          </a:p>
          <a:p>
            <a:r>
              <a:rPr lang="en-GB" altLang="en-US">
                <a:ea typeface="ＭＳ Ｐゴシック" pitchFamily="34" charset="-128"/>
              </a:rPr>
              <a:t>Protected brush (PB Wimberley) with a threshold of  </a:t>
            </a:r>
            <a:r>
              <a:rPr lang="en-GB" altLang="en-US" u="sng">
                <a:ea typeface="ＭＳ Ｐゴシック" pitchFamily="34" charset="-128"/>
              </a:rPr>
              <a:t>&gt;</a:t>
            </a:r>
            <a:r>
              <a:rPr lang="en-GB" altLang="en-US">
                <a:ea typeface="ＭＳ Ｐゴシック" pitchFamily="34" charset="-128"/>
              </a:rPr>
              <a:t>10</a:t>
            </a:r>
            <a:r>
              <a:rPr lang="en-GB" altLang="en-US" baseline="30000">
                <a:ea typeface="ＭＳ Ｐゴシック" pitchFamily="34" charset="-128"/>
              </a:rPr>
              <a:t>3</a:t>
            </a:r>
            <a:r>
              <a:rPr lang="en-GB" altLang="en-US">
                <a:ea typeface="ＭＳ Ｐゴシック" pitchFamily="34" charset="-128"/>
              </a:rPr>
              <a:t> CFU/ml </a:t>
            </a:r>
          </a:p>
          <a:p>
            <a:r>
              <a:rPr lang="en-GB" altLang="en-US">
                <a:ea typeface="ＭＳ Ｐゴシック" pitchFamily="34" charset="-128"/>
              </a:rPr>
              <a:t>Distal protected aspirate (DPA) with a threshold of  </a:t>
            </a:r>
            <a:r>
              <a:rPr lang="en-GB" altLang="en-US" u="sng">
                <a:ea typeface="ＭＳ Ｐゴシック" pitchFamily="34" charset="-128"/>
              </a:rPr>
              <a:t>&gt;</a:t>
            </a:r>
            <a:r>
              <a:rPr lang="en-GB" altLang="en-US">
                <a:ea typeface="ＭＳ Ｐゴシック" pitchFamily="34" charset="-128"/>
              </a:rPr>
              <a:t> 10</a:t>
            </a:r>
            <a:r>
              <a:rPr lang="en-GB" altLang="en-US" baseline="30000">
                <a:ea typeface="ＭＳ Ｐゴシック" pitchFamily="34" charset="-128"/>
              </a:rPr>
              <a:t>3</a:t>
            </a:r>
            <a:r>
              <a:rPr lang="en-GB" altLang="en-US">
                <a:ea typeface="ＭＳ Ｐゴシック" pitchFamily="34" charset="-128"/>
              </a:rPr>
              <a:t> CFU/ml </a:t>
            </a:r>
          </a:p>
          <a:p>
            <a:r>
              <a:rPr lang="en-GB" altLang="en-US">
                <a:ea typeface="ＭＳ Ｐゴシック" pitchFamily="34" charset="-128"/>
              </a:rPr>
              <a:t> </a:t>
            </a:r>
          </a:p>
          <a:p>
            <a:r>
              <a:rPr lang="en-GB" altLang="en-US" i="1">
                <a:ea typeface="ＭＳ Ｐゴシック" pitchFamily="34" charset="-128"/>
              </a:rPr>
              <a:t>Positive quantitative culture from possibly contaminated LRT specimen</a:t>
            </a:r>
            <a:r>
              <a:rPr lang="en-GB" altLang="en-US">
                <a:ea typeface="ＭＳ Ｐゴシック" pitchFamily="34" charset="-128"/>
              </a:rPr>
              <a:t>	</a:t>
            </a:r>
            <a:r>
              <a:rPr lang="en-GB" altLang="en-US" b="1">
                <a:ea typeface="ＭＳ Ｐゴシック" pitchFamily="34" charset="-128"/>
              </a:rPr>
              <a:t>(PN 2)</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Quantitative culture of LRT specimen (e.g. endotracheal aspirate) with a threshold of 10</a:t>
            </a:r>
            <a:r>
              <a:rPr lang="en-GB" altLang="en-US" baseline="30000">
                <a:ea typeface="ＭＳ Ｐゴシック" pitchFamily="34" charset="-128"/>
              </a:rPr>
              <a:t>6 </a:t>
            </a:r>
            <a:r>
              <a:rPr lang="en-GB" altLang="en-US">
                <a:ea typeface="ＭＳ Ｐゴシック" pitchFamily="34" charset="-128"/>
              </a:rPr>
              <a:t> CFU/ml</a:t>
            </a:r>
          </a:p>
          <a:p>
            <a:r>
              <a:rPr lang="en-GB" altLang="en-US">
                <a:ea typeface="ＭＳ Ｐゴシック" pitchFamily="34" charset="-128"/>
              </a:rPr>
              <a:t> </a:t>
            </a:r>
          </a:p>
          <a:p>
            <a:r>
              <a:rPr lang="en-GB" altLang="en-US" b="1">
                <a:ea typeface="ＭＳ Ｐゴシック" pitchFamily="34" charset="-128"/>
              </a:rPr>
              <a:t>b – Alternative</a:t>
            </a:r>
            <a:r>
              <a:rPr lang="en-GB" altLang="en-US">
                <a:ea typeface="ＭＳ Ｐゴシック" pitchFamily="34" charset="-128"/>
              </a:rPr>
              <a:t> </a:t>
            </a:r>
            <a:r>
              <a:rPr lang="en-GB" altLang="en-US" b="1">
                <a:ea typeface="ＭＳ Ｐゴシック" pitchFamily="34" charset="-128"/>
              </a:rPr>
              <a:t>microbiology methods		</a:t>
            </a:r>
            <a:r>
              <a:rPr lang="en-GB" altLang="en-US">
                <a:ea typeface="ＭＳ Ｐゴシック" pitchFamily="34" charset="-128"/>
              </a:rPr>
              <a:t>		</a:t>
            </a:r>
            <a:r>
              <a:rPr lang="en-GB" altLang="en-US" b="1">
                <a:ea typeface="ＭＳ Ｐゴシック" pitchFamily="34" charset="-128"/>
              </a:rPr>
              <a:t>(PN 3)</a:t>
            </a:r>
            <a:r>
              <a:rPr lang="en-GB" altLang="en-US">
                <a:ea typeface="ＭＳ Ｐゴシック" pitchFamily="34" charset="-128"/>
              </a:rPr>
              <a:t> </a:t>
            </a:r>
          </a:p>
          <a:p>
            <a:r>
              <a:rPr lang="en-GB" altLang="en-US">
                <a:ea typeface="ＭＳ Ｐゴシック" pitchFamily="34" charset="-128"/>
              </a:rPr>
              <a:t> </a:t>
            </a:r>
          </a:p>
          <a:p>
            <a:r>
              <a:rPr lang="en-GB" altLang="en-US">
                <a:ea typeface="ＭＳ Ｐゴシック" pitchFamily="34" charset="-128"/>
              </a:rPr>
              <a:t>Positive blood culture not related to another source of infection</a:t>
            </a:r>
          </a:p>
          <a:p>
            <a:r>
              <a:rPr lang="en-GB" altLang="en-US">
                <a:ea typeface="ＭＳ Ｐゴシック" pitchFamily="34" charset="-128"/>
              </a:rPr>
              <a:t>Positive growth in culture of pleural fluid </a:t>
            </a:r>
          </a:p>
          <a:p>
            <a:r>
              <a:rPr lang="en-GB" altLang="en-US">
                <a:ea typeface="ＭＳ Ｐゴシック" pitchFamily="34" charset="-128"/>
              </a:rPr>
              <a:t>Pleural or pulmonary abscess with positive needle aspiration</a:t>
            </a:r>
          </a:p>
          <a:p>
            <a:r>
              <a:rPr lang="en-GB" altLang="en-US">
                <a:ea typeface="ＭＳ Ｐゴシック" pitchFamily="34" charset="-128"/>
              </a:rPr>
              <a:t>Histologic pulmonary exam shows evidence of pneumonia </a:t>
            </a:r>
          </a:p>
          <a:p>
            <a:r>
              <a:rPr lang="en-GB" altLang="en-US">
                <a:ea typeface="ＭＳ Ｐゴシック" pitchFamily="34" charset="-128"/>
              </a:rPr>
              <a:t>Positive exams for pneumonia with virus or particular germs (</a:t>
            </a:r>
            <a:r>
              <a:rPr lang="en-GB" altLang="en-US" i="1">
                <a:ea typeface="ＭＳ Ｐゴシック" pitchFamily="34" charset="-128"/>
              </a:rPr>
              <a:t>Legionella</a:t>
            </a:r>
            <a:r>
              <a:rPr lang="en-GB" altLang="en-US">
                <a:ea typeface="ＭＳ Ｐゴシック" pitchFamily="34" charset="-128"/>
              </a:rPr>
              <a:t>, </a:t>
            </a:r>
            <a:r>
              <a:rPr lang="en-GB" altLang="en-US" i="1">
                <a:ea typeface="ＭＳ Ｐゴシック" pitchFamily="34" charset="-128"/>
              </a:rPr>
              <a:t>Aspergillus</a:t>
            </a:r>
            <a:r>
              <a:rPr lang="en-GB" altLang="en-US">
                <a:ea typeface="ＭＳ Ｐゴシック" pitchFamily="34" charset="-128"/>
              </a:rPr>
              <a:t>, mycobacteria, mycoplasma, </a:t>
            </a:r>
            <a:r>
              <a:rPr lang="en-GB" altLang="en-US" i="1">
                <a:ea typeface="ＭＳ Ｐゴシック" pitchFamily="34" charset="-128"/>
              </a:rPr>
              <a:t>Pneumocystis carinii</a:t>
            </a:r>
            <a:r>
              <a:rPr lang="en-GB" altLang="en-US">
                <a:ea typeface="ＭＳ Ｐゴシック" pitchFamily="34" charset="-128"/>
              </a:rPr>
              <a:t>)</a:t>
            </a:r>
          </a:p>
          <a:p>
            <a:pPr lvl="1"/>
            <a:r>
              <a:rPr lang="en-GB" altLang="en-US">
                <a:ea typeface="ＭＳ Ｐゴシック" pitchFamily="34" charset="-128"/>
              </a:rPr>
              <a:t>Positive detection of viral antigen or antibody from respiratory secretions (e.g., EIA, FAMA, shell vial assay, PCR)</a:t>
            </a:r>
          </a:p>
          <a:p>
            <a:pPr lvl="1"/>
            <a:r>
              <a:rPr lang="en-GB" altLang="en-US">
                <a:ea typeface="ＭＳ Ｐゴシック" pitchFamily="34" charset="-128"/>
              </a:rPr>
              <a:t>Positive direct exam or positive culture from bronchial secretions or tissue </a:t>
            </a:r>
          </a:p>
          <a:p>
            <a:pPr lvl="1"/>
            <a:r>
              <a:rPr lang="it-IT" altLang="en-US">
                <a:ea typeface="ＭＳ Ｐゴシック" pitchFamily="34" charset="-128"/>
              </a:rPr>
              <a:t>Seroconversion (ex : influenza viruses, </a:t>
            </a:r>
            <a:r>
              <a:rPr lang="it-IT" altLang="en-US" i="1">
                <a:ea typeface="ＭＳ Ｐゴシック" pitchFamily="34" charset="-128"/>
              </a:rPr>
              <a:t>Legionella, Chlamydia</a:t>
            </a:r>
            <a:r>
              <a:rPr lang="it-IT" altLang="en-US">
                <a:ea typeface="ＭＳ Ｐゴシック" pitchFamily="34" charset="-128"/>
              </a:rPr>
              <a:t>)</a:t>
            </a:r>
            <a:endParaRPr lang="en-GB" altLang="en-US">
              <a:ea typeface="ＭＳ Ｐゴシック" pitchFamily="34" charset="-128"/>
            </a:endParaRPr>
          </a:p>
          <a:p>
            <a:pPr lvl="1"/>
            <a:r>
              <a:rPr lang="en-GB" altLang="en-US">
                <a:ea typeface="ＭＳ Ｐゴシック" pitchFamily="34" charset="-128"/>
              </a:rPr>
              <a:t>Detection of antigens in urine (</a:t>
            </a:r>
            <a:r>
              <a:rPr lang="en-GB" altLang="en-US" i="1">
                <a:ea typeface="ＭＳ Ｐゴシック" pitchFamily="34" charset="-128"/>
              </a:rPr>
              <a:t>Legionella)</a:t>
            </a:r>
            <a:endParaRPr lang="en-GB" altLang="en-US">
              <a:ea typeface="ＭＳ Ｐゴシック" pitchFamily="34" charset="-128"/>
            </a:endParaRPr>
          </a:p>
          <a:p>
            <a:r>
              <a:rPr lang="en-GB" altLang="en-US">
                <a:ea typeface="ＭＳ Ｐゴシック" pitchFamily="34" charset="-128"/>
              </a:rPr>
              <a:t> </a:t>
            </a:r>
          </a:p>
          <a:p>
            <a:r>
              <a:rPr lang="en-GB" altLang="en-US" b="1">
                <a:ea typeface="ＭＳ Ｐゴシック" pitchFamily="34" charset="-128"/>
              </a:rPr>
              <a:t>c – Others</a:t>
            </a:r>
            <a:endParaRPr lang="en-GB" altLang="en-US">
              <a:ea typeface="ＭＳ Ｐゴシック" pitchFamily="34" charset="-128"/>
            </a:endParaRPr>
          </a:p>
          <a:p>
            <a:r>
              <a:rPr lang="en-GB" altLang="en-US">
                <a:ea typeface="ＭＳ Ｐゴシック" pitchFamily="34" charset="-128"/>
              </a:rPr>
              <a:t>Positive </a:t>
            </a:r>
            <a:r>
              <a:rPr lang="en-GB" altLang="en-US" b="1">
                <a:ea typeface="ＭＳ Ｐゴシック" pitchFamily="34" charset="-128"/>
              </a:rPr>
              <a:t>sputum</a:t>
            </a:r>
            <a:r>
              <a:rPr lang="en-GB" altLang="en-US">
                <a:ea typeface="ＭＳ Ｐゴシック" pitchFamily="34" charset="-128"/>
              </a:rPr>
              <a:t> culture </a:t>
            </a:r>
            <a:r>
              <a:rPr lang="en-GB" altLang="en-US" b="1">
                <a:ea typeface="ＭＳ Ｐゴシック" pitchFamily="34" charset="-128"/>
              </a:rPr>
              <a:t>or non-quantitative LRT specimen </a:t>
            </a:r>
            <a:r>
              <a:rPr lang="en-GB" altLang="en-US">
                <a:ea typeface="ＭＳ Ｐゴシック" pitchFamily="34" charset="-128"/>
              </a:rPr>
              <a:t>culture 	</a:t>
            </a:r>
            <a:r>
              <a:rPr lang="en-GB" altLang="en-US" b="1">
                <a:ea typeface="ＭＳ Ｐゴシック" pitchFamily="34" charset="-128"/>
              </a:rPr>
              <a:t>(PN 4)</a:t>
            </a:r>
            <a:endParaRPr lang="en-GB" altLang="en-US">
              <a:ea typeface="ＭＳ Ｐゴシック" pitchFamily="34" charset="-128"/>
            </a:endParaRPr>
          </a:p>
          <a:p>
            <a:r>
              <a:rPr lang="en-GB" altLang="en-US" b="1">
                <a:ea typeface="ＭＳ Ｐゴシック" pitchFamily="34" charset="-128"/>
              </a:rPr>
              <a:t>No positive microbiology				(PN 5)</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Note: PN 1 and PN 2 criteria were validated without previous antimicrobial therapy</a:t>
            </a:r>
          </a:p>
          <a:p>
            <a:r>
              <a:rPr lang="en-GB" altLang="en-US">
                <a:ea typeface="ＭＳ Ｐゴシック" pitchFamily="34" charset="-128"/>
              </a:rPr>
              <a:t>LRT = Lower Respiratory Tract</a:t>
            </a:r>
          </a:p>
          <a:p>
            <a:r>
              <a:rPr lang="en-GB" altLang="en-US">
                <a:ea typeface="ＭＳ Ｐゴシック" pitchFamily="34" charset="-128"/>
              </a:rPr>
              <a:t>CFU = Colony Forming Units</a:t>
            </a:r>
          </a:p>
          <a:p>
            <a:pPr eaLnBrk="1" hangingPunct="1">
              <a:lnSpc>
                <a:spcPct val="80000"/>
              </a:lnSpc>
            </a:pPr>
            <a:endParaRPr lang="en-US" altLang="en-US" sz="600">
              <a:ea typeface="ＭＳ Ｐゴシック" pitchFamily="34" charset="-128"/>
            </a:endParaRPr>
          </a:p>
        </p:txBody>
      </p:sp>
      <p:sp>
        <p:nvSpPr>
          <p:cNvPr id="6349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8EF1B590-E959-4473-A4E3-78AF5AE226E6}" type="slidenum">
              <a:rPr lang="en-US" altLang="en-US" sz="1400">
                <a:latin typeface="Tahoma" pitchFamily="34" charset="0"/>
              </a:rPr>
              <a:pPr algn="ctr">
                <a:lnSpc>
                  <a:spcPct val="85000"/>
                </a:lnSpc>
                <a:spcBef>
                  <a:spcPct val="0"/>
                </a:spcBef>
              </a:pPr>
              <a:t>32</a:t>
            </a:fld>
            <a:endParaRPr lang="en-US" altLang="en-US" sz="1400">
              <a:latin typeface="Tahoma"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xfrm>
            <a:off x="330200" y="534988"/>
            <a:ext cx="4221163" cy="2374900"/>
          </a:xfrm>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ea typeface="ＭＳ Ｐゴシック" pitchFamily="34" charset="-128"/>
              </a:rPr>
              <a:t>LRI-BRON: Bronchitis, tracheobronchitis, bronchiolitis, tracheitis, without evidence of pneumonia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a:ea typeface="ＭＳ Ｐゴシック" pitchFamily="34" charset="-128"/>
              </a:rPr>
              <a:t>Tracheobronchial infections must meet at least 1 of the following criteria: </a:t>
            </a:r>
            <a:endParaRPr lang="en-GB" altLang="en-US" sz="1400">
              <a:ea typeface="ＭＳ Ｐゴシック" pitchFamily="34" charset="-128"/>
            </a:endParaRPr>
          </a:p>
          <a:p>
            <a:r>
              <a:rPr lang="en-US" altLang="en-US">
                <a:ea typeface="ＭＳ Ｐゴシック" pitchFamily="34" charset="-128"/>
              </a:rPr>
              <a:t>Patient has no clinical or radiographic evidence of pneumonia </a:t>
            </a:r>
            <a:endParaRPr lang="en-GB" altLang="en-US" sz="1400">
              <a:ea typeface="ＭＳ Ｐゴシック" pitchFamily="34" charset="-128"/>
            </a:endParaRPr>
          </a:p>
          <a:p>
            <a:r>
              <a:rPr lang="en-US" altLang="en-US">
                <a:ea typeface="ＭＳ Ｐゴシック" pitchFamily="34" charset="-128"/>
              </a:rPr>
              <a:t>and </a:t>
            </a:r>
            <a:endParaRPr lang="en-GB" altLang="en-US" sz="1400">
              <a:ea typeface="ＭＳ Ｐゴシック" pitchFamily="34" charset="-128"/>
            </a:endParaRPr>
          </a:p>
          <a:p>
            <a:r>
              <a:rPr lang="en-US" altLang="en-US">
                <a:ea typeface="ＭＳ Ｐゴシック" pitchFamily="34" charset="-128"/>
              </a:rPr>
              <a:t>patient has at least 2 of the following signs or symptoms with no other recognized cause: fever (&gt;38 C), cough, new or increased sputum production, rhonchi, wheezing </a:t>
            </a:r>
            <a:endParaRPr lang="en-GB" altLang="en-US" sz="1400">
              <a:ea typeface="ＭＳ Ｐゴシック" pitchFamily="34" charset="-128"/>
            </a:endParaRPr>
          </a:p>
          <a:p>
            <a:r>
              <a:rPr lang="en-US" altLang="en-US">
                <a:ea typeface="ＭＳ Ｐゴシック" pitchFamily="34" charset="-128"/>
              </a:rPr>
              <a:t>and </a:t>
            </a:r>
            <a:endParaRPr lang="en-GB" altLang="en-US" sz="1400">
              <a:ea typeface="ＭＳ Ｐゴシック" pitchFamily="34" charset="-128"/>
            </a:endParaRPr>
          </a:p>
          <a:p>
            <a:r>
              <a:rPr lang="en-US" altLang="en-US">
                <a:ea typeface="ＭＳ Ｐゴシック" pitchFamily="34" charset="-128"/>
              </a:rPr>
              <a:t>at least 1 of the following: </a:t>
            </a:r>
            <a:endParaRPr lang="en-GB" altLang="en-US" sz="1400">
              <a:ea typeface="ＭＳ Ｐゴシック" pitchFamily="34" charset="-128"/>
            </a:endParaRPr>
          </a:p>
          <a:p>
            <a:r>
              <a:rPr lang="en-US" altLang="en-US">
                <a:ea typeface="ＭＳ Ｐゴシック" pitchFamily="34" charset="-128"/>
              </a:rPr>
              <a:t>positive culture obtained by deep tracheal aspirate or bronchoscopy </a:t>
            </a:r>
            <a:endParaRPr lang="en-GB" altLang="en-US" sz="1400">
              <a:ea typeface="ＭＳ Ｐゴシック" pitchFamily="34" charset="-128"/>
            </a:endParaRPr>
          </a:p>
          <a:p>
            <a:r>
              <a:rPr lang="en-US" altLang="en-US">
                <a:ea typeface="ＭＳ Ｐゴシック" pitchFamily="34" charset="-128"/>
              </a:rPr>
              <a:t>positive antigen test on respiratory secretions.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a:ea typeface="ＭＳ Ｐゴシック" pitchFamily="34" charset="-128"/>
              </a:rPr>
              <a:t>Reporting instruction </a:t>
            </a:r>
            <a:endParaRPr lang="en-GB" altLang="en-US" sz="1400">
              <a:ea typeface="ＭＳ Ｐゴシック" pitchFamily="34" charset="-128"/>
            </a:endParaRPr>
          </a:p>
          <a:p>
            <a:pPr lvl="1"/>
            <a:r>
              <a:rPr lang="en-US" altLang="en-US">
                <a:ea typeface="ＭＳ Ｐゴシック" pitchFamily="34" charset="-128"/>
              </a:rPr>
              <a:t>Do not report chronic bronchitis in a patient with chronic lung disease as an infection unless there is evidence of an acute secondary infection, manifested by change in organism.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b="1">
                <a:ea typeface="ＭＳ Ｐゴシック" pitchFamily="34" charset="-128"/>
              </a:rPr>
              <a:t>LRI-LUNG: Other infections of the lower respiratory tract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a:ea typeface="ＭＳ Ｐゴシック" pitchFamily="34" charset="-128"/>
              </a:rPr>
              <a:t>Other infections of the lower respiratory tract must meet at least 1 of the following criteria: </a:t>
            </a:r>
            <a:endParaRPr lang="en-GB" altLang="en-US" sz="1400">
              <a:ea typeface="ＭＳ Ｐゴシック" pitchFamily="34" charset="-128"/>
            </a:endParaRPr>
          </a:p>
          <a:p>
            <a:r>
              <a:rPr lang="en-US" altLang="en-US">
                <a:ea typeface="ＭＳ Ｐゴシック" pitchFamily="34" charset="-128"/>
              </a:rPr>
              <a:t>Patient has organisms seen on smear or cultured from lung tissue or fluid, including pleural fluid. </a:t>
            </a:r>
            <a:endParaRPr lang="en-GB" altLang="en-US" sz="1400">
              <a:ea typeface="ＭＳ Ｐゴシック" pitchFamily="34" charset="-128"/>
            </a:endParaRPr>
          </a:p>
          <a:p>
            <a:r>
              <a:rPr lang="en-US" altLang="en-US">
                <a:ea typeface="ＭＳ Ｐゴシック" pitchFamily="34" charset="-128"/>
              </a:rPr>
              <a:t>Patient has a lung abscess or empyema seen during a surgical operation or histopathologic examination. </a:t>
            </a:r>
            <a:endParaRPr lang="en-GB" altLang="en-US" sz="1400">
              <a:ea typeface="ＭＳ Ｐゴシック" pitchFamily="34" charset="-128"/>
            </a:endParaRPr>
          </a:p>
          <a:p>
            <a:r>
              <a:rPr lang="en-US" altLang="en-US">
                <a:ea typeface="ＭＳ Ｐゴシック" pitchFamily="34" charset="-128"/>
              </a:rPr>
              <a:t>Patient has an abscess cavity seen on radiographic examination of lung. </a:t>
            </a:r>
            <a:endParaRPr lang="en-GB" altLang="en-US" sz="1400">
              <a:ea typeface="ＭＳ Ｐゴシック" pitchFamily="34" charset="-128"/>
            </a:endParaRPr>
          </a:p>
          <a:p>
            <a:r>
              <a:rPr lang="en-US" altLang="en-US">
                <a:ea typeface="ＭＳ Ｐゴシック" pitchFamily="34" charset="-128"/>
              </a:rPr>
              <a:t> </a:t>
            </a:r>
            <a:endParaRPr lang="en-GB" altLang="en-US" sz="1400">
              <a:ea typeface="ＭＳ Ｐゴシック" pitchFamily="34" charset="-128"/>
            </a:endParaRPr>
          </a:p>
          <a:p>
            <a:r>
              <a:rPr lang="en-US" altLang="en-US">
                <a:ea typeface="ＭＳ Ｐゴシック" pitchFamily="34" charset="-128"/>
              </a:rPr>
              <a:t>Reporting instructions </a:t>
            </a:r>
            <a:endParaRPr lang="en-GB" altLang="en-US" sz="1400">
              <a:ea typeface="ＭＳ Ｐゴシック" pitchFamily="34" charset="-128"/>
            </a:endParaRPr>
          </a:p>
          <a:p>
            <a:pPr lvl="1"/>
            <a:r>
              <a:rPr lang="en-US" altLang="en-US">
                <a:ea typeface="ＭＳ Ｐゴシック" pitchFamily="34" charset="-128"/>
              </a:rPr>
              <a:t>Report lung abscess or empyema without pneumonia as LUNG. </a:t>
            </a:r>
            <a:endParaRPr lang="en-GB" altLang="en-US" sz="1400">
              <a:ea typeface="ＭＳ Ｐゴシック" pitchFamily="34" charset="-128"/>
            </a:endParaRPr>
          </a:p>
          <a:p>
            <a:pPr eaLnBrk="1" hangingPunct="1">
              <a:lnSpc>
                <a:spcPct val="80000"/>
              </a:lnSpc>
            </a:pPr>
            <a:endParaRPr lang="en-US" altLang="en-US" sz="900">
              <a:ea typeface="ＭＳ Ｐゴシック" pitchFamily="34" charset="-128"/>
            </a:endParaRPr>
          </a:p>
        </p:txBody>
      </p:sp>
      <p:sp>
        <p:nvSpPr>
          <p:cNvPr id="6554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11E4FFA0-50C2-4FB4-B6B6-658EB3F2D66A}" type="slidenum">
              <a:rPr lang="en-US" altLang="en-US" sz="1400">
                <a:latin typeface="Tahoma" pitchFamily="34" charset="0"/>
              </a:rPr>
              <a:pPr algn="ctr">
                <a:lnSpc>
                  <a:spcPct val="85000"/>
                </a:lnSpc>
                <a:spcBef>
                  <a:spcPct val="0"/>
                </a:spcBef>
              </a:pPr>
              <a:t>33</a:t>
            </a:fld>
            <a:endParaRPr lang="en-US" altLang="en-US" sz="1400">
              <a:latin typeface="Tahoma"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0730231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15672297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330200" y="534988"/>
            <a:ext cx="4221163" cy="2374900"/>
          </a:xfrm>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itchFamily="34" charset="-128"/>
              </a:rPr>
              <a:t>Summary slide to show the relationship with each other</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622990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330200" y="534988"/>
            <a:ext cx="4221163" cy="2374900"/>
          </a:xfrm>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b="1">
                <a:ea typeface="ＭＳ Ｐゴシック" pitchFamily="34" charset="-128"/>
              </a:rPr>
              <a:t>UTI-A: microbiologically confirmed symptomatic UTI</a:t>
            </a:r>
            <a:endParaRPr lang="en-GB" altLang="en-US">
              <a:ea typeface="ＭＳ Ｐゴシック" pitchFamily="34" charset="-128"/>
            </a:endParaRPr>
          </a:p>
          <a:p>
            <a:r>
              <a:rPr lang="en-GB" altLang="en-US" b="1">
                <a:ea typeface="ＭＳ Ｐゴシック" pitchFamily="34" charset="-128"/>
              </a:rPr>
              <a:t> </a:t>
            </a:r>
            <a:endParaRPr lang="en-GB" altLang="en-US">
              <a:ea typeface="ＭＳ Ｐゴシック" pitchFamily="34" charset="-128"/>
            </a:endParaRPr>
          </a:p>
          <a:p>
            <a:r>
              <a:rPr lang="en-GB" altLang="en-US">
                <a:ea typeface="ＭＳ Ｐゴシック" pitchFamily="34" charset="-128"/>
              </a:rPr>
              <a:t>Patient has at least </a:t>
            </a:r>
            <a:r>
              <a:rPr lang="en-GB" altLang="en-US" u="sng">
                <a:ea typeface="ＭＳ Ｐゴシック" pitchFamily="34" charset="-128"/>
              </a:rPr>
              <a:t>one</a:t>
            </a:r>
            <a:r>
              <a:rPr lang="en-GB" altLang="en-US">
                <a:ea typeface="ＭＳ Ｐゴシック" pitchFamily="34" charset="-128"/>
              </a:rPr>
              <a:t> of the following signs of symptoms with no other recognized cause: fever (&gt;38°C), urgency, frequency, dysuria, or suprapubic tenderness </a:t>
            </a:r>
          </a:p>
          <a:p>
            <a:r>
              <a:rPr lang="en-GB" altLang="en-US" u="sng">
                <a:ea typeface="ＭＳ Ｐゴシック" pitchFamily="34" charset="-128"/>
              </a:rPr>
              <a:t>and </a:t>
            </a:r>
            <a:endParaRPr lang="en-GB" altLang="en-US">
              <a:ea typeface="ＭＳ Ｐゴシック" pitchFamily="34" charset="-128"/>
            </a:endParaRPr>
          </a:p>
          <a:p>
            <a:r>
              <a:rPr lang="en-GB" altLang="en-US">
                <a:ea typeface="ＭＳ Ｐゴシック" pitchFamily="34" charset="-128"/>
              </a:rPr>
              <a:t>patient has a positive urine culture, that is, ≥ 10</a:t>
            </a:r>
            <a:r>
              <a:rPr lang="en-GB" altLang="en-US" baseline="30000">
                <a:ea typeface="ＭＳ Ｐゴシック" pitchFamily="34" charset="-128"/>
              </a:rPr>
              <a:t>5</a:t>
            </a:r>
            <a:r>
              <a:rPr lang="en-GB" altLang="en-US">
                <a:ea typeface="ＭＳ Ｐゴシック" pitchFamily="34" charset="-128"/>
              </a:rPr>
              <a:t> microorganisms per ml of urine with no more than two species of microorganisms.</a:t>
            </a:r>
          </a:p>
          <a:p>
            <a:r>
              <a:rPr lang="en-GB" altLang="en-US">
                <a:ea typeface="ＭＳ Ｐゴシック" pitchFamily="34" charset="-128"/>
              </a:rPr>
              <a:t> </a:t>
            </a:r>
          </a:p>
          <a:p>
            <a:r>
              <a:rPr lang="en-GB" altLang="en-US">
                <a:ea typeface="ＭＳ Ｐゴシック" pitchFamily="34" charset="-128"/>
              </a:rPr>
              <a:t> </a:t>
            </a:r>
          </a:p>
          <a:p>
            <a:r>
              <a:rPr lang="en-GB" altLang="en-US" b="1">
                <a:ea typeface="ＭＳ Ｐゴシック" pitchFamily="34" charset="-128"/>
              </a:rPr>
              <a:t>UTI-B:  not microbiologically confirmed symptomatic UTI</a:t>
            </a:r>
            <a:endParaRPr lang="en-GB" altLang="en-US">
              <a:ea typeface="ＭＳ Ｐゴシック" pitchFamily="34" charset="-128"/>
            </a:endParaRPr>
          </a:p>
          <a:p>
            <a:r>
              <a:rPr lang="en-GB" altLang="en-US">
                <a:ea typeface="ＭＳ Ｐゴシック" pitchFamily="34" charset="-128"/>
              </a:rPr>
              <a:t> </a:t>
            </a:r>
          </a:p>
          <a:p>
            <a:r>
              <a:rPr lang="en-GB" altLang="en-US">
                <a:ea typeface="ＭＳ Ｐゴシック" pitchFamily="34" charset="-128"/>
              </a:rPr>
              <a:t>Patient has at least </a:t>
            </a:r>
            <a:r>
              <a:rPr lang="en-GB" altLang="en-US" u="sng">
                <a:ea typeface="ＭＳ Ｐゴシック" pitchFamily="34" charset="-128"/>
              </a:rPr>
              <a:t>two</a:t>
            </a:r>
            <a:r>
              <a:rPr lang="en-GB" altLang="en-US">
                <a:ea typeface="ＭＳ Ｐゴシック" pitchFamily="34" charset="-128"/>
              </a:rPr>
              <a:t> of the following with no other recognized cause: fever (&gt;38°C), urgency, frequency, dysuria, or suprapubic tenderness </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at least </a:t>
            </a:r>
            <a:r>
              <a:rPr lang="en-GB" altLang="en-US" u="sng">
                <a:ea typeface="ＭＳ Ｐゴシック" pitchFamily="34" charset="-128"/>
              </a:rPr>
              <a:t>one</a:t>
            </a:r>
            <a:r>
              <a:rPr lang="en-GB" altLang="en-US">
                <a:ea typeface="ＭＳ Ｐゴシック" pitchFamily="34" charset="-128"/>
              </a:rPr>
              <a:t> of the following:</a:t>
            </a:r>
          </a:p>
          <a:p>
            <a:r>
              <a:rPr lang="en-GB" altLang="en-US">
                <a:ea typeface="ＭＳ Ｐゴシック" pitchFamily="34" charset="-128"/>
              </a:rPr>
              <a:t>Positive dipstick for leukocyte esterase and/or nitrate</a:t>
            </a:r>
          </a:p>
          <a:p>
            <a:r>
              <a:rPr lang="en-GB" altLang="en-US">
                <a:ea typeface="ＭＳ Ｐゴシック" pitchFamily="34" charset="-128"/>
              </a:rPr>
              <a:t>Pyuria urine specimen with ≥10 WBC/ml or ≥ 3 WBC/high-power field of unspun urine</a:t>
            </a:r>
          </a:p>
          <a:p>
            <a:r>
              <a:rPr lang="en-GB" altLang="en-US">
                <a:ea typeface="ＭＳ Ｐゴシック" pitchFamily="34" charset="-128"/>
              </a:rPr>
              <a:t>Organisms seen on Gram stain of unspun urine</a:t>
            </a:r>
          </a:p>
          <a:p>
            <a:r>
              <a:rPr lang="en-GB" altLang="en-US">
                <a:ea typeface="ＭＳ Ｐゴシック" pitchFamily="34" charset="-128"/>
              </a:rPr>
              <a:t>At least </a:t>
            </a:r>
            <a:r>
              <a:rPr lang="en-GB" altLang="en-US" u="sng">
                <a:ea typeface="ＭＳ Ｐゴシック" pitchFamily="34" charset="-128"/>
              </a:rPr>
              <a:t>two</a:t>
            </a:r>
            <a:r>
              <a:rPr lang="en-GB" altLang="en-US">
                <a:ea typeface="ＭＳ Ｐゴシック" pitchFamily="34" charset="-128"/>
              </a:rPr>
              <a:t> urine cultures with repeated isolation of the same uropathogen (gram-negative bacteria or </a:t>
            </a:r>
            <a:r>
              <a:rPr lang="en-GB" altLang="en-US" i="1">
                <a:ea typeface="ＭＳ Ｐゴシック" pitchFamily="34" charset="-128"/>
              </a:rPr>
              <a:t>S. saprophyticus</a:t>
            </a:r>
            <a:r>
              <a:rPr lang="en-GB" altLang="en-US">
                <a:ea typeface="ＭＳ Ｐゴシック" pitchFamily="34" charset="-128"/>
              </a:rPr>
              <a:t>) with ≥ 10</a:t>
            </a:r>
            <a:r>
              <a:rPr lang="en-GB" altLang="en-US" baseline="30000">
                <a:ea typeface="ＭＳ Ｐゴシック" pitchFamily="34" charset="-128"/>
              </a:rPr>
              <a:t>2</a:t>
            </a:r>
            <a:r>
              <a:rPr lang="en-GB" altLang="en-US">
                <a:ea typeface="ＭＳ Ｐゴシック" pitchFamily="34" charset="-128"/>
              </a:rPr>
              <a:t> colonies/ml urine in nonvoided specimens</a:t>
            </a:r>
          </a:p>
          <a:p>
            <a:r>
              <a:rPr lang="en-GB" altLang="en-US">
                <a:ea typeface="ＭＳ Ｐゴシック" pitchFamily="34" charset="-128"/>
              </a:rPr>
              <a:t>≤10</a:t>
            </a:r>
            <a:r>
              <a:rPr lang="en-GB" altLang="en-US" baseline="30000">
                <a:ea typeface="ＭＳ Ｐゴシック" pitchFamily="34" charset="-128"/>
              </a:rPr>
              <a:t>5</a:t>
            </a:r>
            <a:r>
              <a:rPr lang="en-GB" altLang="en-US">
                <a:ea typeface="ＭＳ Ｐゴシック" pitchFamily="34" charset="-128"/>
              </a:rPr>
              <a:t> colonies/ml of a single uropathogen (gram-negative bacteria or </a:t>
            </a:r>
            <a:r>
              <a:rPr lang="en-GB" altLang="en-US" i="1">
                <a:ea typeface="ＭＳ Ｐゴシック" pitchFamily="34" charset="-128"/>
              </a:rPr>
              <a:t>S. saprophyticus</a:t>
            </a:r>
            <a:r>
              <a:rPr lang="en-GB" altLang="en-US">
                <a:ea typeface="ＭＳ Ｐゴシック" pitchFamily="34" charset="-128"/>
              </a:rPr>
              <a:t>) in a patient being treated with effective antimicrobial agent for a urinary infection</a:t>
            </a:r>
          </a:p>
          <a:p>
            <a:r>
              <a:rPr lang="en-GB" altLang="en-US">
                <a:ea typeface="ＭＳ Ｐゴシック" pitchFamily="34" charset="-128"/>
              </a:rPr>
              <a:t>Physician diagnosis of a urinary tract infection</a:t>
            </a:r>
          </a:p>
          <a:p>
            <a:r>
              <a:rPr lang="en-GB" altLang="en-US">
                <a:ea typeface="ＭＳ Ｐゴシック" pitchFamily="34" charset="-128"/>
              </a:rPr>
              <a:t>Physician institutes appropriate therapy for a urinary infection</a:t>
            </a:r>
          </a:p>
          <a:p>
            <a:r>
              <a:rPr lang="en-GB" altLang="en-US">
                <a:ea typeface="ＭＳ Ｐゴシック" pitchFamily="34" charset="-128"/>
              </a:rPr>
              <a:t> </a:t>
            </a:r>
          </a:p>
          <a:p>
            <a:r>
              <a:rPr lang="en-GB" altLang="en-US" b="1">
                <a:ea typeface="ＭＳ Ｐゴシック" pitchFamily="34" charset="-128"/>
              </a:rPr>
              <a:t> </a:t>
            </a:r>
            <a:endParaRPr lang="en-GB" altLang="en-US">
              <a:ea typeface="ＭＳ Ｐゴシック" pitchFamily="34" charset="-128"/>
            </a:endParaRPr>
          </a:p>
          <a:p>
            <a:r>
              <a:rPr lang="en-GB" altLang="en-US" b="1">
                <a:ea typeface="ＭＳ Ｐゴシック" pitchFamily="34" charset="-128"/>
              </a:rPr>
              <a:t>UTI-C: asymptomatic bacteriuria: EXCLUDED FOR PPS, not to be reported* </a:t>
            </a:r>
            <a:endParaRPr lang="en-GB" altLang="en-US">
              <a:ea typeface="ＭＳ Ｐゴシック" pitchFamily="34" charset="-128"/>
            </a:endParaRPr>
          </a:p>
          <a:p>
            <a:r>
              <a:rPr lang="en-GB" altLang="en-US">
                <a:ea typeface="ＭＳ Ｐゴシック" pitchFamily="34" charset="-128"/>
              </a:rPr>
              <a:t>Patient has no fever (&gt;38°C), urgency, frequency, dysuria, or suprapubic tenderness</a:t>
            </a:r>
          </a:p>
          <a:p>
            <a:r>
              <a:rPr lang="en-GB" altLang="en-US" u="sng">
                <a:ea typeface="ＭＳ Ｐゴシック" pitchFamily="34" charset="-128"/>
              </a:rPr>
              <a:t>and either</a:t>
            </a:r>
            <a:r>
              <a:rPr lang="en-GB" altLang="en-US">
                <a:ea typeface="ＭＳ Ｐゴシック" pitchFamily="34" charset="-128"/>
              </a:rPr>
              <a:t> of the following criteria:</a:t>
            </a:r>
          </a:p>
          <a:p>
            <a:pPr lvl="1"/>
            <a:r>
              <a:rPr lang="en-GB" altLang="en-US">
                <a:ea typeface="ＭＳ Ｐゴシック" pitchFamily="34" charset="-128"/>
              </a:rPr>
              <a:t>Patient has had an indwelling urinary catheter within 7 days before urine is cultured </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patient has a urine culture, that is,  ≥10</a:t>
            </a:r>
            <a:r>
              <a:rPr lang="en-GB" altLang="en-US" baseline="30000">
                <a:ea typeface="ＭＳ Ｐゴシック" pitchFamily="34" charset="-128"/>
              </a:rPr>
              <a:t>5</a:t>
            </a:r>
            <a:r>
              <a:rPr lang="en-GB" altLang="en-US">
                <a:ea typeface="ＭＳ Ｐゴシック" pitchFamily="34" charset="-128"/>
              </a:rPr>
              <a:t> microorganisms per ml of urine with no more than two species of microorganisms.</a:t>
            </a:r>
          </a:p>
          <a:p>
            <a:pPr lvl="1"/>
            <a:r>
              <a:rPr lang="en-GB" altLang="en-US">
                <a:ea typeface="ＭＳ Ｐゴシック" pitchFamily="34" charset="-128"/>
              </a:rPr>
              <a:t>Patient has not had an indwelling urinary catheter within 7 days before the first positive culture</a:t>
            </a:r>
          </a:p>
          <a:p>
            <a:r>
              <a:rPr lang="en-GB" altLang="en-US" u="sng">
                <a:ea typeface="ＭＳ Ｐゴシック" pitchFamily="34" charset="-128"/>
              </a:rPr>
              <a:t>and</a:t>
            </a:r>
            <a:endParaRPr lang="en-GB" altLang="en-US">
              <a:ea typeface="ＭＳ Ｐゴシック" pitchFamily="34" charset="-128"/>
            </a:endParaRPr>
          </a:p>
          <a:p>
            <a:r>
              <a:rPr lang="en-GB" altLang="en-US">
                <a:ea typeface="ＭＳ Ｐゴシック" pitchFamily="34" charset="-128"/>
              </a:rPr>
              <a:t>Patient has had at least </a:t>
            </a:r>
            <a:r>
              <a:rPr lang="en-GB" altLang="en-US" u="sng">
                <a:ea typeface="ＭＳ Ｐゴシック" pitchFamily="34" charset="-128"/>
              </a:rPr>
              <a:t>two</a:t>
            </a:r>
            <a:r>
              <a:rPr lang="en-GB" altLang="en-US">
                <a:ea typeface="ＭＳ Ｐゴシック" pitchFamily="34" charset="-128"/>
              </a:rPr>
              <a:t> positive urine cultures ≥10</a:t>
            </a:r>
            <a:r>
              <a:rPr lang="en-GB" altLang="en-US" baseline="30000">
                <a:ea typeface="ＭＳ Ｐゴシック" pitchFamily="34" charset="-128"/>
              </a:rPr>
              <a:t>5</a:t>
            </a:r>
            <a:r>
              <a:rPr lang="en-GB" altLang="en-US">
                <a:ea typeface="ＭＳ Ｐゴシック" pitchFamily="34" charset="-128"/>
              </a:rPr>
              <a:t> microorganisms per mm</a:t>
            </a:r>
            <a:r>
              <a:rPr lang="en-GB" altLang="en-US" baseline="30000">
                <a:ea typeface="ＭＳ Ｐゴシック" pitchFamily="34" charset="-128"/>
              </a:rPr>
              <a:t>3</a:t>
            </a:r>
            <a:r>
              <a:rPr lang="en-GB" altLang="en-US">
                <a:ea typeface="ＭＳ Ｐゴシック" pitchFamily="34" charset="-128"/>
              </a:rPr>
              <a:t> of urine with repeated isolation of the same microorganism and no more than two species of microorganisms.</a:t>
            </a:r>
          </a:p>
          <a:p>
            <a:r>
              <a:rPr lang="en-GB" altLang="en-US">
                <a:ea typeface="ＭＳ Ｐゴシック" pitchFamily="34" charset="-128"/>
              </a:rPr>
              <a:t> </a:t>
            </a:r>
          </a:p>
          <a:p>
            <a:r>
              <a:rPr lang="en-US" altLang="en-US">
                <a:ea typeface="ＭＳ Ｐゴシック" pitchFamily="34" charset="-128"/>
              </a:rPr>
              <a:t>*note: bloodstream infections secondary to asymptomatic bacteriuria </a:t>
            </a:r>
            <a:r>
              <a:rPr lang="en-US" altLang="en-US" u="sng">
                <a:ea typeface="ＭＳ Ｐゴシック" pitchFamily="34" charset="-128"/>
              </a:rPr>
              <a:t>are reported</a:t>
            </a:r>
            <a:r>
              <a:rPr lang="en-US" altLang="en-US">
                <a:ea typeface="ＭＳ Ｐゴシック" pitchFamily="34" charset="-128"/>
              </a:rPr>
              <a:t>  as BSI with source (origin) S-UTI</a:t>
            </a:r>
            <a:r>
              <a:rPr lang="en-GB" altLang="en-US">
                <a:ea typeface="ＭＳ Ｐゴシック" pitchFamily="34" charset="-128"/>
              </a:rPr>
              <a:t> </a:t>
            </a:r>
            <a:endParaRPr lang="en-US" altLang="en-US" sz="600">
              <a:ea typeface="ＭＳ Ｐゴシック" pitchFamily="34" charset="-128"/>
            </a:endParaRPr>
          </a:p>
        </p:txBody>
      </p:sp>
      <p:sp>
        <p:nvSpPr>
          <p:cNvPr id="72708"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0097EDB4-CAD0-4F33-A008-9A4C77475C3D}" type="slidenum">
              <a:rPr lang="en-US" altLang="en-US" sz="1400">
                <a:latin typeface="Tahoma" pitchFamily="34" charset="0"/>
              </a:rPr>
              <a:pPr algn="ctr">
                <a:lnSpc>
                  <a:spcPct val="85000"/>
                </a:lnSpc>
                <a:spcBef>
                  <a:spcPct val="0"/>
                </a:spcBef>
              </a:pPr>
              <a:t>37</a:t>
            </a:fld>
            <a:endParaRPr lang="en-US" altLang="en-US" sz="1400">
              <a:latin typeface="Tahoma"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330200" y="534988"/>
            <a:ext cx="4221163" cy="2374900"/>
          </a:xfrm>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a:ea typeface="ＭＳ Ｐゴシック" pitchFamily="34" charset="-128"/>
              </a:rPr>
              <a:t>Note</a:t>
            </a:r>
            <a:r>
              <a:rPr lang="en-US" altLang="en-US">
                <a:ea typeface="ＭＳ Ｐゴシック" pitchFamily="34" charset="-128"/>
              </a:rPr>
              <a:t>: this definition corresponds to the former HELICS BSI-A definition; BSI-B (single blood culture for skin contaminants in patients with central vascular catheter and adapted treatment) was deleted after the recommendation of an ECDC expert meeting in January 2009 and confirmation during the annual meeting in June 2009. BSI-B were also recently excluded from the CDC definition of laboratory-confirmed bloodstream infections </a:t>
            </a:r>
            <a:endParaRPr lang="en-GB" altLang="en-US" sz="1400">
              <a:ea typeface="ＭＳ Ｐゴシック" pitchFamily="34" charset="-128"/>
            </a:endParaRPr>
          </a:p>
          <a:p>
            <a:r>
              <a:rPr lang="en-US" altLang="en-US">
                <a:ea typeface="ＭＳ Ｐゴシック" pitchFamily="34" charset="-128"/>
              </a:rPr>
              <a:t> </a:t>
            </a:r>
            <a:endParaRPr lang="en-GB" altLang="en-US">
              <a:ea typeface="ＭＳ Ｐゴシック" pitchFamily="34" charset="-128"/>
            </a:endParaRPr>
          </a:p>
          <a:p>
            <a:r>
              <a:rPr lang="en-GB" altLang="en-US" u="sng">
                <a:ea typeface="ＭＳ Ｐゴシック" pitchFamily="34" charset="-128"/>
              </a:rPr>
              <a:t>Source of bloodsteam infection</a:t>
            </a:r>
            <a:r>
              <a:rPr lang="en-GB" altLang="en-US">
                <a:ea typeface="ＭＳ Ｐゴシック" pitchFamily="34" charset="-128"/>
              </a:rPr>
              <a:t>:</a:t>
            </a:r>
          </a:p>
          <a:p>
            <a:r>
              <a:rPr lang="en-GB" altLang="en-US">
                <a:ea typeface="ＭＳ Ｐゴシック" pitchFamily="34" charset="-128"/>
              </a:rPr>
              <a:t> </a:t>
            </a:r>
          </a:p>
          <a:p>
            <a:r>
              <a:rPr lang="en-GB" altLang="en-US">
                <a:ea typeface="ＭＳ Ｐゴシック" pitchFamily="34" charset="-128"/>
              </a:rPr>
              <a:t> </a:t>
            </a:r>
            <a:r>
              <a:rPr lang="en-GB" altLang="en-US" u="sng">
                <a:ea typeface="ＭＳ Ｐゴシック" pitchFamily="34" charset="-128"/>
              </a:rPr>
              <a:t>Catheter-related</a:t>
            </a:r>
            <a:r>
              <a:rPr lang="en-GB" altLang="en-US">
                <a:ea typeface="ＭＳ Ｐゴシック" pitchFamily="34" charset="-128"/>
              </a:rPr>
              <a:t>: the same micro-organism was cultured from the catheter or symptoms improve within 48 hours after removal of the catheter (C-PVC: peripheral catheter, C-CVC: central venous catheter (cave!: report C-CVC or C-PVC BSI as CRI3-C or CRI3-P respectively if microbiologically confirmed, see CRI3 definition)) </a:t>
            </a:r>
          </a:p>
          <a:p>
            <a:r>
              <a:rPr lang="en-GB" altLang="en-US">
                <a:ea typeface="ＭＳ Ｐゴシック" pitchFamily="34" charset="-128"/>
              </a:rPr>
              <a:t> </a:t>
            </a:r>
            <a:r>
              <a:rPr lang="en-GB" altLang="en-US" u="sng">
                <a:ea typeface="ＭＳ Ｐゴシック" pitchFamily="34" charset="-128"/>
              </a:rPr>
              <a:t>Secondary</a:t>
            </a:r>
            <a:r>
              <a:rPr lang="en-GB" altLang="en-US">
                <a:ea typeface="ＭＳ Ｐゴシック" pitchFamily="34" charset="-128"/>
              </a:rPr>
              <a:t> to another infection: the same micro-organism was isolated from another infection site or strong clinical evidence exists that bloodstream infection was secondary to another infection site, invasive diagnostic procedure or foreign body.</a:t>
            </a:r>
          </a:p>
          <a:p>
            <a:pPr lvl="1"/>
            <a:r>
              <a:rPr lang="en-GB" altLang="en-US">
                <a:ea typeface="ＭＳ Ｐゴシック" pitchFamily="34" charset="-128"/>
              </a:rPr>
              <a:t>Pulmonary (S-PUL)</a:t>
            </a:r>
          </a:p>
          <a:p>
            <a:pPr lvl="1"/>
            <a:r>
              <a:rPr lang="en-GB" altLang="en-US">
                <a:ea typeface="ＭＳ Ｐゴシック" pitchFamily="34" charset="-128"/>
              </a:rPr>
              <a:t>Urinary tract infection (S-UTI)</a:t>
            </a:r>
          </a:p>
          <a:p>
            <a:pPr lvl="1"/>
            <a:r>
              <a:rPr lang="en-GB" altLang="en-US">
                <a:ea typeface="ＭＳ Ｐゴシック" pitchFamily="34" charset="-128"/>
              </a:rPr>
              <a:t>Digestive tract infection (S-DIG)</a:t>
            </a:r>
          </a:p>
          <a:p>
            <a:pPr lvl="1"/>
            <a:r>
              <a:rPr lang="fr-FR" altLang="en-US">
                <a:ea typeface="ＭＳ Ｐゴシック" pitchFamily="34" charset="-128"/>
              </a:rPr>
              <a:t>SSI (S-SSI): surgical site infection</a:t>
            </a:r>
            <a:endParaRPr lang="en-GB" altLang="en-US">
              <a:ea typeface="ＭＳ Ｐゴシック" pitchFamily="34" charset="-128"/>
            </a:endParaRPr>
          </a:p>
          <a:p>
            <a:pPr lvl="1"/>
            <a:r>
              <a:rPr lang="en-GB" altLang="en-US">
                <a:ea typeface="ＭＳ Ｐゴシック" pitchFamily="34" charset="-128"/>
              </a:rPr>
              <a:t>Skin and soft tissue (S-SST)</a:t>
            </a:r>
          </a:p>
          <a:p>
            <a:pPr lvl="1"/>
            <a:r>
              <a:rPr lang="en-GB" altLang="en-US">
                <a:ea typeface="ＭＳ Ｐゴシック" pitchFamily="34" charset="-128"/>
              </a:rPr>
              <a:t>Other (S-OTH)</a:t>
            </a:r>
          </a:p>
          <a:p>
            <a:r>
              <a:rPr lang="en-GB" altLang="en-US">
                <a:ea typeface="ＭＳ Ｐゴシック" pitchFamily="34" charset="-128"/>
              </a:rPr>
              <a:t> </a:t>
            </a:r>
            <a:r>
              <a:rPr lang="en-GB" altLang="en-US" u="sng">
                <a:ea typeface="ＭＳ Ｐゴシック" pitchFamily="34" charset="-128"/>
              </a:rPr>
              <a:t>Unknown origin (UO)</a:t>
            </a:r>
            <a:r>
              <a:rPr lang="en-GB" altLang="en-US">
                <a:ea typeface="ＭＳ Ｐゴシック" pitchFamily="34" charset="-128"/>
              </a:rPr>
              <a:t>: None of the above, bloodstream infection of unknown origin (no source found)</a:t>
            </a:r>
          </a:p>
          <a:p>
            <a:r>
              <a:rPr lang="en-GB" altLang="en-US">
                <a:ea typeface="ＭＳ Ｐゴシック" pitchFamily="34" charset="-128"/>
              </a:rPr>
              <a:t> </a:t>
            </a:r>
            <a:r>
              <a:rPr lang="en-GB" altLang="en-US" u="sng">
                <a:ea typeface="ＭＳ Ｐゴシック" pitchFamily="34" charset="-128"/>
              </a:rPr>
              <a:t>Unknown (UNK)</a:t>
            </a:r>
            <a:r>
              <a:rPr lang="en-GB" altLang="en-US">
                <a:ea typeface="ＭＳ Ｐゴシック" pitchFamily="34" charset="-128"/>
              </a:rPr>
              <a:t>: No information available about the source of the bloodstream infection or information missing</a:t>
            </a:r>
          </a:p>
          <a:p>
            <a:r>
              <a:rPr lang="en-GB" altLang="en-US">
                <a:ea typeface="ＭＳ Ｐゴシック" pitchFamily="34" charset="-128"/>
              </a:rPr>
              <a:t> </a:t>
            </a:r>
          </a:p>
          <a:p>
            <a:r>
              <a:rPr lang="en-GB" altLang="en-US" u="sng">
                <a:ea typeface="ＭＳ Ｐゴシック" pitchFamily="34" charset="-128"/>
              </a:rPr>
              <a:t>Note</a:t>
            </a:r>
            <a:r>
              <a:rPr lang="en-GB" altLang="en-US">
                <a:ea typeface="ＭＳ Ｐゴシック" pitchFamily="34" charset="-128"/>
              </a:rPr>
              <a:t>: </a:t>
            </a:r>
          </a:p>
          <a:p>
            <a:r>
              <a:rPr lang="en-GB" altLang="en-US">
                <a:ea typeface="ＭＳ Ｐゴシック" pitchFamily="34" charset="-128"/>
              </a:rPr>
              <a:t>primary bloodstream infections include catheter-related  BSI and BSI of unknown origin</a:t>
            </a:r>
          </a:p>
          <a:p>
            <a:r>
              <a:rPr lang="en-GB" altLang="en-US">
                <a:ea typeface="ＭＳ Ｐゴシック" pitchFamily="34" charset="-128"/>
              </a:rPr>
              <a:t>a CVC-associated bloodstream infection according to CDC/NHSN definitions (different from CVC-related BSI) is a primary BSI with central venous catheter use (even intermittent) in the 48 hours preceding the onset of the infection: therefore the presence of “the relevant device” (in this case the central vascular catheter, not peripheral catheters) in the 48 hours before onset of infection is collected even in the absence of microbiological confirmation. (also see AJIC, 1997;25:112-6)</a:t>
            </a:r>
          </a:p>
          <a:p>
            <a:pPr eaLnBrk="1" hangingPunct="1">
              <a:lnSpc>
                <a:spcPct val="80000"/>
              </a:lnSpc>
            </a:pPr>
            <a:br>
              <a:rPr lang="en-US" altLang="en-US" sz="700">
                <a:ea typeface="ＭＳ Ｐゴシック" pitchFamily="34" charset="-128"/>
              </a:rPr>
            </a:br>
            <a:endParaRPr lang="en-US" altLang="en-US" sz="700">
              <a:ea typeface="ＭＳ Ｐゴシック" pitchFamily="34" charset="-128"/>
            </a:endParaRPr>
          </a:p>
        </p:txBody>
      </p:sp>
      <p:sp>
        <p:nvSpPr>
          <p:cNvPr id="74756"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48F962C1-7055-46F9-82C4-A498CCE3DA61}" type="slidenum">
              <a:rPr lang="en-US" altLang="en-US" sz="1400">
                <a:latin typeface="Tahoma" pitchFamily="34" charset="0"/>
              </a:rPr>
              <a:pPr algn="ctr">
                <a:lnSpc>
                  <a:spcPct val="85000"/>
                </a:lnSpc>
                <a:spcBef>
                  <a:spcPct val="0"/>
                </a:spcBef>
              </a:pPr>
              <a:t>38</a:t>
            </a:fld>
            <a:endParaRPr lang="en-US" altLang="en-US" sz="1400">
              <a:latin typeface="Tahoma"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xfrm>
            <a:off x="330200" y="534988"/>
            <a:ext cx="4221163" cy="2374900"/>
          </a:xfrm>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CRI1: Local CVC-related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fr-BE"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(3) or semi-quantitative CVC culture &gt; 15 CFU (4) </a:t>
            </a:r>
            <a:endParaRPr lang="en-GB" altLang="en-US" sz="800">
              <a:ea typeface="ＭＳ Ｐゴシック" pitchFamily="34" charset="-128"/>
            </a:endParaRPr>
          </a:p>
          <a:p>
            <a:pPr eaLnBrk="1" hangingPunct="1">
              <a:lnSpc>
                <a:spcPct val="80000"/>
              </a:lnSpc>
            </a:pPr>
            <a:r>
              <a:rPr lang="en-GB" altLang="en-US" sz="800" u="sng">
                <a:ea typeface="ＭＳ Ｐゴシック" pitchFamily="34" charset="-128"/>
              </a:rPr>
              <a:t>and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pus/inflammation at the insertion site or tunnel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CRI2: General CVC-related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en-GB" altLang="en-US" sz="800">
                <a:ea typeface="ＭＳ Ｐゴシック" pitchFamily="34" charset="-128"/>
              </a:rPr>
              <a:t> 103 CFU/ml or semi-quantitative CVC culture &gt; 15 CFU </a:t>
            </a:r>
          </a:p>
          <a:p>
            <a:pPr eaLnBrk="1" hangingPunct="1">
              <a:lnSpc>
                <a:spcPct val="80000"/>
              </a:lnSpc>
            </a:pPr>
            <a:r>
              <a:rPr lang="en-GB" altLang="en-US" sz="800" u="sng">
                <a:ea typeface="ＭＳ Ｐゴシック" pitchFamily="34" charset="-128"/>
              </a:rPr>
              <a:t>and</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clinical signs improve within 48 hours after catheter removal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CRI3: microbiologically confirmed CVC-related bloodstream infection</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BSI occurring 48 hours before or after catheter removal</a:t>
            </a:r>
          </a:p>
          <a:p>
            <a:pPr eaLnBrk="1" hangingPunct="1">
              <a:lnSpc>
                <a:spcPct val="80000"/>
              </a:lnSpc>
            </a:pPr>
            <a:r>
              <a:rPr lang="en-GB" altLang="en-US" sz="800" u="sng">
                <a:ea typeface="ＭＳ Ｐゴシック" pitchFamily="34" charset="-128"/>
              </a:rPr>
              <a:t>and </a:t>
            </a:r>
            <a:r>
              <a:rPr lang="en-GB" altLang="en-US" sz="800">
                <a:ea typeface="ＭＳ Ｐゴシック" pitchFamily="34" charset="-128"/>
              </a:rPr>
              <a:t>positive culture with the same micro-organism of </a:t>
            </a:r>
            <a:r>
              <a:rPr lang="en-GB" altLang="en-US" sz="800" u="sng">
                <a:ea typeface="ＭＳ Ｐゴシック" pitchFamily="34" charset="-128"/>
              </a:rPr>
              <a:t>either</a:t>
            </a:r>
            <a:r>
              <a:rPr lang="en-GB" altLang="en-US" sz="800">
                <a:ea typeface="ＭＳ Ｐゴシック" pitchFamily="34" charset="-128"/>
              </a:rPr>
              <a:t>:</a:t>
            </a:r>
          </a:p>
          <a:p>
            <a:pPr eaLnBrk="1" hangingPunct="1">
              <a:lnSpc>
                <a:spcPct val="80000"/>
              </a:lnSpc>
            </a:pPr>
            <a:r>
              <a:rPr lang="fr-BE" altLang="en-US" sz="800">
                <a:ea typeface="ＭＳ Ｐゴシック" pitchFamily="34" charset="-128"/>
              </a:rPr>
              <a:t>quantitative CVC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or semi-quantitative CVC culture &gt; 15 CFU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quantitive blood culture ratio CVC blood sample/peripheral blood sample&gt; 5 (5)</a:t>
            </a:r>
          </a:p>
          <a:p>
            <a:pPr eaLnBrk="1" hangingPunct="1">
              <a:lnSpc>
                <a:spcPct val="80000"/>
              </a:lnSpc>
            </a:pPr>
            <a:r>
              <a:rPr lang="en-GB" altLang="en-US" sz="800">
                <a:ea typeface="ＭＳ Ｐゴシック" pitchFamily="34" charset="-128"/>
              </a:rPr>
              <a:t>differential delay of positivity of blood cultures (6): CVC blood sample culture positive 2 hours or less before peripheral blood culture (blood samples drawn at the same time)</a:t>
            </a:r>
          </a:p>
          <a:p>
            <a:pPr eaLnBrk="1" hangingPunct="1">
              <a:lnSpc>
                <a:spcPct val="80000"/>
              </a:lnSpc>
            </a:pPr>
            <a:r>
              <a:rPr lang="en-GB" altLang="en-US" sz="800">
                <a:ea typeface="ＭＳ Ｐゴシック" pitchFamily="34" charset="-128"/>
              </a:rPr>
              <a:t>positive culture with the same micro-organism from pus from insertion site</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Note: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central vascular catheter colonisation should not be reported</a:t>
            </a:r>
          </a:p>
          <a:p>
            <a:pPr eaLnBrk="1" hangingPunct="1">
              <a:lnSpc>
                <a:spcPct val="80000"/>
              </a:lnSpc>
            </a:pPr>
            <a:r>
              <a:rPr lang="en-GB" altLang="en-US" sz="800">
                <a:ea typeface="ＭＳ Ｐゴシック" pitchFamily="34" charset="-128"/>
              </a:rPr>
              <a:t> A CRI3 is also a bloodstream infection with source C-CVC; however when a CRI3 is reported, the BSI should not be reported in the point prevalence survey; microbiologically confirmed C-CVC BSI should be reported as CRI3</a:t>
            </a:r>
          </a:p>
          <a:p>
            <a:pPr eaLnBrk="1" hangingPunct="1">
              <a:lnSpc>
                <a:spcPct val="80000"/>
              </a:lnSpc>
            </a:pPr>
            <a:endParaRPr lang="en-US" altLang="en-US" sz="800">
              <a:ea typeface="ＭＳ Ｐゴシック" pitchFamily="34" charset="-128"/>
            </a:endParaRPr>
          </a:p>
          <a:p>
            <a:pPr eaLnBrk="1" hangingPunct="1">
              <a:lnSpc>
                <a:spcPct val="80000"/>
              </a:lnSpc>
            </a:pPr>
            <a:r>
              <a:rPr lang="en-US" altLang="en-US" sz="800">
                <a:ea typeface="ＭＳ Ｐゴシック" pitchFamily="34" charset="-128"/>
              </a:rPr>
              <a:t>** Refer the participants to the CVC-RI algorithm at this point</a:t>
            </a:r>
          </a:p>
        </p:txBody>
      </p:sp>
      <p:sp>
        <p:nvSpPr>
          <p:cNvPr id="76804"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49494BA6-BF5D-4941-AC3D-36CAE5D3CDC0}" type="slidenum">
              <a:rPr lang="en-US" altLang="en-US" sz="1400">
                <a:latin typeface="Tahoma" pitchFamily="34" charset="0"/>
              </a:rPr>
              <a:pPr algn="ctr">
                <a:lnSpc>
                  <a:spcPct val="85000"/>
                </a:lnSpc>
                <a:spcBef>
                  <a:spcPct val="0"/>
                </a:spcBef>
              </a:pPr>
              <a:t>39</a:t>
            </a:fld>
            <a:endParaRPr lang="en-US" altLang="en-US" sz="1400">
              <a:latin typeface="Tahoma"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xfrm>
            <a:off x="330200" y="534988"/>
            <a:ext cx="4221163" cy="2374900"/>
          </a:xfrm>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CRI1: Local PVC-related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fr-BE" altLang="en-US" sz="800">
                <a:ea typeface="ＭＳ Ｐゴシック" pitchFamily="34" charset="-128"/>
              </a:rPr>
              <a:t>quantitative PVC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(3) or semi-quantitative PVC culture &gt; 15 CFU (4) </a:t>
            </a:r>
            <a:endParaRPr lang="en-GB" altLang="en-US" sz="800">
              <a:ea typeface="ＭＳ Ｐゴシック" pitchFamily="34" charset="-128"/>
            </a:endParaRPr>
          </a:p>
          <a:p>
            <a:pPr eaLnBrk="1" hangingPunct="1">
              <a:lnSpc>
                <a:spcPct val="80000"/>
              </a:lnSpc>
            </a:pPr>
            <a:r>
              <a:rPr lang="en-GB" altLang="en-US" sz="800" u="sng">
                <a:ea typeface="ＭＳ Ｐゴシック" pitchFamily="34" charset="-128"/>
              </a:rPr>
              <a:t>and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pus/inflammation at the insertion site or tunnel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CRI2: General PVC-related infection</a:t>
            </a:r>
            <a:r>
              <a:rPr lang="en-GB" altLang="en-US" sz="800">
                <a:ea typeface="ＭＳ Ｐゴシック" pitchFamily="34" charset="-128"/>
              </a:rPr>
              <a:t> (no positive blood culture)</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a:ea typeface="ＭＳ Ｐゴシック" pitchFamily="34" charset="-128"/>
              </a:rPr>
              <a:t>quantitative PVC culture  </a:t>
            </a:r>
            <a:r>
              <a:rPr lang="en-GB" altLang="en-US" sz="800">
                <a:ea typeface="ＭＳ Ｐゴシック" pitchFamily="34" charset="-128"/>
                <a:sym typeface="Symbol" pitchFamily="18" charset="2"/>
              </a:rPr>
              <a:t></a:t>
            </a:r>
            <a:r>
              <a:rPr lang="en-GB" altLang="en-US" sz="800">
                <a:ea typeface="ＭＳ Ｐゴシック" pitchFamily="34" charset="-128"/>
              </a:rPr>
              <a:t> 103 CFU/ml or semi-quantitative PVC culture &gt; 15 CFU </a:t>
            </a:r>
          </a:p>
          <a:p>
            <a:pPr eaLnBrk="1" hangingPunct="1">
              <a:lnSpc>
                <a:spcPct val="80000"/>
              </a:lnSpc>
            </a:pPr>
            <a:r>
              <a:rPr lang="en-GB" altLang="en-US" sz="800" u="sng">
                <a:ea typeface="ＭＳ Ｐゴシック" pitchFamily="34" charset="-128"/>
              </a:rPr>
              <a:t>and</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clinical signs improve within 48 hours after catheter removal</a:t>
            </a:r>
          </a:p>
          <a:p>
            <a:pPr eaLnBrk="1" hangingPunct="1">
              <a:lnSpc>
                <a:spcPct val="80000"/>
              </a:lnSpc>
            </a:pPr>
            <a:r>
              <a:rPr lang="en-GB" altLang="en-US" sz="800">
                <a:ea typeface="ＭＳ Ｐゴシック" pitchFamily="34" charset="-128"/>
              </a:rPr>
              <a:t> </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CRI3: microbiologically confirmed PVC-related bloodstream infection</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BSI occurring 48 hours before or after catheter removal</a:t>
            </a:r>
          </a:p>
          <a:p>
            <a:pPr eaLnBrk="1" hangingPunct="1">
              <a:lnSpc>
                <a:spcPct val="80000"/>
              </a:lnSpc>
            </a:pPr>
            <a:r>
              <a:rPr lang="en-GB" altLang="en-US" sz="800" u="sng">
                <a:ea typeface="ＭＳ Ｐゴシック" pitchFamily="34" charset="-128"/>
              </a:rPr>
              <a:t>and </a:t>
            </a:r>
            <a:r>
              <a:rPr lang="en-GB" altLang="en-US" sz="800">
                <a:ea typeface="ＭＳ Ｐゴシック" pitchFamily="34" charset="-128"/>
              </a:rPr>
              <a:t>positive culture with the same micro-organism of </a:t>
            </a:r>
            <a:r>
              <a:rPr lang="en-GB" altLang="en-US" sz="800" u="sng">
                <a:ea typeface="ＭＳ Ｐゴシック" pitchFamily="34" charset="-128"/>
              </a:rPr>
              <a:t>either</a:t>
            </a:r>
            <a:r>
              <a:rPr lang="en-GB" altLang="en-US" sz="800">
                <a:ea typeface="ＭＳ Ｐゴシック" pitchFamily="34" charset="-128"/>
              </a:rPr>
              <a:t>:</a:t>
            </a:r>
          </a:p>
          <a:p>
            <a:pPr eaLnBrk="1" hangingPunct="1">
              <a:lnSpc>
                <a:spcPct val="80000"/>
              </a:lnSpc>
            </a:pPr>
            <a:r>
              <a:rPr lang="fr-BE" altLang="en-US" sz="800">
                <a:ea typeface="ＭＳ Ｐゴシック" pitchFamily="34" charset="-128"/>
              </a:rPr>
              <a:t>quantitative PVC culture  </a:t>
            </a:r>
            <a:r>
              <a:rPr lang="en-GB" altLang="en-US" sz="800">
                <a:ea typeface="ＭＳ Ｐゴシック" pitchFamily="34" charset="-128"/>
                <a:sym typeface="Symbol" pitchFamily="18" charset="2"/>
              </a:rPr>
              <a:t></a:t>
            </a:r>
            <a:r>
              <a:rPr lang="fr-BE" altLang="en-US" sz="800">
                <a:ea typeface="ＭＳ Ｐゴシック" pitchFamily="34" charset="-128"/>
              </a:rPr>
              <a:t> 103 CFU/ml or semi-quantitative PVC culture &gt; 15 CFU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positive culture with the same micro-organism from pus from insertion site</a:t>
            </a: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 </a:t>
            </a:r>
            <a:endParaRPr lang="en-GB" altLang="en-US" sz="800">
              <a:ea typeface="ＭＳ Ｐゴシック" pitchFamily="34" charset="-128"/>
            </a:endParaRPr>
          </a:p>
          <a:p>
            <a:pPr eaLnBrk="1" hangingPunct="1">
              <a:lnSpc>
                <a:spcPct val="80000"/>
              </a:lnSpc>
            </a:pPr>
            <a:r>
              <a:rPr lang="en-GB" altLang="en-US" sz="800" b="1">
                <a:ea typeface="ＭＳ Ｐゴシック" pitchFamily="34" charset="-128"/>
              </a:rPr>
              <a:t>Note: </a:t>
            </a:r>
            <a:endParaRPr lang="en-GB" altLang="en-US" sz="800">
              <a:ea typeface="ＭＳ Ｐゴシック" pitchFamily="34" charset="-128"/>
            </a:endParaRPr>
          </a:p>
          <a:p>
            <a:pPr eaLnBrk="1" hangingPunct="1">
              <a:lnSpc>
                <a:spcPct val="80000"/>
              </a:lnSpc>
            </a:pPr>
            <a:r>
              <a:rPr lang="en-GB" altLang="en-US" sz="800">
                <a:ea typeface="ＭＳ Ｐゴシック" pitchFamily="34" charset="-128"/>
              </a:rPr>
              <a:t>central vascular catheter colonisation should not be reported</a:t>
            </a:r>
          </a:p>
          <a:p>
            <a:pPr eaLnBrk="1" hangingPunct="1">
              <a:lnSpc>
                <a:spcPct val="80000"/>
              </a:lnSpc>
            </a:pPr>
            <a:r>
              <a:rPr lang="en-GB" altLang="en-US" sz="800">
                <a:ea typeface="ＭＳ Ｐゴシック" pitchFamily="34" charset="-128"/>
              </a:rPr>
              <a:t> A CRI3 is also a bloodstream infection with source C-PVC; however when a CRI3 is reported, the BSI should not be reported in the point prevalence survey; microbiologically confirmed C-PVC BSI should be reported as CRI3</a:t>
            </a:r>
          </a:p>
          <a:p>
            <a:pPr eaLnBrk="1" hangingPunct="1">
              <a:lnSpc>
                <a:spcPct val="80000"/>
              </a:lnSpc>
            </a:pPr>
            <a:endParaRPr lang="en-US" altLang="en-US" sz="800">
              <a:ea typeface="ＭＳ Ｐゴシック" pitchFamily="34" charset="-128"/>
            </a:endParaRPr>
          </a:p>
          <a:p>
            <a:pPr eaLnBrk="1" hangingPunct="1">
              <a:lnSpc>
                <a:spcPct val="80000"/>
              </a:lnSpc>
            </a:pPr>
            <a:r>
              <a:rPr lang="en-US" altLang="en-US" sz="800">
                <a:ea typeface="ＭＳ Ｐゴシック" pitchFamily="34" charset="-128"/>
              </a:rPr>
              <a:t>** Refer the participants to the CVC-RI algorithm at this point</a:t>
            </a:r>
          </a:p>
        </p:txBody>
      </p:sp>
      <p:sp>
        <p:nvSpPr>
          <p:cNvPr id="7885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26E21F1F-7752-4A63-A44D-17E6E0AFDDA9}" type="slidenum">
              <a:rPr lang="en-US" altLang="en-US" sz="1400">
                <a:latin typeface="Tahoma" pitchFamily="34" charset="0"/>
              </a:rPr>
              <a:pPr algn="ctr">
                <a:lnSpc>
                  <a:spcPct val="85000"/>
                </a:lnSpc>
                <a:spcBef>
                  <a:spcPct val="0"/>
                </a:spcBef>
              </a:pPr>
              <a:t>40</a:t>
            </a:fld>
            <a:endParaRPr lang="en-US" altLang="en-US" sz="1400">
              <a:latin typeface="Tahoma"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xfrm>
            <a:off x="330200" y="534988"/>
            <a:ext cx="4221163" cy="2374900"/>
          </a:xfrm>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300" b="1">
                <a:ea typeface="ＭＳ Ｐゴシック" pitchFamily="34" charset="-128"/>
              </a:rPr>
              <a:t>CVS-CARDIOVASCULAR SYSTEM INFECTION </a:t>
            </a:r>
            <a:endParaRPr lang="en-GB" altLang="en-US" sz="3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VASC-Arterial or venous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Arterial or venous infection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arteries or veins removed during a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evidence of arterial or venous infection seen during a surgical operation or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erythema, or heat at involved vascular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more than 15 colonies cultured from intravascular cannula tip using semiquantitative culture method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purulent drainage at involved vascular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 infections of an arteriovenous graft, shunt, or fistula or intravascular cannulation site without organisms cultured from blood as CVS-VASC.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ENDO-Endocarditis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Endocarditis of a natural or prosthetic heart valve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valve or vegetation.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2 or more of the following signs or symptoms with no other recognized cause: fever (&gt;38 C), new or changing murmur, embolic phenomena, skin manifestations (ie, petechiae, splinter hemorrhages, painful subcutaneous nodules), congestive heart failure, or cardiac conduction abnormality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2 or more blood cultures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of valve when culture is negative or not done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valvular vegetation seen during a surgical operation or autopsy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or urine (eg, </a:t>
            </a:r>
            <a:r>
              <a:rPr lang="en-US" altLang="en-US" sz="300" i="1">
                <a:ea typeface="ＭＳ Ｐゴシック" pitchFamily="34" charset="-128"/>
              </a:rPr>
              <a:t>H influenzae</a:t>
            </a:r>
            <a:r>
              <a:rPr lang="en-US" altLang="en-US" sz="300">
                <a:ea typeface="ＭＳ Ｐゴシック" pitchFamily="34" charset="-128"/>
              </a:rPr>
              <a:t>, </a:t>
            </a:r>
            <a:r>
              <a:rPr lang="en-US" altLang="en-US" sz="300" i="1">
                <a:ea typeface="ＭＳ Ｐゴシック" pitchFamily="34" charset="-128"/>
              </a:rPr>
              <a:t>S pneumoniae</a:t>
            </a:r>
            <a:r>
              <a:rPr lang="en-US" altLang="en-US" sz="300">
                <a:ea typeface="ＭＳ Ｐゴシック" pitchFamily="34" charset="-128"/>
              </a:rPr>
              <a:t>, </a:t>
            </a:r>
            <a:r>
              <a:rPr lang="en-US" altLang="en-US" sz="300" i="1">
                <a:ea typeface="ＭＳ Ｐゴシック" pitchFamily="34" charset="-128"/>
              </a:rPr>
              <a:t>N meningitidis</a:t>
            </a:r>
            <a:r>
              <a:rPr lang="en-US" altLang="en-US" sz="300">
                <a:ea typeface="ＭＳ Ｐゴシック" pitchFamily="34" charset="-128"/>
              </a:rPr>
              <a:t>, or Group B </a:t>
            </a:r>
            <a:r>
              <a:rPr lang="en-US" altLang="en-US" sz="300" i="1">
                <a:ea typeface="ＭＳ Ｐゴシック" pitchFamily="34" charset="-128"/>
              </a:rPr>
              <a:t>Streptococcus</a:t>
            </a: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evidence of new vegetation seen on echocardiogram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if diagnosis is made antemortem, physician institutes appropriate antimicrobial therapy.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CARD-Myocarditis or pericarditis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Myocarditis or pericarditis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pericardial tissue or fluid obtained by needle aspiration or during a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chest pain, paradoxical pulse, or increased heart size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abnormal EKG consistent with myocarditis or pericarditis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(eg, </a:t>
            </a:r>
            <a:r>
              <a:rPr lang="en-US" altLang="en-US" sz="300" i="1">
                <a:ea typeface="ＭＳ Ｐゴシック" pitchFamily="34" charset="-128"/>
              </a:rPr>
              <a:t>H influenzae</a:t>
            </a:r>
            <a:r>
              <a:rPr lang="en-US" altLang="en-US" sz="300">
                <a:ea typeface="ＭＳ Ｐゴシック" pitchFamily="34" charset="-128"/>
              </a:rPr>
              <a:t>, </a:t>
            </a:r>
            <a:r>
              <a:rPr lang="en-US" altLang="en-US" sz="300" i="1">
                <a:ea typeface="ＭＳ Ｐゴシック" pitchFamily="34" charset="-128"/>
              </a:rPr>
              <a:t>S pneumoniae</a:t>
            </a: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evidence of myocarditis or pericarditis on histologic examination of heart tissue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4-fold rise in type-specific antibody with or without isolation of virus from pharynx or feces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pericardial effusion identified by echocardiogram, CT scan, MRI, or angiography.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Comment </a:t>
            </a:r>
            <a:endParaRPr lang="en-GB" altLang="en-US" sz="400">
              <a:ea typeface="ＭＳ Ｐゴシック" pitchFamily="34" charset="-128"/>
            </a:endParaRPr>
          </a:p>
          <a:p>
            <a:pPr lvl="1" eaLnBrk="1" hangingPunct="1">
              <a:lnSpc>
                <a:spcPct val="80000"/>
              </a:lnSpc>
            </a:pPr>
            <a:r>
              <a:rPr lang="en-US" altLang="en-US" sz="300">
                <a:ea typeface="ＭＳ Ｐゴシック" pitchFamily="34" charset="-128"/>
              </a:rPr>
              <a:t>Most cases of postcardiac surgery or postmyocardial infarction pericarditis are not infectious.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MED-Mediastinitis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Mediastinitis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mediastinal tissue or fluid obtained during a surgical operation or needle aspiration.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evidence of mediastinitis seen during a surgical operation or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chest pain, or sternal instability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purulent discharge from mediastinal area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or discharge from mediastinal area</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mediastinal widening on x-ray.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 </a:t>
            </a:r>
            <a:endParaRPr lang="en-GB" altLang="en-US" sz="400">
              <a:ea typeface="ＭＳ Ｐゴシック" pitchFamily="34" charset="-128"/>
            </a:endParaRPr>
          </a:p>
          <a:p>
            <a:pPr lvl="1" eaLnBrk="1" hangingPunct="1">
              <a:lnSpc>
                <a:spcPct val="80000"/>
              </a:lnSpc>
            </a:pPr>
            <a:r>
              <a:rPr lang="en-US" altLang="en-US" sz="300">
                <a:ea typeface="ＭＳ Ｐゴシック" pitchFamily="34" charset="-128"/>
              </a:rPr>
              <a:t>Report mediastinitis following cardiac surgery that is accompanied by osteomyelitis as SSI-MED rather than SSI-BONE. </a:t>
            </a:r>
            <a:endParaRPr lang="en-GB" altLang="en-US" sz="400">
              <a:ea typeface="ＭＳ Ｐゴシック" pitchFamily="34" charset="-128"/>
            </a:endParaRPr>
          </a:p>
          <a:p>
            <a:pPr eaLnBrk="1" hangingPunct="1">
              <a:lnSpc>
                <a:spcPct val="80000"/>
              </a:lnSpc>
            </a:pPr>
            <a:br>
              <a:rPr lang="en-US" altLang="en-US" sz="300">
                <a:ea typeface="ＭＳ Ｐゴシック" pitchFamily="34" charset="-128"/>
              </a:rPr>
            </a:br>
            <a:endParaRPr lang="en-US" altLang="en-US" sz="300">
              <a:ea typeface="ＭＳ Ｐゴシック" pitchFamily="34" charset="-128"/>
            </a:endParaRPr>
          </a:p>
        </p:txBody>
      </p:sp>
      <p:sp>
        <p:nvSpPr>
          <p:cNvPr id="8090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9A7BFB35-6D57-4FCF-B816-3D62F00E4261}" type="slidenum">
              <a:rPr lang="en-US" altLang="en-US" sz="1400">
                <a:latin typeface="Tahoma" pitchFamily="34" charset="0"/>
              </a:rPr>
              <a:pPr algn="ctr">
                <a:lnSpc>
                  <a:spcPct val="85000"/>
                </a:lnSpc>
                <a:spcBef>
                  <a:spcPct val="0"/>
                </a:spcBef>
              </a:pPr>
              <a:t>41</a:t>
            </a:fld>
            <a:endParaRPr lang="en-US" altLang="en-US" sz="1400">
              <a:latin typeface="Tahoma"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xfrm>
            <a:off x="330200" y="534988"/>
            <a:ext cx="4221163" cy="2374900"/>
          </a:xfrm>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itchFamily="34" charset="-128"/>
              </a:rPr>
              <a:t>Go through each one in turn and ask for suggestions</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xfrm>
            <a:off x="330200" y="534988"/>
            <a:ext cx="4221163" cy="2374900"/>
          </a:xfrm>
          <a:ln/>
        </p:spPr>
      </p:sp>
      <p:sp>
        <p:nvSpPr>
          <p:cNvPr id="860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b="1">
                <a:ea typeface="ＭＳ Ｐゴシック" pitchFamily="34" charset="-128"/>
              </a:rPr>
              <a:t>SYS-CSEP: Clinical sepsis in adults and children</a:t>
            </a:r>
            <a:endParaRPr lang="en-GB" altLang="en-US">
              <a:ea typeface="ＭＳ Ｐゴシック" pitchFamily="34" charset="-128"/>
            </a:endParaRPr>
          </a:p>
          <a:p>
            <a:r>
              <a:rPr lang="en-GB" altLang="en-US">
                <a:ea typeface="ＭＳ Ｐゴシック" pitchFamily="34" charset="-128"/>
              </a:rPr>
              <a:t> </a:t>
            </a:r>
            <a:endParaRPr lang="en-GB" altLang="en-US" sz="1400">
              <a:ea typeface="ＭＳ Ｐゴシック" pitchFamily="34" charset="-128"/>
            </a:endParaRPr>
          </a:p>
          <a:p>
            <a:r>
              <a:rPr lang="en-GB" altLang="en-US">
                <a:ea typeface="ＭＳ Ｐゴシック" pitchFamily="34" charset="-128"/>
              </a:rPr>
              <a:t>Patient has at least one of the following</a:t>
            </a:r>
            <a:endParaRPr lang="en-GB" altLang="en-US" sz="1400">
              <a:ea typeface="ＭＳ Ｐゴシック" pitchFamily="34" charset="-128"/>
            </a:endParaRPr>
          </a:p>
          <a:p>
            <a:pPr marL="37931725" lvl="1" indent="-37474525"/>
            <a:r>
              <a:rPr lang="en-GB" altLang="en-US">
                <a:ea typeface="ＭＳ Ｐゴシック" pitchFamily="34" charset="-128"/>
              </a:rPr>
              <a:t>clinical signs or symptoms with no other recognized cause</a:t>
            </a:r>
            <a:endParaRPr lang="en-GB" altLang="en-US" sz="1400">
              <a:ea typeface="ＭＳ Ｐゴシック" pitchFamily="34" charset="-128"/>
            </a:endParaRPr>
          </a:p>
          <a:p>
            <a:pPr marL="37931725" lvl="1" indent="-37474525"/>
            <a:r>
              <a:rPr lang="fr-FR" altLang="en-US">
                <a:ea typeface="ＭＳ Ｐゴシック" pitchFamily="34" charset="-128"/>
              </a:rPr>
              <a:t>fever (38° C)</a:t>
            </a:r>
            <a:endParaRPr lang="en-GB" altLang="en-US" sz="1400">
              <a:ea typeface="ＭＳ Ｐゴシック" pitchFamily="34" charset="-128"/>
            </a:endParaRPr>
          </a:p>
          <a:p>
            <a:pPr marL="37931725" lvl="1" indent="-37474525"/>
            <a:r>
              <a:rPr lang="fr-FR" altLang="en-US">
                <a:ea typeface="ＭＳ Ｐゴシック" pitchFamily="34" charset="-128"/>
              </a:rPr>
              <a:t>hypotension (systolic pressure &lt;90 mm),</a:t>
            </a:r>
            <a:endParaRPr lang="en-GB" altLang="en-US" sz="1400">
              <a:ea typeface="ＭＳ Ｐゴシック" pitchFamily="34" charset="-128"/>
            </a:endParaRPr>
          </a:p>
          <a:p>
            <a:pPr marL="37931725" lvl="1" indent="-37474525"/>
            <a:r>
              <a:rPr lang="en-GB" altLang="en-US">
                <a:ea typeface="ＭＳ Ｐゴシック" pitchFamily="34" charset="-128"/>
              </a:rPr>
              <a:t>or oliguria (20 cm3(ml)/hr)</a:t>
            </a:r>
            <a:endParaRPr lang="en-GB" altLang="en-US" sz="1400">
              <a:ea typeface="ＭＳ Ｐゴシック" pitchFamily="34" charset="-128"/>
            </a:endParaRPr>
          </a:p>
          <a:p>
            <a:r>
              <a:rPr lang="en-GB" altLang="en-US">
                <a:ea typeface="ＭＳ Ｐゴシック" pitchFamily="34" charset="-128"/>
              </a:rPr>
              <a:t>And blood culture not done or no organisms or antigen detected in blood</a:t>
            </a:r>
            <a:endParaRPr lang="en-GB" altLang="en-US" sz="1400">
              <a:ea typeface="ＭＳ Ｐゴシック" pitchFamily="34" charset="-128"/>
            </a:endParaRPr>
          </a:p>
          <a:p>
            <a:r>
              <a:rPr lang="en-GB" altLang="en-US">
                <a:ea typeface="ＭＳ Ｐゴシック" pitchFamily="34" charset="-128"/>
              </a:rPr>
              <a:t>And no apparent infection at another site</a:t>
            </a:r>
            <a:endParaRPr lang="en-GB" altLang="en-US" sz="1400">
              <a:ea typeface="ＭＳ Ｐゴシック" pitchFamily="34" charset="-128"/>
            </a:endParaRPr>
          </a:p>
          <a:p>
            <a:r>
              <a:rPr lang="en-GB" altLang="en-US">
                <a:ea typeface="ＭＳ Ｐゴシック" pitchFamily="34" charset="-128"/>
              </a:rPr>
              <a:t>And physician institutes treatment for sepsis</a:t>
            </a:r>
            <a:endParaRPr lang="en-GB" altLang="en-US" sz="1400">
              <a:ea typeface="ＭＳ Ｐゴシック" pitchFamily="34" charset="-128"/>
            </a:endParaRPr>
          </a:p>
          <a:p>
            <a:r>
              <a:rPr lang="en-GB" altLang="en-US">
                <a:ea typeface="ＭＳ Ｐゴシック" pitchFamily="34" charset="-128"/>
              </a:rPr>
              <a:t> </a:t>
            </a:r>
            <a:endParaRPr lang="en-GB" altLang="en-US" sz="1400">
              <a:ea typeface="ＭＳ Ｐゴシック" pitchFamily="34" charset="-128"/>
            </a:endParaRPr>
          </a:p>
          <a:p>
            <a:r>
              <a:rPr lang="en-GB" altLang="en-US">
                <a:ea typeface="ＭＳ Ｐゴシック" pitchFamily="34" charset="-128"/>
              </a:rPr>
              <a:t>Reporting instructions: </a:t>
            </a:r>
            <a:endParaRPr lang="en-GB" altLang="en-US" sz="1400">
              <a:ea typeface="ＭＳ Ｐゴシック" pitchFamily="34" charset="-128"/>
            </a:endParaRPr>
          </a:p>
          <a:p>
            <a:r>
              <a:rPr lang="en-GB" altLang="en-US" u="sng">
                <a:ea typeface="ＭＳ Ｐゴシック" pitchFamily="34" charset="-128"/>
              </a:rPr>
              <a:t>Do not use this code unless absolutely needed! </a:t>
            </a:r>
            <a:r>
              <a:rPr lang="en-GB" altLang="en-US">
                <a:ea typeface="ＭＳ Ｐゴシック" pitchFamily="34" charset="-128"/>
              </a:rPr>
              <a:t>(last resort definition)</a:t>
            </a:r>
            <a:endParaRPr lang="en-GB" altLang="en-US" sz="1400">
              <a:ea typeface="ＭＳ Ｐゴシック" pitchFamily="34" charset="-128"/>
            </a:endParaRPr>
          </a:p>
          <a:p>
            <a:r>
              <a:rPr lang="en-GB" altLang="en-US">
                <a:ea typeface="ＭＳ Ｐゴシック" pitchFamily="34" charset="-128"/>
              </a:rPr>
              <a:t>For CSEP in neonates, use NEO-CSEP case definition (see below)</a:t>
            </a:r>
            <a:endParaRPr lang="en-GB" altLang="en-US" sz="1400">
              <a:ea typeface="ＭＳ Ｐゴシック" pitchFamily="34" charset="-128"/>
            </a:endParaRPr>
          </a:p>
          <a:p>
            <a:pPr eaLnBrk="1" hangingPunct="1">
              <a:lnSpc>
                <a:spcPct val="80000"/>
              </a:lnSpc>
            </a:pPr>
            <a:br>
              <a:rPr lang="en-US" altLang="en-US" sz="700">
                <a:ea typeface="ＭＳ Ｐゴシック" pitchFamily="34" charset="-128"/>
              </a:rPr>
            </a:br>
            <a:endParaRPr lang="en-US" altLang="en-US" sz="700">
              <a:ea typeface="ＭＳ Ｐゴシック" pitchFamily="34" charset="-128"/>
            </a:endParaRPr>
          </a:p>
        </p:txBody>
      </p:sp>
      <p:sp>
        <p:nvSpPr>
          <p:cNvPr id="8602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3FF9A473-1CE0-42A9-9F7F-7CE7EDF4B056}" type="slidenum">
              <a:rPr lang="en-US" altLang="en-US" sz="1400">
                <a:latin typeface="Tahoma" pitchFamily="34" charset="0"/>
              </a:rPr>
              <a:pPr algn="ctr">
                <a:lnSpc>
                  <a:spcPct val="85000"/>
                </a:lnSpc>
                <a:spcBef>
                  <a:spcPct val="0"/>
                </a:spcBef>
              </a:pPr>
              <a:t>44</a:t>
            </a:fld>
            <a:endParaRPr lang="en-US" altLang="en-US" sz="1400">
              <a:latin typeface="Tahom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545917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r>
              <a:rPr lang="en-GB" dirty="0"/>
              <a:t>Facilitator notes:</a:t>
            </a:r>
          </a:p>
          <a:p>
            <a:endParaRPr lang="en-GB" dirty="0"/>
          </a:p>
        </p:txBody>
      </p:sp>
    </p:spTree>
    <p:extLst>
      <p:ext uri="{BB962C8B-B14F-4D97-AF65-F5344CB8AC3E}">
        <p14:creationId xmlns:p14="http://schemas.microsoft.com/office/powerpoint/2010/main" val="14455654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2448296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xfrm>
            <a:off x="330200" y="534988"/>
            <a:ext cx="4221163" cy="2374900"/>
          </a:xfrm>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GB" altLang="en-US" sz="500" b="1">
                <a:ea typeface="ＭＳ Ｐゴシック" pitchFamily="34" charset="-128"/>
              </a:rPr>
              <a:t>BJ-BONE AND JOINT INFECTION </a:t>
            </a:r>
            <a:endParaRPr lang="en-GB" altLang="en-US" sz="400">
              <a:ea typeface="ＭＳ Ｐゴシック" pitchFamily="34" charset="-128"/>
            </a:endParaRPr>
          </a:p>
          <a:p>
            <a:pPr eaLnBrk="1" hangingPunct="1">
              <a:lnSpc>
                <a:spcPct val="80000"/>
              </a:lnSpc>
            </a:pPr>
            <a:r>
              <a:rPr lang="en-US" altLang="en-US" sz="500" b="1">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BONE-Osteomyelitis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Osteomyelitis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organisms cultured from bone.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evidence of osteomyelitis on direct examination of the bone during a surgical operation or histopathologic examination.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at least 2 of the following signs or symptoms with no other recognized cause: fever (&gt;38 C), localized swelling, tenderness, heat, or drainage at suspected site of bone infection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and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at least 1 of the following: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organisms cultured from blood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positive blood antigen test (eg, </a:t>
            </a:r>
            <a:r>
              <a:rPr lang="en-US" altLang="en-US" sz="500" i="1">
                <a:ea typeface="ＭＳ Ｐゴシック" pitchFamily="34" charset="-128"/>
              </a:rPr>
              <a:t>H influenzae, S pneumoniae</a:t>
            </a: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radiographic evidence of infection (eg, abnormal findings on x-ray, CT scan, MRI, radiolabel scan [gallium, technetium, etc]).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Reporting instruction </a:t>
            </a:r>
            <a:endParaRPr lang="en-GB" altLang="en-US" sz="600">
              <a:ea typeface="ＭＳ Ｐゴシック" pitchFamily="34" charset="-128"/>
            </a:endParaRPr>
          </a:p>
          <a:p>
            <a:pPr marL="37931725" lvl="1" indent="-37474525" eaLnBrk="1" hangingPunct="1">
              <a:lnSpc>
                <a:spcPct val="80000"/>
              </a:lnSpc>
            </a:pPr>
            <a:r>
              <a:rPr lang="en-US" altLang="en-US" sz="500">
                <a:ea typeface="ＭＳ Ｐゴシック" pitchFamily="34" charset="-128"/>
              </a:rPr>
              <a:t>Report mediastinitis following cardiac surgery that is accompanied by osteomyelitis as surgical site infection-mediastinitis rather than surgical site infection-bone.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JNT-Joint or bursa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Joint or bursa infections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organisms cultured from joint fluid or synovial biopsy.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evidence of joint or bursa infection seen during a surgical operation or histopathologic examination.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at least 2 of the following signs or symptoms with no other recognized cause: joint pain, swelling, tenderness, heat, evidence of effusion or limitation of motion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and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at least 1 of the following: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organisms and white blood cells seen on Gram’s stain of joint fluid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positive antigen test on blood, urine, or joint fluid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cellular profile and chemistries of joint fluid compatible with infection and not explained by an underlying rheumatologic disorder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radiographic evidence of infection (eg, abnormal findings on x-ray, CT scan, MRI, radiolabel scan [gallium, technetium, etc]).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DISC-Disc space infection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Vertebral disc space infection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organisms cultured from vertebral disc space tissue obtained during a surgical operation or needle aspiration.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evidence of vertebral disc space infection seen during a surgical operation or histopathologic examination.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fever (&gt;38 C) with no other recognized cause or pain at the involved vertebral disc space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and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radiographic evidence of infection, (eg, abnormal findings on x-ray, CT scan, MRI, radiolabel scan [gallium, technetium, etc]).</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fever (&gt;38 C) with no other recognized cause and pain at the involved vertebral disc space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and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positive antigen test on blood or urine (eg, </a:t>
            </a:r>
            <a:r>
              <a:rPr lang="en-US" altLang="en-US" sz="500" i="1">
                <a:ea typeface="ＭＳ Ｐゴシック" pitchFamily="34" charset="-128"/>
              </a:rPr>
              <a:t>H influenzae, S pneumoniae, N meningitidis, </a:t>
            </a:r>
            <a:r>
              <a:rPr lang="en-US" altLang="en-US" sz="500">
                <a:ea typeface="ＭＳ Ｐゴシック" pitchFamily="34" charset="-128"/>
              </a:rPr>
              <a:t>or Group B</a:t>
            </a:r>
            <a:r>
              <a:rPr lang="en-US" altLang="en-US" sz="500" i="1">
                <a:ea typeface="ＭＳ Ｐゴシック" pitchFamily="34" charset="-128"/>
              </a:rPr>
              <a:t> Streptococcus</a:t>
            </a:r>
            <a:r>
              <a:rPr lang="en-US" altLang="en-US" sz="500">
                <a:ea typeface="ＭＳ Ｐゴシック" pitchFamily="34" charset="-128"/>
              </a:rPr>
              <a:t>). </a:t>
            </a:r>
            <a:endParaRPr lang="en-GB" altLang="en-US" sz="500">
              <a:ea typeface="ＭＳ Ｐゴシック" pitchFamily="34" charset="-128"/>
            </a:endParaRPr>
          </a:p>
          <a:p>
            <a:pPr eaLnBrk="1" hangingPunct="1">
              <a:lnSpc>
                <a:spcPct val="80000"/>
              </a:lnSpc>
            </a:pPr>
            <a:endParaRPr lang="en-US" altLang="en-US" sz="500">
              <a:ea typeface="ＭＳ Ｐゴシック" pitchFamily="34" charset="-128"/>
            </a:endParaRPr>
          </a:p>
        </p:txBody>
      </p:sp>
      <p:sp>
        <p:nvSpPr>
          <p:cNvPr id="9421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D63031B7-286D-4700-A08E-756719B12C55}" type="slidenum">
              <a:rPr lang="en-US" altLang="en-US" sz="1400">
                <a:latin typeface="Tahoma" pitchFamily="34" charset="0"/>
              </a:rPr>
              <a:pPr algn="ctr">
                <a:lnSpc>
                  <a:spcPct val="85000"/>
                </a:lnSpc>
                <a:spcBef>
                  <a:spcPct val="0"/>
                </a:spcBef>
              </a:pPr>
              <a:t>49</a:t>
            </a:fld>
            <a:endParaRPr lang="en-US" altLang="en-US" sz="1400">
              <a:latin typeface="Tahoma"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xfrm>
            <a:off x="330200" y="534988"/>
            <a:ext cx="4221163" cy="2374900"/>
          </a:xfrm>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400" b="1">
                <a:ea typeface="ＭＳ Ｐゴシック" pitchFamily="34" charset="-128"/>
              </a:rPr>
              <a:t>CNS-CENTRAL NERVOUS SYSTEM INFECTION </a:t>
            </a:r>
            <a:endParaRPr lang="en-GB" altLang="en-US" sz="4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b="1">
                <a:ea typeface="ＭＳ Ｐゴシック" pitchFamily="34" charset="-128"/>
              </a:rPr>
              <a:t>IC-Intracranial infection (brain abscess, subdural or epidural infection, encephalitis)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Intracranial infection must meet at least 1 of the following criteria: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organisms cultured from brain tissue or dura.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an abscess or evidence of intracranial infection seen during a surgical operation or histopathologic examination.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at least 2 of the following signs or symptoms with no other recognized cause: headache, dizziness, fever (&gt;38 C), localizing neurologic signs, changing level of consciousness, or confusion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at least 1 of the following: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organisms seen on microscopic examination of brain or abscess tissue obtained by needle aspiration or by biopsy during a surgical operation or autopsy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positive antigen test on blood or urine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radiographic evidence of infection, (eg, abnormal findings on ultrasound, CT scan, MRI, radionuclide brain scan, or arteriogram)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diagnostic single antibody titer (IgM) or 4fold increase in paired sera (IgG) for pathogen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if diagnosis is made antemortem, physician institutes appropriate antimicrobial therapy.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Reporting instruction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If meningitis and a brain abscess are present together, report the infection as IC.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b="1">
                <a:ea typeface="ＭＳ Ｐゴシック" pitchFamily="34" charset="-128"/>
              </a:rPr>
              <a:t>MEN-Meningitis or ventriculitis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Meningitis or ventriculitis must meet at least 1 of the following criteria: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organisms cultured from cerebrospinal fluid (CSF).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at least 1 of the following signs or symptoms with no other recognized cause: fever (&gt;38 C), headache, stiff neck, meningeal signs, cranial nerve signs, or irritability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at least 1 of the following: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increased white cells, elevated protein, and/ or decreased glucose in CSF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organisms seen on Gram’s stain of CSF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organisms cultured from blood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positive antigen test of CSF, blood, or urine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diagnostic single antibody titer (IgM) or 4-fold increase in paired sera (IgG) for pathogen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if diagnosis is made antemortem, physician institutes appropriate antimicrobial therapy.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Reporting instructions </a:t>
            </a:r>
            <a:endParaRPr lang="en-GB" altLang="en-US" sz="500">
              <a:ea typeface="ＭＳ Ｐゴシック" pitchFamily="34" charset="-128"/>
            </a:endParaRPr>
          </a:p>
          <a:p>
            <a:pPr marL="37931725" lvl="1" indent="-37474525" eaLnBrk="1" hangingPunct="1">
              <a:lnSpc>
                <a:spcPct val="80000"/>
              </a:lnSpc>
            </a:pPr>
            <a:r>
              <a:rPr lang="en-GB" altLang="en-US" sz="400">
                <a:ea typeface="ＭＳ Ｐゴシック" pitchFamily="34" charset="-128"/>
              </a:rPr>
              <a:t>Report meningoencephalitis as MEN. </a:t>
            </a:r>
            <a:endParaRPr lang="en-GB" altLang="en-US" sz="500">
              <a:ea typeface="ＭＳ Ｐゴシック" pitchFamily="34" charset="-128"/>
            </a:endParaRPr>
          </a:p>
          <a:p>
            <a:pPr marL="37931725" lvl="1" indent="-37474525" eaLnBrk="1" hangingPunct="1">
              <a:lnSpc>
                <a:spcPct val="80000"/>
              </a:lnSpc>
            </a:pPr>
            <a:r>
              <a:rPr lang="en-US" altLang="en-US" sz="400">
                <a:ea typeface="ＭＳ Ｐゴシック" pitchFamily="34" charset="-128"/>
              </a:rPr>
              <a:t>Report spinal abscess with meningitis as MEN.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br>
              <a:rPr lang="en-US" altLang="en-US" sz="400" b="1">
                <a:ea typeface="ＭＳ Ｐゴシック" pitchFamily="34" charset="-128"/>
              </a:rPr>
            </a:br>
            <a:r>
              <a:rPr lang="en-US" altLang="en-US" sz="400" b="1">
                <a:ea typeface="ＭＳ Ｐゴシック" pitchFamily="34" charset="-128"/>
              </a:rPr>
              <a:t>SA-Spinal abscess without meningitis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 abscess of the spinal epidural or subdural space, without involvement of the cerebrospinal fluid or adjacent bone structures, must meet at least 1 of the following criteria: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organisms cultured from abscess in the spinal epidural or subdural space.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an abscess in the spinal epidural or subdural space seen during a surgical operation or at autopsy or evidence of an abscess seen during a histopathologic examination.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Patient has at least 1 of the following signs or symptoms with no other recognized cause: fever (&gt;38 C), back pain, focal tenderness, radiculitis, paraparesis, or paraplegia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at least 1 of the following: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organisms cultured from blood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radiographic evidence of a spinal abscess (eg, abnormal findings on myelography, ultrasound, CT scan, MRI, or other scans [gallium, technetium, etc]).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and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if diagnosis is made antemortem, physician institutes appropriate antimicrobial therapy.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Reporting instruction </a:t>
            </a:r>
            <a:endParaRPr lang="en-GB" altLang="en-US" sz="500">
              <a:ea typeface="ＭＳ Ｐゴシック" pitchFamily="34" charset="-128"/>
            </a:endParaRPr>
          </a:p>
          <a:p>
            <a:pPr eaLnBrk="1" hangingPunct="1">
              <a:lnSpc>
                <a:spcPct val="80000"/>
              </a:lnSpc>
            </a:pPr>
            <a:r>
              <a:rPr lang="en-US" altLang="en-US" sz="400">
                <a:ea typeface="ＭＳ Ｐゴシック" pitchFamily="34" charset="-128"/>
              </a:rPr>
              <a:t>Report spinal abscess with meningitis as meningitis </a:t>
            </a:r>
            <a:endParaRPr lang="en-GB" altLang="en-US" sz="500">
              <a:ea typeface="ＭＳ Ｐゴシック" pitchFamily="34" charset="-128"/>
            </a:endParaRPr>
          </a:p>
          <a:p>
            <a:pPr eaLnBrk="1" hangingPunct="1">
              <a:lnSpc>
                <a:spcPct val="80000"/>
              </a:lnSpc>
            </a:pPr>
            <a:r>
              <a:rPr lang="en-US" altLang="en-US" sz="400" b="1">
                <a:ea typeface="ＭＳ Ｐゴシック" pitchFamily="34" charset="-128"/>
              </a:rPr>
              <a:t> </a:t>
            </a:r>
            <a:endParaRPr lang="en-GB" altLang="en-US" sz="400">
              <a:ea typeface="ＭＳ Ｐゴシック" pitchFamily="34" charset="-128"/>
            </a:endParaRPr>
          </a:p>
          <a:p>
            <a:pPr eaLnBrk="1" hangingPunct="1">
              <a:lnSpc>
                <a:spcPct val="80000"/>
              </a:lnSpc>
            </a:pPr>
            <a:endParaRPr lang="en-US" altLang="en-US" sz="400">
              <a:ea typeface="ＭＳ Ｐゴシック" pitchFamily="34" charset="-128"/>
            </a:endParaRPr>
          </a:p>
        </p:txBody>
      </p:sp>
      <p:sp>
        <p:nvSpPr>
          <p:cNvPr id="9626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6E01E0DE-BD1F-4142-A820-2E98E27844B3}" type="slidenum">
              <a:rPr lang="en-US" altLang="en-US" sz="1400">
                <a:latin typeface="Tahoma" pitchFamily="34" charset="0"/>
              </a:rPr>
              <a:pPr algn="ctr">
                <a:lnSpc>
                  <a:spcPct val="85000"/>
                </a:lnSpc>
                <a:spcBef>
                  <a:spcPct val="0"/>
                </a:spcBef>
              </a:pPr>
              <a:t>50</a:t>
            </a:fld>
            <a:endParaRPr lang="en-US" altLang="en-US" sz="1400">
              <a:latin typeface="Tahoma"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4253141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xfrm>
            <a:off x="330200" y="534988"/>
            <a:ext cx="4221163" cy="2374900"/>
          </a:xfrm>
          <a:ln/>
        </p:spPr>
      </p:sp>
      <p:sp>
        <p:nvSpPr>
          <p:cNvPr id="1003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300" b="1">
                <a:ea typeface="ＭＳ Ｐゴシック" pitchFamily="34" charset="-128"/>
              </a:rPr>
              <a:t>CVS-CARDIOVASCULAR SYSTEM INFECTION </a:t>
            </a:r>
            <a:endParaRPr lang="en-GB" altLang="en-US" sz="3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VASC-Arterial or venous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Arterial or venous infection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arteries or veins removed during a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evidence of arterial or venous infection seen during a surgical operation or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erythema, or heat at involved vascular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more than 15 colonies cultured from intravascular cannula tip using semiquantitative culture method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purulent drainage at involved vascular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blood culture not done or no 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 infections of an arteriovenous graft, shunt, or fistula or intravascular cannulation site without organisms cultured from blood as CVS-VASC.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ENDO-Endocarditis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Endocarditis of a natural or prosthetic heart valve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valve or vegetation.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2 or more of the following signs or symptoms with no other recognized cause: fever (&gt;38 C), new or changing murmur, embolic phenomena, skin manifestations (ie, petechiae, splinter hemorrhages, painful subcutaneous nodules), congestive heart failure, or cardiac conduction abnormality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2 or more blood cultures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of valve when culture is negative or not done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valvular vegetation seen during a surgical operation or autopsy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or urine (eg, </a:t>
            </a:r>
            <a:r>
              <a:rPr lang="en-US" altLang="en-US" sz="300" i="1">
                <a:ea typeface="ＭＳ Ｐゴシック" pitchFamily="34" charset="-128"/>
              </a:rPr>
              <a:t>H influenzae</a:t>
            </a:r>
            <a:r>
              <a:rPr lang="en-US" altLang="en-US" sz="300">
                <a:ea typeface="ＭＳ Ｐゴシック" pitchFamily="34" charset="-128"/>
              </a:rPr>
              <a:t>, </a:t>
            </a:r>
            <a:r>
              <a:rPr lang="en-US" altLang="en-US" sz="300" i="1">
                <a:ea typeface="ＭＳ Ｐゴシック" pitchFamily="34" charset="-128"/>
              </a:rPr>
              <a:t>S pneumoniae</a:t>
            </a:r>
            <a:r>
              <a:rPr lang="en-US" altLang="en-US" sz="300">
                <a:ea typeface="ＭＳ Ｐゴシック" pitchFamily="34" charset="-128"/>
              </a:rPr>
              <a:t>, </a:t>
            </a:r>
            <a:r>
              <a:rPr lang="en-US" altLang="en-US" sz="300" i="1">
                <a:ea typeface="ＭＳ Ｐゴシック" pitchFamily="34" charset="-128"/>
              </a:rPr>
              <a:t>N meningitidis</a:t>
            </a:r>
            <a:r>
              <a:rPr lang="en-US" altLang="en-US" sz="300">
                <a:ea typeface="ＭＳ Ｐゴシック" pitchFamily="34" charset="-128"/>
              </a:rPr>
              <a:t>, or Group B </a:t>
            </a:r>
            <a:r>
              <a:rPr lang="en-US" altLang="en-US" sz="300" i="1">
                <a:ea typeface="ＭＳ Ｐゴシック" pitchFamily="34" charset="-128"/>
              </a:rPr>
              <a:t>Streptococcus</a:t>
            </a: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evidence of new vegetation seen on echocardiogram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if diagnosis is made antemortem, physician institutes appropriate antimicrobial therapy.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CARD-Myocarditis or pericarditis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Myocarditis or pericarditis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pericardial tissue or fluid obtained by needle aspiration or during a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chest pain, paradoxical pulse, or increased heart size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abnormal EKG consistent with myocarditis or pericarditis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(eg, </a:t>
            </a:r>
            <a:r>
              <a:rPr lang="en-US" altLang="en-US" sz="300" i="1">
                <a:ea typeface="ＭＳ Ｐゴシック" pitchFamily="34" charset="-128"/>
              </a:rPr>
              <a:t>H influenzae</a:t>
            </a:r>
            <a:r>
              <a:rPr lang="en-US" altLang="en-US" sz="300">
                <a:ea typeface="ＭＳ Ｐゴシック" pitchFamily="34" charset="-128"/>
              </a:rPr>
              <a:t>, </a:t>
            </a:r>
            <a:r>
              <a:rPr lang="en-US" altLang="en-US" sz="300" i="1">
                <a:ea typeface="ＭＳ Ｐゴシック" pitchFamily="34" charset="-128"/>
              </a:rPr>
              <a:t>S pneumoniae</a:t>
            </a: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evidence of myocarditis or pericarditis on histologic examination of heart tissue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4-fold rise in type-specific antibody with or without isolation of virus from pharynx or feces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pericardial effusion identified by echocardiogram, CT scan, MRI, or angiography.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Comment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Most cases of postcardiac surgery or postmyocardial infarction pericarditis are not infectious.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MED-Mediastinitis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Mediastinitis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mediastinal tissue or fluid obtained during a surgical operation or needle aspiration.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evidence of mediastinitis seen during a surgical operation or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chest pain, or sternal instability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purulent discharge from mediastinal area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or discharge from mediastinal area</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mediastinal widening on x-ray.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Report mediastinitis following cardiac surgery that is accompanied by osteomyelitis as SSI-MED rather than SSI-BONE. </a:t>
            </a:r>
            <a:endParaRPr lang="en-GB" altLang="en-US" sz="400">
              <a:ea typeface="ＭＳ Ｐゴシック" pitchFamily="34" charset="-128"/>
            </a:endParaRPr>
          </a:p>
          <a:p>
            <a:pPr eaLnBrk="1" hangingPunct="1">
              <a:lnSpc>
                <a:spcPct val="80000"/>
              </a:lnSpc>
            </a:pPr>
            <a:br>
              <a:rPr lang="en-US" altLang="en-US" sz="300">
                <a:ea typeface="ＭＳ Ｐゴシック" pitchFamily="34" charset="-128"/>
              </a:rPr>
            </a:br>
            <a:endParaRPr lang="en-US" altLang="en-US" sz="300">
              <a:ea typeface="ＭＳ Ｐゴシック" pitchFamily="34" charset="-128"/>
            </a:endParaRPr>
          </a:p>
        </p:txBody>
      </p:sp>
      <p:sp>
        <p:nvSpPr>
          <p:cNvPr id="100356"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6371E5FE-B50E-40CD-80B6-955F1FFF4E28}" type="slidenum">
              <a:rPr lang="en-US" altLang="en-US" sz="1400">
                <a:latin typeface="Tahoma" pitchFamily="34" charset="0"/>
              </a:rPr>
              <a:pPr algn="ctr">
                <a:lnSpc>
                  <a:spcPct val="85000"/>
                </a:lnSpc>
                <a:spcBef>
                  <a:spcPct val="0"/>
                </a:spcBef>
              </a:pPr>
              <a:t>52</a:t>
            </a:fld>
            <a:endParaRPr lang="en-US" altLang="en-US" sz="1400">
              <a:latin typeface="Tahoma"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330200" y="534988"/>
            <a:ext cx="4221163" cy="2374900"/>
          </a:xfrm>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ea typeface="ＭＳ Ｐゴシック" pitchFamily="3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xfrm>
            <a:off x="330200" y="534988"/>
            <a:ext cx="4221163" cy="2374900"/>
          </a:xfrm>
          <a:ln/>
        </p:spPr>
      </p:sp>
      <p:sp>
        <p:nvSpPr>
          <p:cNvPr id="104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300" b="1">
                <a:ea typeface="ＭＳ Ｐゴシック" pitchFamily="34" charset="-128"/>
              </a:rPr>
              <a:t>EENT-EYE, EAR, NOSE, THROAT, OR MOUTH INFECTION </a:t>
            </a:r>
            <a:endParaRPr lang="en-GB" altLang="en-US" sz="3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CONJ-Conjunctivitis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Conjunctivitis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pathogens cultured from purulent exudate obtained from the conjunctiva or contiguous tissues, such as eyelid, cornea, meibomian glands, or lacrimal glands.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pain or redness of conjunctiva or around eye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WBCs and organisms seen on Gram’s stain of exudate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purulent exudate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(eg, ELISA or IF for </a:t>
            </a:r>
            <a:r>
              <a:rPr lang="en-US" altLang="en-US" sz="300" i="1">
                <a:ea typeface="ＭＳ Ｐゴシック" pitchFamily="34" charset="-128"/>
              </a:rPr>
              <a:t>Chlamydia trachomatis</a:t>
            </a:r>
            <a:r>
              <a:rPr lang="en-US" altLang="en-US" sz="300">
                <a:ea typeface="ＭＳ Ｐゴシック" pitchFamily="34" charset="-128"/>
              </a:rPr>
              <a:t>, herpes simplex virus, adenovirus) on exudate or conjunctival scraping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multinucleated giant cells seen on microscopic examination of conjunctival exudate or scrapings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viral culture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diagnostic single antibody titer (IgM) or 4-fold increase in paired sera (IgG) for pathogen.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instructions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Report other infections of the eye as EYE.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Do not report chemical conjunctivitis caused by silver nitrate (AgNO3) as a health care–associated infection.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Do not report conjunctivitis that occurs as a part of a more widely disseminated viral illness (such as measles, chickenpox, or a URI).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EYE-Eye, other than conjunctivitis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 infection of the eye, other than conjunctivitis,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anterior or posterior chamber or vitreous fluid.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eye pain, visual disturbance, or hypopyon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physician diagnosis of an eye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(eg, </a:t>
            </a:r>
            <a:r>
              <a:rPr lang="en-US" altLang="en-US" sz="300" i="1">
                <a:ea typeface="ＭＳ Ｐゴシック" pitchFamily="34" charset="-128"/>
              </a:rPr>
              <a:t>H influenzae, S pneumoniae</a:t>
            </a: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EAR-Ear mastoid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Ear and mastoid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externa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pathogens cultured from purulent drainage from ear canal.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redness, or drainage from ear canal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of purulent drainage.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media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fluid from middle ear obtained by tympanocentesis or at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pain in the eardrum, inflammation, retraction or decreased mobility of eardrum, or fluid behind eardrum.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interna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fluid from inner ear obtained at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 physician diagnosis of inner ear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Mastoiditis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drainage from mastoid.</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pain, tenderness, erythema, headache, or facial paralysis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 organisms seen on Gram’s stain of purulent material from mastoid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 positive antigen test on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ORAL-Oral cavity (mouth, tongue, or gums)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Oral cavity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material from tissues of oral cavity.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an abscess or other evidence of oral cavity infection seen on direct examination, during a surgical operation, or during a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abscess, ulceration, or raised white patches on inflamed mucosa, or plaques on oral mucosa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KOH (potassium hydroxide) stain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multinucleated giant cells seen on microscopic examination of mucosal scrapings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oral secretions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diagnostic single antibody titer (IgM) or 4fold increase in paired sera (IgG) for pathogen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physician diagnosis of infection and treatment with topical or oral antifungal therapy.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 health care–associated primary herpes simplex infections of the oral cavity as ORAL; recurrent herpes infections are not healthcare–associated.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SINU-Sinusitis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Sinusitis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material obtained from sinus cavity.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or tenderness over the involved sinus, headache, purulent exudate, or nasal obstruction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transillumination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radiographic examination (including CT scan).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UR-Upper respiratory tract, pharyngitis, laryngitis, epiglottitis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Upper respiratory tract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erythema of pharynx, sore throat, cough, hoarseness, or purulent exudate in throat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the specific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or respiratory secretions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diagnostic single antibody titer (IgM) or 4fold increase in paired sera (IgG) for pathogen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physician diagnosis of an upper respiratory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an abscess seen on direct examination, during a surgical operation, or during a histopathologic examination. </a:t>
            </a:r>
            <a:endParaRPr lang="en-GB" altLang="en-US" sz="400">
              <a:ea typeface="ＭＳ Ｐゴシック" pitchFamily="34" charset="-128"/>
            </a:endParaRPr>
          </a:p>
          <a:p>
            <a:pPr eaLnBrk="1" hangingPunct="1">
              <a:lnSpc>
                <a:spcPct val="80000"/>
              </a:lnSpc>
            </a:pPr>
            <a:endParaRPr lang="en-US" altLang="en-US" sz="300">
              <a:ea typeface="ＭＳ Ｐゴシック" pitchFamily="34" charset="-128"/>
            </a:endParaRPr>
          </a:p>
        </p:txBody>
      </p:sp>
      <p:sp>
        <p:nvSpPr>
          <p:cNvPr id="10445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65E9FDA3-C9F5-4D0C-BF3C-D09349E63022}" type="slidenum">
              <a:rPr lang="en-US" altLang="en-US" sz="1400">
                <a:latin typeface="Tahoma" pitchFamily="34" charset="0"/>
              </a:rPr>
              <a:pPr algn="ctr">
                <a:lnSpc>
                  <a:spcPct val="85000"/>
                </a:lnSpc>
                <a:spcBef>
                  <a:spcPct val="0"/>
                </a:spcBef>
              </a:pPr>
              <a:t>54</a:t>
            </a:fld>
            <a:endParaRPr lang="en-US" altLang="en-US" sz="1400">
              <a:latin typeface="Tahoma"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330200" y="534988"/>
            <a:ext cx="4221163" cy="2374900"/>
          </a:xfrm>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300" b="1">
                <a:ea typeface="ＭＳ Ｐゴシック" pitchFamily="34" charset="-128"/>
              </a:rPr>
              <a:t>EENT-EYE, EAR, NOSE, THROAT, OR MOUTH INFECTION </a:t>
            </a:r>
            <a:endParaRPr lang="en-GB" altLang="en-US" sz="3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EAR-Ear mastoid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Ear and mastoid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externa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pathogens cultured from purulent drainage from ear canal.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redness, or drainage from ear canal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of purulent drainage.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media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fluid from middle ear obtained by tympanocentesis or at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pain in the eardrum, inflammation, retraction or decreased mobility of eardrum, or fluid behind eardrum.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Otitis interna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fluid from inner ear obtained at surgical operation.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 physician diagnosis of inner ear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Mastoiditis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drainage from mastoid.</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pain, tenderness, erythema, headache, or facial paralysis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 organisms seen on Gram’s stain of purulent material from mastoid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b. positive antigen test on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ORAL-Oral cavity (mouth, tongue, or gums)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Oral cavity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material from tissues of oral cavity.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an abscess or other evidence of oral cavity infection seen on direct examination, during a surgical operation, or during a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abscess, ulceration, or raised white patches on inflamed mucosa, or plaques on oral mucosa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KOH (potassium hydroxide) stain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multinucleated giant cells seen on microscopic examination of mucosal scrapings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oral secretions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diagnostic single antibody titer (IgM) or 4fold increase in paired sera (IgG) for pathogen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physician diagnosis of infection and treatment with topical or oral antifungal therapy.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 health care–associated primary herpes simplex infections of the oral cavity as ORAL; recurrent herpes infections are not healthcare–associated.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SINU-Sinusitis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Sinusitis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material obtained from sinus cavity.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1 of the following signs or symptoms with no other recognized cause: fever (&gt;38 C), pain or tenderness over the involved sinus, headache, purulent exudate, or nasal obstruction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transillumination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radiographic examination (including CT scan).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UR-Upper respiratory tract, pharyngitis, laryngitis, epiglottitis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Upper respiratory tract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erythema of pharynx, sore throat, cough, hoarseness, or purulent exudate in throat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the specific site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test on blood or respiratory secretions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diagnostic single antibody titer (IgM) or 4fold increase in paired sera (IgG) for pathogen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physician diagnosis of an upper respiratory infection.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an abscess seen on direct examination, during a surgical operation, or during a histopathologic examination. </a:t>
            </a:r>
            <a:endParaRPr lang="en-GB" altLang="en-US" sz="400">
              <a:ea typeface="ＭＳ Ｐゴシック" pitchFamily="34" charset="-128"/>
            </a:endParaRPr>
          </a:p>
          <a:p>
            <a:pPr eaLnBrk="1" hangingPunct="1">
              <a:lnSpc>
                <a:spcPct val="80000"/>
              </a:lnSpc>
            </a:pPr>
            <a:endParaRPr lang="en-US" altLang="en-US" sz="300">
              <a:ea typeface="ＭＳ Ｐゴシック" pitchFamily="34" charset="-128"/>
            </a:endParaRPr>
          </a:p>
        </p:txBody>
      </p:sp>
      <p:sp>
        <p:nvSpPr>
          <p:cNvPr id="10650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45B43003-6F08-4F0C-80FF-E64F2F68119D}" type="slidenum">
              <a:rPr lang="en-US" altLang="en-US" sz="1400">
                <a:latin typeface="Tahoma" pitchFamily="34" charset="0"/>
              </a:rPr>
              <a:pPr algn="ctr">
                <a:lnSpc>
                  <a:spcPct val="85000"/>
                </a:lnSpc>
                <a:spcBef>
                  <a:spcPct val="0"/>
                </a:spcBef>
              </a:pPr>
              <a:t>55</a:t>
            </a:fld>
            <a:endParaRPr lang="en-US" altLang="en-US" sz="1400">
              <a:latin typeface="Tahoma"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xfrm>
            <a:off x="330200" y="534988"/>
            <a:ext cx="4221163" cy="2374900"/>
          </a:xfrm>
          <a:ln/>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br>
              <a:rPr lang="en-US" altLang="en-US" sz="300" b="1">
                <a:ea typeface="ＭＳ Ｐゴシック" pitchFamily="34" charset="-128"/>
              </a:rPr>
            </a:br>
            <a:r>
              <a:rPr lang="en-US" altLang="en-US" sz="300" b="1">
                <a:ea typeface="ＭＳ Ｐゴシック" pitchFamily="34" charset="-128"/>
              </a:rPr>
              <a:t>HEP-Hepatitis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Hepatitis must meet the following criterion: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anorexia, nausea, vomiting, abdominal pain, jaundice, or history of transfusion within the previous 3 months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positive antigen or antibody test for hepatitis A, hepatitis B, hepatitis C, or delta hepatitis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abnormal liver function tests (eg, elevated ALT/ AST, bilirubin)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cytomegalovirus (CMV) detected in urine or oropharyngeal secretions.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instructions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Do not report hepatitis or jaundice of noninfectious origin (alpha-1 antitrypsin deficiency, etc).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Do not report hepatitis or jaundice that results from exposure to hepatotoxins (alcoholic or acetaminophen-induced hepatitis, etc). </a:t>
            </a:r>
            <a:endParaRPr lang="en-GB" altLang="en-US" sz="400">
              <a:ea typeface="ＭＳ Ｐゴシック" pitchFamily="34" charset="-128"/>
            </a:endParaRPr>
          </a:p>
          <a:p>
            <a:pPr marL="37931725" lvl="1" indent="-37474525" eaLnBrk="1" hangingPunct="1">
              <a:lnSpc>
                <a:spcPct val="80000"/>
              </a:lnSpc>
            </a:pPr>
            <a:r>
              <a:rPr lang="en-US" altLang="en-US" sz="300">
                <a:ea typeface="ＭＳ Ｐゴシック" pitchFamily="34" charset="-128"/>
              </a:rPr>
              <a:t>Do not report hepatitis or jaundice that results from biliary obstruction (cholecystitis).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b="1">
                <a:ea typeface="ＭＳ Ｐゴシック" pitchFamily="34" charset="-128"/>
              </a:rPr>
              <a:t>IAB-Intraabdominal, not specified elsewhere including gallbladder, bile ducts, liver (excluding viral hepatitis), spleen, pancreas, peritoneum, subphrenic or subdiaphragmatic space, or other intraabdominal tissue or area not specified elsewhere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Intraabdominal infections must meet at least 1 of the following criteria: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organisms cultured from purulent material from intraabdominal space obtained during a surgical operation or needle aspiration.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abscess or other evidence of intraabdominal infection seen during a surgical operation or histopathologic examination.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Patient has at least 2 of the following signs or symptoms with no other recognized cause: fever (&gt;38 C), nausea, vomiting, abdominal pain, or jaundice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and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at least 1 of the following: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drainage from surgically placed drain (eg, closed suction drainage system, open drain, T-tube drain)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seen on Gram’s stain of drainage or tissue obtained during surgical operation or needle aspiration</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organisms cultured from blood and radiographic evidence of infection (eg, abnormal findings on ultrasound, CT scan, MRI, or radiolabel scans [gallium, technetium, etc] or on abdominal x-ray).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Reporting instruction </a:t>
            </a:r>
            <a:endParaRPr lang="en-GB" altLang="en-US" sz="400">
              <a:ea typeface="ＭＳ Ｐゴシック" pitchFamily="34" charset="-128"/>
            </a:endParaRPr>
          </a:p>
          <a:p>
            <a:pPr eaLnBrk="1" hangingPunct="1">
              <a:lnSpc>
                <a:spcPct val="80000"/>
              </a:lnSpc>
            </a:pPr>
            <a:r>
              <a:rPr lang="en-US" altLang="en-US" sz="300">
                <a:ea typeface="ＭＳ Ｐゴシック" pitchFamily="34" charset="-128"/>
              </a:rPr>
              <a:t>Do not report pancreatitis (an inflammatory syndrome characterized by abdominal pain, nausea, and vomiting associated with high serum levels of pancreatic enzymes) unless it is determined to be infectious in origin. </a:t>
            </a:r>
            <a:endParaRPr lang="en-GB" altLang="en-US" sz="40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330200" y="534988"/>
            <a:ext cx="4221163" cy="2374900"/>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xfrm>
            <a:off x="330200" y="534988"/>
            <a:ext cx="4221163" cy="2374900"/>
          </a:xfrm>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500" b="1">
                <a:ea typeface="ＭＳ Ｐゴシック" pitchFamily="34" charset="-128"/>
              </a:rPr>
              <a:t>EMET-Endometritis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Endometritis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organisms cultured from fluid or tissue from endometrium obtained during surgical operation, by needle aspiration, or by brush biopsy.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at least 2 of the following signs or symptoms with no other recognized cause: fever (&gt;38 C), abdominal pain, uterine tenderness, or purulent drainage from uterus.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Reporting instruction </a:t>
            </a:r>
            <a:endParaRPr lang="en-GB" altLang="en-US" sz="600">
              <a:ea typeface="ＭＳ Ｐゴシック" pitchFamily="34" charset="-128"/>
            </a:endParaRPr>
          </a:p>
          <a:p>
            <a:pPr marL="37931725" lvl="1" indent="-37474525" eaLnBrk="1" hangingPunct="1">
              <a:lnSpc>
                <a:spcPct val="80000"/>
              </a:lnSpc>
            </a:pPr>
            <a:r>
              <a:rPr lang="en-US" altLang="en-US" sz="500">
                <a:ea typeface="ＭＳ Ｐゴシック" pitchFamily="34" charset="-128"/>
              </a:rPr>
              <a:t>Report postpartum endometritis as a health care–associated infection unless the amniotic fluid is infected at the time of admission or the patient was admitted 48 hours after rupture of the membrane.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EPIS-Episiotomy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Episiotomy infections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Postvaginal delivery patient has purulent drainage from the episiotomy.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Postvaginal delivery patient has an episiotomy abscess.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VCUF-Vaginal cuff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Vaginal cuff infections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Posthysterectomy patient has purulent drainage from the vaginal cuff.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Posthysterectomy patient has an abscess at the vaginal cuff.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Posthysterectomy patient has pathogens cultured from fluid or tissue obtained from the vaginal cuff.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Reporting instruction </a:t>
            </a:r>
            <a:endParaRPr lang="en-GB" altLang="en-US" sz="600">
              <a:ea typeface="ＭＳ Ｐゴシック" pitchFamily="34" charset="-128"/>
            </a:endParaRPr>
          </a:p>
          <a:p>
            <a:pPr marL="37931725" lvl="1" indent="-37474525" eaLnBrk="1" hangingPunct="1">
              <a:lnSpc>
                <a:spcPct val="80000"/>
              </a:lnSpc>
            </a:pPr>
            <a:r>
              <a:rPr lang="en-US" altLang="en-US" sz="500">
                <a:ea typeface="ＭＳ Ｐゴシック" pitchFamily="34" charset="-128"/>
              </a:rPr>
              <a:t>Report vaginal cuff infections as SSI-VCUF.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b="1">
                <a:ea typeface="ＭＳ Ｐゴシック" pitchFamily="34" charset="-128"/>
              </a:rPr>
              <a:t>OREP-Other infections of the male or female reproductive tract (epididymis, testes, prostate, vagina, ovaries, uterus, or other deep pelvic tissues, excluding endometritis or vaginal cuff infections)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Other infections of the male or female reproductive tract must meet at least 1 of the following criteria: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organisms cultured from tissue or fluid from affected site.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an abscess or other evidence of infection of affected site seen during a surgical operation or histopathologic examination.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Patient has 2 of the following signs or symptoms with no other recognized cause: fever (&gt;38 C), nausea, vomiting, pain, tenderness, or dysuria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and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at least 1 of the following: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organisms cultured from blood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physician diagnosis.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 </a:t>
            </a:r>
            <a:endParaRPr lang="en-GB" altLang="en-US" sz="600">
              <a:ea typeface="ＭＳ Ｐゴシック" pitchFamily="34" charset="-128"/>
            </a:endParaRPr>
          </a:p>
          <a:p>
            <a:pPr eaLnBrk="1" hangingPunct="1">
              <a:lnSpc>
                <a:spcPct val="80000"/>
              </a:lnSpc>
            </a:pPr>
            <a:r>
              <a:rPr lang="en-US" altLang="en-US" sz="500">
                <a:ea typeface="ＭＳ Ｐゴシック" pitchFamily="34" charset="-128"/>
              </a:rPr>
              <a:t>Reporting instructions </a:t>
            </a:r>
            <a:endParaRPr lang="en-GB" altLang="en-US" sz="600">
              <a:ea typeface="ＭＳ Ｐゴシック" pitchFamily="34" charset="-128"/>
            </a:endParaRPr>
          </a:p>
          <a:p>
            <a:pPr marL="37931725" lvl="1" indent="-37474525" eaLnBrk="1" hangingPunct="1">
              <a:lnSpc>
                <a:spcPct val="80000"/>
              </a:lnSpc>
            </a:pPr>
            <a:r>
              <a:rPr lang="en-US" altLang="en-US" sz="500">
                <a:ea typeface="ＭＳ Ｐゴシック" pitchFamily="34" charset="-128"/>
              </a:rPr>
              <a:t>Report endometritis as EMET. </a:t>
            </a:r>
            <a:endParaRPr lang="en-GB" altLang="en-US" sz="600">
              <a:ea typeface="ＭＳ Ｐゴシック" pitchFamily="34" charset="-128"/>
            </a:endParaRPr>
          </a:p>
          <a:p>
            <a:pPr marL="37931725" lvl="1" indent="-37474525" eaLnBrk="1" hangingPunct="1">
              <a:lnSpc>
                <a:spcPct val="80000"/>
              </a:lnSpc>
            </a:pPr>
            <a:r>
              <a:rPr lang="en-US" altLang="en-US" sz="500">
                <a:ea typeface="ＭＳ Ｐゴシック" pitchFamily="34" charset="-128"/>
              </a:rPr>
              <a:t>Report vaginal cuff infections as VCUF. </a:t>
            </a:r>
            <a:endParaRPr lang="en-GB" altLang="en-US" sz="600">
              <a:ea typeface="ＭＳ Ｐゴシック" pitchFamily="34" charset="-128"/>
            </a:endParaRPr>
          </a:p>
          <a:p>
            <a:pPr eaLnBrk="1" hangingPunct="1">
              <a:lnSpc>
                <a:spcPct val="80000"/>
              </a:lnSpc>
            </a:pPr>
            <a:br>
              <a:rPr lang="en-US" altLang="en-US" sz="500">
                <a:ea typeface="ＭＳ Ｐゴシック" pitchFamily="34" charset="-128"/>
              </a:rPr>
            </a:br>
            <a:endParaRPr lang="en-US" altLang="en-US" sz="500">
              <a:ea typeface="ＭＳ Ｐゴシック" pitchFamily="34" charset="-128"/>
            </a:endParaRPr>
          </a:p>
        </p:txBody>
      </p:sp>
      <p:sp>
        <p:nvSpPr>
          <p:cNvPr id="110596"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E0B59720-B1FF-4A2D-8A5B-BFCC8DA64E54}" type="slidenum">
              <a:rPr lang="en-US" altLang="en-US" sz="1400">
                <a:latin typeface="Tahoma" pitchFamily="34" charset="0"/>
              </a:rPr>
              <a:pPr algn="ctr">
                <a:lnSpc>
                  <a:spcPct val="85000"/>
                </a:lnSpc>
                <a:spcBef>
                  <a:spcPct val="0"/>
                </a:spcBef>
              </a:pPr>
              <a:t>57</a:t>
            </a:fld>
            <a:endParaRPr lang="en-US" altLang="en-US" sz="1400">
              <a:latin typeface="Tahoma"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xfrm>
            <a:off x="330200" y="534988"/>
            <a:ext cx="4221163" cy="2374900"/>
          </a:xfrm>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300">
              <a:ea typeface="ＭＳ Ｐゴシック" pitchFamily="34" charset="-128"/>
            </a:endParaRPr>
          </a:p>
        </p:txBody>
      </p:sp>
      <p:sp>
        <p:nvSpPr>
          <p:cNvPr id="112644"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8451B165-F302-4FE6-A521-193BD8F5BCA2}" type="slidenum">
              <a:rPr lang="en-US" altLang="en-US" sz="1400">
                <a:latin typeface="Tahoma" pitchFamily="34" charset="0"/>
              </a:rPr>
              <a:pPr algn="ctr">
                <a:lnSpc>
                  <a:spcPct val="85000"/>
                </a:lnSpc>
                <a:spcBef>
                  <a:spcPct val="0"/>
                </a:spcBef>
              </a:pPr>
              <a:t>58</a:t>
            </a:fld>
            <a:endParaRPr lang="en-US" altLang="en-US" sz="1400">
              <a:latin typeface="Tahoma"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xfrm>
            <a:off x="330200" y="534988"/>
            <a:ext cx="4221163" cy="2374900"/>
          </a:xfrm>
          <a:ln/>
        </p:spPr>
      </p:sp>
      <p:sp>
        <p:nvSpPr>
          <p:cNvPr id="114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300">
              <a:ea typeface="ＭＳ Ｐゴシック" pitchFamily="34" charset="-128"/>
            </a:endParaRPr>
          </a:p>
        </p:txBody>
      </p:sp>
      <p:sp>
        <p:nvSpPr>
          <p:cNvPr id="114692"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02DC139C-7CA5-4D88-BC57-14613A711191}" type="slidenum">
              <a:rPr lang="en-US" altLang="en-US" sz="1400">
                <a:latin typeface="Tahoma" pitchFamily="34" charset="0"/>
              </a:rPr>
              <a:pPr algn="ctr">
                <a:lnSpc>
                  <a:spcPct val="85000"/>
                </a:lnSpc>
                <a:spcBef>
                  <a:spcPct val="0"/>
                </a:spcBef>
              </a:pPr>
              <a:t>59</a:t>
            </a:fld>
            <a:endParaRPr lang="en-US" altLang="en-US" sz="1400">
              <a:latin typeface="Tahoma"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xfrm>
            <a:off x="330200" y="534988"/>
            <a:ext cx="4221163" cy="2374900"/>
          </a:xfrm>
          <a:ln/>
        </p:spPr>
      </p:sp>
      <p:sp>
        <p:nvSpPr>
          <p:cNvPr id="116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300">
              <a:ea typeface="ＭＳ Ｐゴシック" pitchFamily="34" charset="-128"/>
            </a:endParaRPr>
          </a:p>
        </p:txBody>
      </p:sp>
      <p:sp>
        <p:nvSpPr>
          <p:cNvPr id="116740"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04A0D0A4-B39C-4A51-AC5A-D581F6ABFA9C}" type="slidenum">
              <a:rPr lang="en-US" altLang="en-US" sz="1400">
                <a:latin typeface="Tahoma" pitchFamily="34" charset="0"/>
              </a:rPr>
              <a:pPr algn="ctr">
                <a:lnSpc>
                  <a:spcPct val="85000"/>
                </a:lnSpc>
                <a:spcBef>
                  <a:spcPct val="0"/>
                </a:spcBef>
              </a:pPr>
              <a:t>60</a:t>
            </a:fld>
            <a:endParaRPr lang="en-US" altLang="en-US" sz="1400">
              <a:latin typeface="Tahoma"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xfrm>
            <a:off x="330200" y="534988"/>
            <a:ext cx="4221163" cy="2374900"/>
          </a:xfrm>
          <a:ln/>
        </p:spPr>
      </p:sp>
      <p:sp>
        <p:nvSpPr>
          <p:cNvPr id="118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500">
              <a:ea typeface="ＭＳ Ｐゴシック" pitchFamily="34" charset="-128"/>
            </a:endParaRPr>
          </a:p>
        </p:txBody>
      </p:sp>
      <p:sp>
        <p:nvSpPr>
          <p:cNvPr id="118788"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32B7C513-50F8-4B2D-86A7-7A6451AD6038}" type="slidenum">
              <a:rPr lang="en-US" altLang="en-US" sz="1400">
                <a:latin typeface="Tahoma" pitchFamily="34" charset="0"/>
              </a:rPr>
              <a:pPr algn="ctr">
                <a:lnSpc>
                  <a:spcPct val="85000"/>
                </a:lnSpc>
                <a:spcBef>
                  <a:spcPct val="0"/>
                </a:spcBef>
              </a:pPr>
              <a:t>61</a:t>
            </a:fld>
            <a:endParaRPr lang="en-US" altLang="en-US" sz="1400">
              <a:latin typeface="Tahoma"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62</a:t>
            </a:fld>
            <a:endParaRPr lang="en-GB"/>
          </a:p>
        </p:txBody>
      </p:sp>
    </p:spTree>
    <p:extLst>
      <p:ext uri="{BB962C8B-B14F-4D97-AF65-F5344CB8AC3E}">
        <p14:creationId xmlns:p14="http://schemas.microsoft.com/office/powerpoint/2010/main" val="3252553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330200" y="534988"/>
            <a:ext cx="4221163" cy="2374900"/>
          </a:xfrm>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330200" y="534988"/>
            <a:ext cx="4221163" cy="2374900"/>
          </a:xfrm>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330200" y="534988"/>
            <a:ext cx="4221163" cy="2374900"/>
          </a:xfrm>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itchFamily="34" charset="-128"/>
              </a:rPr>
              <a:t>These are the definitions for antibiotic use. As individuals may be on antibiotics for suspected/confirmed infections AND for community/ hospital acquired infections, only some individuals who are on antibiotics for these indications will go on to meet the much more standardised case definitions for HAI. The HAI definitions are discussed in detail shortly</a:t>
            </a:r>
          </a:p>
        </p:txBody>
      </p:sp>
      <p:sp>
        <p:nvSpPr>
          <p:cNvPr id="18436" name="Slide Number Placeholder 3"/>
          <p:cNvSpPr txBox="1">
            <a:spLocks noGrp="1"/>
          </p:cNvSpPr>
          <p:nvPr/>
        </p:nvSpPr>
        <p:spPr bwMode="auto">
          <a:xfrm>
            <a:off x="3977352" y="8841635"/>
            <a:ext cx="3044109" cy="465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pitchFamily="18" charset="0"/>
                <a:ea typeface="ＭＳ Ｐゴシック" pitchFamily="34" charset="-128"/>
              </a:defRPr>
            </a:lvl1pPr>
            <a:lvl2pPr marL="742950" indent="-285750">
              <a:spcBef>
                <a:spcPct val="30000"/>
              </a:spcBef>
              <a:defRPr sz="1200">
                <a:solidFill>
                  <a:schemeClr val="tx1"/>
                </a:solidFill>
                <a:latin typeface="Times" pitchFamily="18" charset="0"/>
                <a:ea typeface="ＭＳ Ｐゴシック" pitchFamily="34" charset="-128"/>
              </a:defRPr>
            </a:lvl2pPr>
            <a:lvl3pPr marL="1143000" indent="-228600">
              <a:spcBef>
                <a:spcPct val="30000"/>
              </a:spcBef>
              <a:defRPr sz="1200">
                <a:solidFill>
                  <a:schemeClr val="tx1"/>
                </a:solidFill>
                <a:latin typeface="Times" pitchFamily="18" charset="0"/>
                <a:ea typeface="ＭＳ Ｐゴシック" pitchFamily="34" charset="-128"/>
              </a:defRPr>
            </a:lvl3pPr>
            <a:lvl4pPr marL="1600200" indent="-228600">
              <a:spcBef>
                <a:spcPct val="30000"/>
              </a:spcBef>
              <a:defRPr sz="1200">
                <a:solidFill>
                  <a:schemeClr val="tx1"/>
                </a:solidFill>
                <a:latin typeface="Times" pitchFamily="18" charset="0"/>
                <a:ea typeface="ＭＳ Ｐゴシック" pitchFamily="34" charset="-128"/>
              </a:defRPr>
            </a:lvl4pPr>
            <a:lvl5pPr marL="2057400" indent="-228600">
              <a:spcBef>
                <a:spcPct val="30000"/>
              </a:spcBef>
              <a:defRPr sz="1200">
                <a:solidFill>
                  <a:schemeClr val="tx1"/>
                </a:solidFill>
                <a:latin typeface="Times"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pitchFamily="18" charset="0"/>
                <a:ea typeface="ＭＳ Ｐゴシック" pitchFamily="34" charset="-128"/>
              </a:defRPr>
            </a:lvl9pPr>
          </a:lstStyle>
          <a:p>
            <a:pPr algn="ctr">
              <a:lnSpc>
                <a:spcPct val="85000"/>
              </a:lnSpc>
              <a:spcBef>
                <a:spcPct val="0"/>
              </a:spcBef>
            </a:pPr>
            <a:fld id="{BCFFD6BF-7ECE-476C-BDA7-0F8AA9552907}" type="slidenum">
              <a:rPr lang="en-US" altLang="en-US" sz="1400">
                <a:latin typeface="Tahoma" pitchFamily="34" charset="0"/>
              </a:rPr>
              <a:pPr algn="ctr">
                <a:lnSpc>
                  <a:spcPct val="85000"/>
                </a:lnSpc>
                <a:spcBef>
                  <a:spcPct val="0"/>
                </a:spcBef>
              </a:pPr>
              <a:t>9</a:t>
            </a:fld>
            <a:endParaRPr lang="en-US" altLang="en-US" sz="1400">
              <a:latin typeface="Tahom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330200" y="534988"/>
            <a:ext cx="4221163" cy="2374900"/>
          </a:xfrm>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 name="Picture 11"/>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145"/>
            <a:ext cx="12192000" cy="6857999"/>
          </a:xfrm>
          <a:prstGeom prst="rect">
            <a:avLst/>
          </a:prstGeom>
          <a:noFill/>
        </p:spPr>
      </p:pic>
      <p:sp>
        <p:nvSpPr>
          <p:cNvPr id="181250" name="Rectangle 2"/>
          <p:cNvSpPr>
            <a:spLocks noGrp="1" noChangeArrowheads="1"/>
          </p:cNvSpPr>
          <p:nvPr>
            <p:ph type="ctrTitle"/>
          </p:nvPr>
        </p:nvSpPr>
        <p:spPr>
          <a:xfrm>
            <a:off x="431803" y="3598863"/>
            <a:ext cx="11275484" cy="514350"/>
          </a:xfrm>
        </p:spPr>
        <p:txBody>
          <a:bodyPr/>
          <a:lstStyle>
            <a:lvl1pPr>
              <a:defRPr sz="3200" b="0">
                <a:solidFill>
                  <a:schemeClr val="bg1"/>
                </a:solidFill>
                <a:latin typeface="Tahoma" pitchFamily="34" charset="0"/>
                <a:cs typeface="Tahoma" pitchFamily="34" charset="0"/>
              </a:defRPr>
            </a:lvl1pPr>
          </a:lstStyle>
          <a:p>
            <a:r>
              <a:rPr lang="hu-HU"/>
              <a:t>Mintacím szerkesztése</a:t>
            </a:r>
            <a:endParaRPr lang="en-GB" dirty="0"/>
          </a:p>
        </p:txBody>
      </p:sp>
      <p:sp>
        <p:nvSpPr>
          <p:cNvPr id="181251" name="Rectangle 3"/>
          <p:cNvSpPr>
            <a:spLocks noGrp="1" noChangeArrowheads="1"/>
          </p:cNvSpPr>
          <p:nvPr>
            <p:ph type="subTitle" idx="1"/>
          </p:nvPr>
        </p:nvSpPr>
        <p:spPr>
          <a:xfrm>
            <a:off x="431803" y="4318000"/>
            <a:ext cx="11275484" cy="1421618"/>
          </a:xfrm>
        </p:spPr>
        <p:txBody>
          <a:bodyPr/>
          <a:lstStyle>
            <a:lvl1pPr marL="0" indent="0">
              <a:lnSpc>
                <a:spcPct val="90000"/>
              </a:lnSpc>
              <a:spcBef>
                <a:spcPts val="0"/>
              </a:spcBef>
              <a:spcAft>
                <a:spcPts val="0"/>
              </a:spcAft>
              <a:defRPr sz="4000" b="1">
                <a:solidFill>
                  <a:schemeClr val="bg1"/>
                </a:solidFill>
                <a:latin typeface="Tahoma" pitchFamily="34" charset="0"/>
                <a:cs typeface="Tahoma" pitchFamily="34" charset="0"/>
              </a:defRPr>
            </a:lvl1pPr>
          </a:lstStyle>
          <a:p>
            <a:r>
              <a:rPr lang="hu-HU"/>
              <a:t>Alcím mintájának szerkesztése</a:t>
            </a:r>
            <a:endParaRPr lang="en-GB" dirty="0"/>
          </a:p>
        </p:txBody>
      </p:sp>
      <p:pic>
        <p:nvPicPr>
          <p:cNvPr id="8" name="Picture 12"/>
          <p:cNvPicPr>
            <a:picLocks noChangeArrowheads="1"/>
          </p:cNvPicPr>
          <p:nvPr userDrawn="1"/>
        </p:nvPicPr>
        <p:blipFill>
          <a:blip r:embed="rId3" cstate="print">
            <a:clrChange>
              <a:clrFrom>
                <a:srgbClr val="FFFFFF"/>
              </a:clrFrom>
              <a:clrTo>
                <a:srgbClr val="FFFFFF">
                  <a:alpha val="0"/>
                </a:srgbClr>
              </a:clrTo>
            </a:clrChange>
            <a:lum bright="-6000"/>
          </a:blip>
          <a:srcRect/>
          <a:stretch>
            <a:fillRect/>
          </a:stretch>
        </p:blipFill>
        <p:spPr bwMode="auto">
          <a:xfrm>
            <a:off x="10318749" y="504825"/>
            <a:ext cx="1263651" cy="1136650"/>
          </a:xfrm>
          <a:prstGeom prst="rect">
            <a:avLst/>
          </a:prstGeom>
          <a:noFill/>
        </p:spPr>
      </p:pic>
      <p:sp>
        <p:nvSpPr>
          <p:cNvPr id="2" name="Slide Number Placeholder 1"/>
          <p:cNvSpPr>
            <a:spLocks noGrp="1"/>
          </p:cNvSpPr>
          <p:nvPr>
            <p:ph type="sldNum" sz="quarter" idx="10"/>
          </p:nvPr>
        </p:nvSpPr>
        <p:spPr>
          <a:xfrm>
            <a:off x="9108000" y="6480000"/>
            <a:ext cx="2556000" cy="365125"/>
          </a:xfrm>
        </p:spPr>
        <p:txBody>
          <a:bodyPr/>
          <a:lstStyle>
            <a:lvl1pPr>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616950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715689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270062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2831308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 name="Picture 11"/>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145"/>
            <a:ext cx="12192000" cy="6857999"/>
          </a:xfrm>
          <a:prstGeom prst="rect">
            <a:avLst/>
          </a:prstGeom>
          <a:noFill/>
        </p:spPr>
      </p:pic>
      <p:sp>
        <p:nvSpPr>
          <p:cNvPr id="181250" name="Rectangle 2"/>
          <p:cNvSpPr>
            <a:spLocks noGrp="1" noChangeArrowheads="1"/>
          </p:cNvSpPr>
          <p:nvPr>
            <p:ph type="ctrTitle"/>
          </p:nvPr>
        </p:nvSpPr>
        <p:spPr>
          <a:xfrm>
            <a:off x="431803" y="3598863"/>
            <a:ext cx="11275484" cy="514350"/>
          </a:xfrm>
        </p:spPr>
        <p:txBody>
          <a:bodyPr/>
          <a:lstStyle>
            <a:lvl1pPr>
              <a:defRPr sz="3200" b="0">
                <a:solidFill>
                  <a:schemeClr val="bg1"/>
                </a:solidFill>
                <a:latin typeface="Tahoma" pitchFamily="34" charset="0"/>
                <a:cs typeface="Tahoma" pitchFamily="34" charset="0"/>
              </a:defRPr>
            </a:lvl1pPr>
          </a:lstStyle>
          <a:p>
            <a:r>
              <a:rPr lang="hu-HU"/>
              <a:t>Mintacím szerkesztése</a:t>
            </a:r>
            <a:endParaRPr lang="en-GB" dirty="0"/>
          </a:p>
        </p:txBody>
      </p:sp>
      <p:sp>
        <p:nvSpPr>
          <p:cNvPr id="181251" name="Rectangle 3"/>
          <p:cNvSpPr>
            <a:spLocks noGrp="1" noChangeArrowheads="1"/>
          </p:cNvSpPr>
          <p:nvPr>
            <p:ph type="subTitle" idx="1"/>
          </p:nvPr>
        </p:nvSpPr>
        <p:spPr>
          <a:xfrm>
            <a:off x="431803" y="4318000"/>
            <a:ext cx="11275484" cy="1421618"/>
          </a:xfrm>
        </p:spPr>
        <p:txBody>
          <a:bodyPr/>
          <a:lstStyle>
            <a:lvl1pPr marL="0" indent="0">
              <a:lnSpc>
                <a:spcPct val="90000"/>
              </a:lnSpc>
              <a:spcBef>
                <a:spcPts val="0"/>
              </a:spcBef>
              <a:spcAft>
                <a:spcPts val="0"/>
              </a:spcAft>
              <a:defRPr sz="4000" b="1">
                <a:solidFill>
                  <a:schemeClr val="bg1"/>
                </a:solidFill>
                <a:latin typeface="Tahoma" pitchFamily="34" charset="0"/>
                <a:cs typeface="Tahoma" pitchFamily="34" charset="0"/>
              </a:defRPr>
            </a:lvl1pPr>
          </a:lstStyle>
          <a:p>
            <a:r>
              <a:rPr lang="hu-HU"/>
              <a:t>Alcím mintájának szerkesztése</a:t>
            </a:r>
            <a:endParaRPr lang="en-GB" dirty="0"/>
          </a:p>
        </p:txBody>
      </p:sp>
      <p:pic>
        <p:nvPicPr>
          <p:cNvPr id="8" name="Picture 12"/>
          <p:cNvPicPr>
            <a:picLocks noChangeArrowheads="1"/>
          </p:cNvPicPr>
          <p:nvPr userDrawn="1"/>
        </p:nvPicPr>
        <p:blipFill>
          <a:blip r:embed="rId3" cstate="print">
            <a:clrChange>
              <a:clrFrom>
                <a:srgbClr val="FFFFFF"/>
              </a:clrFrom>
              <a:clrTo>
                <a:srgbClr val="FFFFFF">
                  <a:alpha val="0"/>
                </a:srgbClr>
              </a:clrTo>
            </a:clrChange>
            <a:lum bright="-6000"/>
          </a:blip>
          <a:srcRect/>
          <a:stretch>
            <a:fillRect/>
          </a:stretch>
        </p:blipFill>
        <p:spPr bwMode="auto">
          <a:xfrm>
            <a:off x="10318749" y="504825"/>
            <a:ext cx="1263651" cy="1136650"/>
          </a:xfrm>
          <a:prstGeom prst="rect">
            <a:avLst/>
          </a:prstGeom>
          <a:noFill/>
        </p:spPr>
      </p:pic>
      <p:sp>
        <p:nvSpPr>
          <p:cNvPr id="2" name="Slide Number Placeholder 1"/>
          <p:cNvSpPr>
            <a:spLocks noGrp="1"/>
          </p:cNvSpPr>
          <p:nvPr>
            <p:ph type="sldNum" sz="quarter" idx="10"/>
          </p:nvPr>
        </p:nvSpPr>
        <p:spPr>
          <a:xfrm>
            <a:off x="9108000" y="6480000"/>
            <a:ext cx="2556000" cy="365125"/>
          </a:xfrm>
        </p:spPr>
        <p:txBody>
          <a:bodyPr/>
          <a:lstStyle>
            <a:lvl1pPr>
              <a:defRPr>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3378798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lvl1pPr>
              <a:lnSpc>
                <a:spcPct val="90000"/>
              </a:lnSpc>
              <a:spcBef>
                <a:spcPts val="300"/>
              </a:spcBef>
              <a:spcAft>
                <a:spcPts val="600"/>
              </a:spcAft>
              <a:defRPr sz="2400"/>
            </a:lvl1pPr>
            <a:lvl2pPr marL="269861" indent="-269861">
              <a:lnSpc>
                <a:spcPct val="90000"/>
              </a:lnSpc>
              <a:spcBef>
                <a:spcPts val="300"/>
              </a:spcBef>
              <a:spcAft>
                <a:spcPts val="600"/>
              </a:spcAft>
              <a:buFont typeface="Arial" pitchFamily="34" charset="0"/>
              <a:buChar char="•"/>
              <a:tabLst>
                <a:tab pos="269861" algn="l"/>
              </a:tabLst>
              <a:defRPr sz="2400">
                <a:latin typeface="Tahoma" pitchFamily="34" charset="0"/>
                <a:cs typeface="Tahoma" pitchFamily="34" charset="0"/>
              </a:defRPr>
            </a:lvl2pPr>
            <a:lvl3pPr marL="541312" indent="-271449">
              <a:lnSpc>
                <a:spcPct val="90000"/>
              </a:lnSpc>
              <a:spcBef>
                <a:spcPts val="300"/>
              </a:spcBef>
              <a:spcAft>
                <a:spcPts val="600"/>
              </a:spcAft>
              <a:buFont typeface="Tahoma" pitchFamily="34" charset="0"/>
              <a:buChar char="–"/>
              <a:tabLst>
                <a:tab pos="541312" algn="l"/>
              </a:tabLst>
              <a:defRPr sz="2400">
                <a:latin typeface="Tahoma" pitchFamily="34" charset="0"/>
                <a:cs typeface="Tahoma" pitchFamily="34" charset="0"/>
              </a:defRPr>
            </a:lvl3pPr>
            <a:lvl5pPr>
              <a:buNone/>
              <a:defRPr/>
            </a:lvl5pPr>
          </a:lstStyle>
          <a:p>
            <a:pPr lvl="0"/>
            <a:r>
              <a:rPr lang="hu-HU"/>
              <a:t>Mintaszöveg szerkesztése</a:t>
            </a:r>
          </a:p>
          <a:p>
            <a:pPr lvl="1"/>
            <a:r>
              <a:rPr lang="hu-HU"/>
              <a:t>Második szint</a:t>
            </a:r>
          </a:p>
          <a:p>
            <a:pPr lvl="2"/>
            <a:r>
              <a:rPr lang="hu-HU"/>
              <a:t>Harmadik szint</a:t>
            </a:r>
          </a:p>
        </p:txBody>
      </p:sp>
      <p:sp>
        <p:nvSpPr>
          <p:cNvPr id="5" name="Slide Number Placeholder 4"/>
          <p:cNvSpPr>
            <a:spLocks noGrp="1"/>
          </p:cNvSpPr>
          <p:nvPr>
            <p:ph type="sldNum" sz="quarter" idx="10"/>
          </p:nvPr>
        </p:nvSpPr>
        <p:spPr/>
        <p:txBody>
          <a:bodyPr/>
          <a:lstStyle>
            <a:lvl1pPr>
              <a:lnSpc>
                <a:spcPct val="100000"/>
              </a:lnSpc>
              <a:defRPr>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3850731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2933403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1304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611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lvl1pPr>
              <a:lnSpc>
                <a:spcPct val="90000"/>
              </a:lnSpc>
              <a:spcBef>
                <a:spcPts val="300"/>
              </a:spcBef>
              <a:spcAft>
                <a:spcPts val="600"/>
              </a:spcAft>
              <a:defRPr sz="2400"/>
            </a:lvl1pPr>
            <a:lvl2pPr marL="269861" indent="-269861">
              <a:lnSpc>
                <a:spcPct val="90000"/>
              </a:lnSpc>
              <a:spcBef>
                <a:spcPts val="300"/>
              </a:spcBef>
              <a:spcAft>
                <a:spcPts val="600"/>
              </a:spcAft>
              <a:buFont typeface="Arial" pitchFamily="34" charset="0"/>
              <a:buChar char="•"/>
              <a:tabLst>
                <a:tab pos="269861" algn="l"/>
              </a:tabLst>
              <a:defRPr sz="2400">
                <a:latin typeface="Tahoma" pitchFamily="34" charset="0"/>
                <a:cs typeface="Tahoma" pitchFamily="34" charset="0"/>
              </a:defRPr>
            </a:lvl2pPr>
            <a:lvl3pPr marL="541312" indent="-271449">
              <a:lnSpc>
                <a:spcPct val="90000"/>
              </a:lnSpc>
              <a:spcBef>
                <a:spcPts val="300"/>
              </a:spcBef>
              <a:spcAft>
                <a:spcPts val="600"/>
              </a:spcAft>
              <a:buFont typeface="Arial" panose="020B0604020202020204" pitchFamily="34" charset="0"/>
              <a:buChar char="•"/>
              <a:tabLst>
                <a:tab pos="541312" algn="l"/>
              </a:tabLst>
              <a:defRPr sz="2000">
                <a:latin typeface="Tahoma" pitchFamily="34" charset="0"/>
                <a:cs typeface="Tahoma" pitchFamily="34" charset="0"/>
              </a:defRPr>
            </a:lvl3pPr>
            <a:lvl5pPr>
              <a:buNone/>
              <a:defRPr/>
            </a:lvl5pPr>
          </a:lstStyle>
          <a:p>
            <a:pPr lvl="0"/>
            <a:r>
              <a:rPr lang="hu-HU" dirty="0"/>
              <a:t>Mintaszöveg szerkesztése</a:t>
            </a:r>
          </a:p>
          <a:p>
            <a:pPr lvl="1"/>
            <a:r>
              <a:rPr lang="hu-HU" dirty="0"/>
              <a:t>Második szint</a:t>
            </a:r>
          </a:p>
          <a:p>
            <a:pPr lvl="2"/>
            <a:r>
              <a:rPr lang="hu-HU" dirty="0"/>
              <a:t>Harmadik szint</a:t>
            </a:r>
          </a:p>
        </p:txBody>
      </p:sp>
      <p:sp>
        <p:nvSpPr>
          <p:cNvPr id="5" name="Slide Number Placeholder 4"/>
          <p:cNvSpPr>
            <a:spLocks noGrp="1"/>
          </p:cNvSpPr>
          <p:nvPr>
            <p:ph type="sldNum" sz="quarter" idx="10"/>
          </p:nvPr>
        </p:nvSpPr>
        <p:spPr/>
        <p:txBody>
          <a:bodyPr/>
          <a:lstStyle>
            <a:lvl1pPr>
              <a:lnSpc>
                <a:spcPct val="100000"/>
              </a:lnSpc>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182807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1790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80290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261214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3102732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3692382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122830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2.jpe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2.jpeg"/><Relationship Id="rId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jpeg"/><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6.xml"/><Relationship Id="rId7"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6.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0226" name="Rectangle 2"/>
          <p:cNvSpPr>
            <a:spLocks noGrp="1" noChangeArrowheads="1"/>
          </p:cNvSpPr>
          <p:nvPr>
            <p:ph type="title"/>
          </p:nvPr>
        </p:nvSpPr>
        <p:spPr bwMode="auto">
          <a:xfrm>
            <a:off x="431801" y="334851"/>
            <a:ext cx="10318363" cy="7937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stijl te bewerken</a:t>
            </a:r>
            <a:endParaRPr lang="en-GB" dirty="0"/>
          </a:p>
        </p:txBody>
      </p:sp>
      <p:sp>
        <p:nvSpPr>
          <p:cNvPr id="180227" name="Rectangle 3"/>
          <p:cNvSpPr>
            <a:spLocks noGrp="1" noChangeArrowheads="1"/>
          </p:cNvSpPr>
          <p:nvPr>
            <p:ph type="body" idx="1"/>
          </p:nvPr>
        </p:nvSpPr>
        <p:spPr bwMode="auto">
          <a:xfrm>
            <a:off x="431807" y="1268354"/>
            <a:ext cx="11368617" cy="497369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Master text styles</a:t>
            </a:r>
          </a:p>
          <a:p>
            <a:pPr lvl="1"/>
            <a:r>
              <a:rPr lang="en-US" dirty="0"/>
              <a:t>Second level</a:t>
            </a:r>
          </a:p>
          <a:p>
            <a:pPr lvl="2"/>
            <a:r>
              <a:rPr lang="en-US" dirty="0"/>
              <a:t>Third level</a:t>
            </a:r>
          </a:p>
          <a:p>
            <a:pPr lvl="0"/>
            <a:endParaRPr lang="en-GB" dirty="0"/>
          </a:p>
        </p:txBody>
      </p:sp>
      <p:sp>
        <p:nvSpPr>
          <p:cNvPr id="10" name="Slide Number Placeholder 9"/>
          <p:cNvSpPr>
            <a:spLocks noGrp="1"/>
          </p:cNvSpPr>
          <p:nvPr>
            <p:ph type="sldNum" sz="quarter" idx="4"/>
          </p:nvPr>
        </p:nvSpPr>
        <p:spPr>
          <a:xfrm>
            <a:off x="9108000" y="6480015"/>
            <a:ext cx="2556000" cy="365125"/>
          </a:xfrm>
          <a:prstGeom prst="rect">
            <a:avLst/>
          </a:prstGeom>
        </p:spPr>
        <p:txBody>
          <a:bodyPr vert="horz" lIns="91440" tIns="36000" rIns="91440" bIns="36000" rtlCol="0" anchor="ctr" anchorCtr="0"/>
          <a:lstStyle>
            <a:lvl1pPr algn="r">
              <a:lnSpc>
                <a:spcPct val="100000"/>
              </a:lnSpc>
              <a:defRPr sz="1200" b="0">
                <a:solidFill>
                  <a:schemeClr val="bg1"/>
                </a:solidFill>
              </a:defRPr>
            </a:lvl1pPr>
          </a:lstStyle>
          <a:p>
            <a:fld id="{0580567E-5E8F-47A5-90DF-8BFEB1A71525}" type="slidenum">
              <a:rPr lang="en-GB" smtClean="0"/>
              <a:pPr/>
              <a:t>‹nr.›</a:t>
            </a:fld>
            <a:endParaRPr lang="en-GB" dirty="0"/>
          </a:p>
        </p:txBody>
      </p:sp>
      <p:pic>
        <p:nvPicPr>
          <p:cNvPr id="7" name="Picture 8"/>
          <p:cNvPicPr>
            <a:picLocks noChangeArrowheads="1"/>
          </p:cNvPicPr>
          <p:nvPr/>
        </p:nvPicPr>
        <p:blipFill>
          <a:blip r:embed="rId8"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6" r:id="rId2"/>
    <p:sldLayoutId id="2147483671" r:id="rId3"/>
    <p:sldLayoutId id="2147483672" r:id="rId4"/>
    <p:sldLayoutId id="2147483673" r:id="rId5"/>
  </p:sldLayoutIdLst>
  <p:hf hdr="0" ftr="0" dt="0"/>
  <p:txStyles>
    <p:title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Arial" panose="020B0604020202020204" pitchFamily="34" charset="0"/>
        <a:buChar char="•"/>
        <a:defRPr sz="20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68" r:id="rId1"/>
    <p:sldLayoutId id="2147483670"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1403085777"/>
      </p:ext>
    </p:extLst>
  </p:cSld>
  <p:clrMap bg1="lt1" tx1="dk1" bg2="lt2" tx2="dk2" accent1="accent1" accent2="accent2" accent3="accent3" accent4="accent4" accent5="accent5" accent6="accent6" hlink="hlink" folHlink="folHlink"/>
  <p:sldLayoutIdLst>
    <p:sldLayoutId id="2147483675" r:id="rId1"/>
    <p:sldLayoutId id="2147483676"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1174695301"/>
      </p:ext>
    </p:extLst>
  </p:cSld>
  <p:clrMap bg1="lt1" tx1="dk1" bg2="lt2" tx2="dk2" accent1="accent1" accent2="accent2" accent3="accent3" accent4="accent4" accent5="accent5" accent6="accent6" hlink="hlink" folHlink="folHlink"/>
  <p:sldLayoutIdLst>
    <p:sldLayoutId id="2147483678" r:id="rId1"/>
    <p:sldLayoutId id="2147483679"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341866529"/>
      </p:ext>
    </p:extLst>
  </p:cSld>
  <p:clrMap bg1="lt1" tx1="dk1" bg2="lt2" tx2="dk2" accent1="accent1" accent2="accent2" accent3="accent3" accent4="accent4" accent5="accent5" accent6="accent6" hlink="hlink" folHlink="folHlink"/>
  <p:sldLayoutIdLst>
    <p:sldLayoutId id="2147483681" r:id="rId1"/>
    <p:sldLayoutId id="2147483682"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0226" name="Rectangle 2"/>
          <p:cNvSpPr>
            <a:spLocks noGrp="1" noChangeArrowheads="1"/>
          </p:cNvSpPr>
          <p:nvPr>
            <p:ph type="title"/>
          </p:nvPr>
        </p:nvSpPr>
        <p:spPr bwMode="auto">
          <a:xfrm>
            <a:off x="431801" y="142890"/>
            <a:ext cx="10318363" cy="8223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a:t>Klik om stijl te bewerken</a:t>
            </a:r>
            <a:endParaRPr lang="en-GB" dirty="0"/>
          </a:p>
        </p:txBody>
      </p:sp>
      <p:sp>
        <p:nvSpPr>
          <p:cNvPr id="180227" name="Rectangle 3"/>
          <p:cNvSpPr>
            <a:spLocks noGrp="1" noChangeArrowheads="1"/>
          </p:cNvSpPr>
          <p:nvPr>
            <p:ph type="body" idx="1"/>
          </p:nvPr>
        </p:nvSpPr>
        <p:spPr bwMode="auto">
          <a:xfrm>
            <a:off x="431807" y="1079500"/>
            <a:ext cx="11368617" cy="51625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Master text styles</a:t>
            </a:r>
          </a:p>
          <a:p>
            <a:pPr lvl="1"/>
            <a:r>
              <a:rPr lang="en-US" dirty="0"/>
              <a:t>Second level</a:t>
            </a:r>
          </a:p>
          <a:p>
            <a:pPr lvl="2"/>
            <a:r>
              <a:rPr lang="en-US" dirty="0"/>
              <a:t>Third level</a:t>
            </a:r>
          </a:p>
          <a:p>
            <a:pPr lvl="0"/>
            <a:endParaRPr lang="en-GB" dirty="0"/>
          </a:p>
        </p:txBody>
      </p:sp>
      <p:sp>
        <p:nvSpPr>
          <p:cNvPr id="10" name="Slide Number Placeholder 9"/>
          <p:cNvSpPr>
            <a:spLocks noGrp="1"/>
          </p:cNvSpPr>
          <p:nvPr>
            <p:ph type="sldNum" sz="quarter" idx="4"/>
          </p:nvPr>
        </p:nvSpPr>
        <p:spPr>
          <a:xfrm>
            <a:off x="9108000" y="6480015"/>
            <a:ext cx="2556000" cy="365125"/>
          </a:xfrm>
          <a:prstGeom prst="rect">
            <a:avLst/>
          </a:prstGeom>
        </p:spPr>
        <p:txBody>
          <a:bodyPr vert="horz" lIns="91440" tIns="36000" rIns="91440" bIns="36000" rtlCol="0" anchor="ctr" anchorCtr="0"/>
          <a:lstStyle>
            <a:lvl1pPr algn="r">
              <a:lnSpc>
                <a:spcPct val="100000"/>
              </a:lnSpc>
              <a:defRPr sz="1200" b="0">
                <a:solidFill>
                  <a:schemeClr val="bg1"/>
                </a:solidFill>
              </a:defRPr>
            </a:lvl1pPr>
          </a:lstStyle>
          <a:p>
            <a:fld id="{0580567E-5E8F-47A5-90DF-8BFEB1A71525}" type="slidenum">
              <a:rPr lang="en-GB" smtClean="0">
                <a:solidFill>
                  <a:prstClr val="white"/>
                </a:solidFill>
              </a:rPr>
              <a:pPr/>
              <a:t>‹nr.›</a:t>
            </a:fld>
            <a:endParaRPr lang="en-GB" dirty="0">
              <a:solidFill>
                <a:prstClr val="white"/>
              </a:solidFill>
            </a:endParaRPr>
          </a:p>
        </p:txBody>
      </p:sp>
      <p:pic>
        <p:nvPicPr>
          <p:cNvPr id="7" name="Picture 8"/>
          <p:cNvPicPr>
            <a:picLocks noChangeArrowheads="1"/>
          </p:cNvPicPr>
          <p:nvPr/>
        </p:nvPicPr>
        <p:blipFill>
          <a:blip r:embed="rId8"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Tree>
    <p:extLst>
      <p:ext uri="{BB962C8B-B14F-4D97-AF65-F5344CB8AC3E}">
        <p14:creationId xmlns:p14="http://schemas.microsoft.com/office/powerpoint/2010/main" val="307418582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Lst>
  <p:hf hdr="0" ftr="0" dt="0"/>
  <p:txStyles>
    <p:title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Tahoma" pitchFamily="34" charset="0"/>
        <a:buChar char="–"/>
        <a:defRPr sz="24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ea typeface="ＭＳ Ｐゴシック" pitchFamily="34" charset="-128"/>
              </a:rPr>
              <a:t>Notes for </a:t>
            </a:r>
            <a:r>
              <a:rPr lang="hu-HU" altLang="en-US" dirty="0">
                <a:ea typeface="ＭＳ Ｐゴシック" pitchFamily="34" charset="-128"/>
              </a:rPr>
              <a:t>f</a:t>
            </a:r>
            <a:r>
              <a:rPr lang="en-GB" altLang="en-US" dirty="0" err="1">
                <a:ea typeface="ＭＳ Ｐゴシック" pitchFamily="34" charset="-128"/>
              </a:rPr>
              <a:t>acilitator</a:t>
            </a:r>
            <a:endParaRPr lang="en-GB" dirty="0"/>
          </a:p>
        </p:txBody>
      </p:sp>
      <p:sp>
        <p:nvSpPr>
          <p:cNvPr id="3" name="Content Placeholder 2"/>
          <p:cNvSpPr>
            <a:spLocks noGrp="1"/>
          </p:cNvSpPr>
          <p:nvPr>
            <p:ph idx="1"/>
          </p:nvPr>
        </p:nvSpPr>
        <p:spPr/>
        <p:txBody>
          <a:bodyPr/>
          <a:lstStyle/>
          <a:p>
            <a:r>
              <a:rPr lang="en-GB" altLang="en-US" b="1" dirty="0">
                <a:ea typeface="ＭＳ Ｐゴシック" pitchFamily="34" charset="-128"/>
              </a:rPr>
              <a:t>Presentation  1.5</a:t>
            </a:r>
            <a:r>
              <a:rPr lang="hu-HU" altLang="en-US" b="1" dirty="0">
                <a:ea typeface="ＭＳ Ｐゴシック" pitchFamily="34" charset="-128"/>
              </a:rPr>
              <a:t> </a:t>
            </a:r>
            <a:r>
              <a:rPr lang="en-GB" altLang="en-US" b="1" dirty="0">
                <a:ea typeface="ＭＳ Ｐゴシック" pitchFamily="34" charset="-128"/>
              </a:rPr>
              <a:t>- ECDC PPS HAI and </a:t>
            </a:r>
            <a:r>
              <a:rPr lang="hu-HU" altLang="en-US" b="1" dirty="0">
                <a:ea typeface="ＭＳ Ｐゴシック" pitchFamily="34" charset="-128"/>
              </a:rPr>
              <a:t>a</a:t>
            </a:r>
            <a:r>
              <a:rPr lang="en-GB" altLang="en-US" b="1" dirty="0" err="1">
                <a:ea typeface="ＭＳ Ｐゴシック" pitchFamily="34" charset="-128"/>
              </a:rPr>
              <a:t>ntimicrobial</a:t>
            </a:r>
            <a:r>
              <a:rPr lang="en-GB" altLang="en-US" b="1" dirty="0">
                <a:ea typeface="ＭＳ Ｐゴシック" pitchFamily="34" charset="-128"/>
              </a:rPr>
              <a:t> </a:t>
            </a:r>
            <a:r>
              <a:rPr lang="hu-HU" altLang="en-US" b="1" dirty="0">
                <a:ea typeface="ＭＳ Ｐゴシック" pitchFamily="34" charset="-128"/>
              </a:rPr>
              <a:t>d</a:t>
            </a:r>
            <a:r>
              <a:rPr lang="en-GB" altLang="en-US" b="1" dirty="0" err="1">
                <a:ea typeface="ＭＳ Ｐゴシック" pitchFamily="34" charset="-128"/>
              </a:rPr>
              <a:t>efinitions</a:t>
            </a:r>
            <a:r>
              <a:rPr lang="en-GB" altLang="en-US" b="1" dirty="0">
                <a:ea typeface="ＭＳ Ｐゴシック" pitchFamily="34" charset="-128"/>
              </a:rPr>
              <a:t>  </a:t>
            </a:r>
          </a:p>
          <a:p>
            <a:endParaRPr lang="en-GB" altLang="en-US" b="1" dirty="0">
              <a:ea typeface="ＭＳ Ｐゴシック" pitchFamily="34" charset="-128"/>
            </a:endParaRPr>
          </a:p>
          <a:p>
            <a:r>
              <a:rPr lang="en-GB" altLang="en-US" dirty="0">
                <a:ea typeface="ＭＳ Ｐゴシック" pitchFamily="34" charset="-128"/>
              </a:rPr>
              <a:t>One</a:t>
            </a:r>
            <a:r>
              <a:rPr lang="hu-HU" altLang="en-US">
                <a:ea typeface="ＭＳ Ｐゴシック" pitchFamily="34" charset="-128"/>
              </a:rPr>
              <a:t>-</a:t>
            </a:r>
            <a:r>
              <a:rPr lang="en-GB" altLang="en-US">
                <a:ea typeface="ＭＳ Ｐゴシック" pitchFamily="34" charset="-128"/>
              </a:rPr>
              <a:t>day </a:t>
            </a:r>
            <a:r>
              <a:rPr lang="en-GB" altLang="en-US" dirty="0">
                <a:ea typeface="ＭＳ Ｐゴシック" pitchFamily="34" charset="-128"/>
              </a:rPr>
              <a:t>training course for data collectors</a:t>
            </a:r>
          </a:p>
          <a:p>
            <a:pPr lvl="1"/>
            <a:r>
              <a:rPr lang="en-GB" altLang="en-US" dirty="0">
                <a:ea typeface="ＭＳ Ｐゴシック" pitchFamily="34" charset="-128"/>
              </a:rPr>
              <a:t>Lecture 5</a:t>
            </a:r>
          </a:p>
          <a:p>
            <a:endParaRPr lang="en-GB" altLang="en-US" dirty="0">
              <a:ea typeface="ＭＳ Ｐゴシック" pitchFamily="34" charset="-128"/>
            </a:endParaRPr>
          </a:p>
          <a:p>
            <a:r>
              <a:rPr lang="en-GB" altLang="en-US" dirty="0">
                <a:ea typeface="ＭＳ Ｐゴシック" pitchFamily="34" charset="-128"/>
              </a:rPr>
              <a:t>45 minutes</a:t>
            </a:r>
          </a:p>
          <a:p>
            <a:endParaRPr lang="en-GB" altLang="en-US" dirty="0">
              <a:ea typeface="ＭＳ Ｐゴシック" pitchFamily="34" charset="-128"/>
            </a:endParaRPr>
          </a:p>
          <a:p>
            <a:r>
              <a:rPr lang="en-GB" altLang="en-US" dirty="0">
                <a:ea typeface="ＭＳ Ｐゴシック" pitchFamily="34" charset="-128"/>
              </a:rPr>
              <a:t>Suggested time of delivery</a:t>
            </a:r>
            <a:r>
              <a:rPr lang="hu-HU" altLang="en-US" dirty="0">
                <a:ea typeface="ＭＳ Ｐゴシック" pitchFamily="34" charset="-128"/>
              </a:rPr>
              <a:t> </a:t>
            </a:r>
            <a:r>
              <a:rPr lang="en-GB" altLang="en-US" dirty="0">
                <a:ea typeface="ＭＳ Ｐゴシック" pitchFamily="34" charset="-128"/>
              </a:rPr>
              <a:t>– 11</a:t>
            </a:r>
            <a:r>
              <a:rPr lang="hu-HU" altLang="en-US" dirty="0">
                <a:ea typeface="ＭＳ Ｐゴシック" pitchFamily="34" charset="-128"/>
              </a:rPr>
              <a:t>:</a:t>
            </a:r>
            <a:r>
              <a:rPr lang="en-GB" altLang="en-US" dirty="0">
                <a:ea typeface="ＭＳ Ｐゴシック" pitchFamily="34" charset="-128"/>
              </a:rPr>
              <a:t>45</a:t>
            </a:r>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1</a:t>
            </a:fld>
            <a:endParaRPr lang="en-GB" dirty="0"/>
          </a:p>
        </p:txBody>
      </p:sp>
    </p:spTree>
    <p:extLst>
      <p:ext uri="{BB962C8B-B14F-4D97-AF65-F5344CB8AC3E}">
        <p14:creationId xmlns:p14="http://schemas.microsoft.com/office/powerpoint/2010/main" val="2847066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p:txBody>
          <a:bodyPr/>
          <a:lstStyle/>
          <a:p>
            <a:r>
              <a:rPr lang="en-US" altLang="en-US">
                <a:ea typeface="ＭＳ Ｐゴシック" pitchFamily="34" charset="-128"/>
              </a:rPr>
              <a:t>Reason for antimicrobial in notes</a:t>
            </a:r>
          </a:p>
        </p:txBody>
      </p:sp>
      <p:sp>
        <p:nvSpPr>
          <p:cNvPr id="19459" name="Content Placeholder 2"/>
          <p:cNvSpPr>
            <a:spLocks noGrp="1"/>
          </p:cNvSpPr>
          <p:nvPr>
            <p:ph idx="4294967295"/>
          </p:nvPr>
        </p:nvSpPr>
        <p:spPr>
          <a:xfrm>
            <a:off x="488951" y="3884613"/>
            <a:ext cx="11368616" cy="918741"/>
          </a:xfrm>
          <a:ln>
            <a:solidFill>
              <a:srgbClr val="FF0000"/>
            </a:solidFill>
            <a:miter lim="800000"/>
            <a:headEnd/>
            <a:tailEnd/>
          </a:ln>
        </p:spPr>
        <p:txBody>
          <a:bodyPr/>
          <a:lstStyle/>
          <a:p>
            <a:r>
              <a:rPr lang="en-US" altLang="en-US" b="1" dirty="0">
                <a:ea typeface="ＭＳ Ｐゴシック" pitchFamily="34" charset="-128"/>
              </a:rPr>
              <a:t>Reason in notes</a:t>
            </a:r>
            <a:r>
              <a:rPr lang="hu-HU" altLang="en-US" dirty="0">
                <a:ea typeface="ＭＳ Ｐゴシック" pitchFamily="34" charset="-128"/>
              </a:rPr>
              <a:t>:</a:t>
            </a:r>
            <a:r>
              <a:rPr lang="en-US" altLang="en-US" dirty="0">
                <a:ea typeface="ＭＳ Ｐゴシック" pitchFamily="34" charset="-128"/>
              </a:rPr>
              <a:t> yes/no</a:t>
            </a:r>
          </a:p>
          <a:p>
            <a:r>
              <a:rPr lang="en-US" altLang="en-US" dirty="0">
                <a:ea typeface="ＭＳ Ｐゴシック" pitchFamily="34" charset="-128"/>
              </a:rPr>
              <a:t>Yes</a:t>
            </a:r>
            <a:r>
              <a:rPr lang="hu-HU" altLang="en-US" dirty="0">
                <a:ea typeface="ＭＳ Ｐゴシック" pitchFamily="34" charset="-128"/>
              </a:rPr>
              <a:t>,</a:t>
            </a:r>
            <a:r>
              <a:rPr lang="en-US" altLang="en-US" dirty="0">
                <a:ea typeface="ＭＳ Ｐゴシック" pitchFamily="34" charset="-128"/>
              </a:rPr>
              <a:t> if documented in patient chart</a:t>
            </a:r>
            <a:r>
              <a:rPr lang="hu-HU" altLang="en-US" dirty="0">
                <a:ea typeface="ＭＳ Ｐゴシック" pitchFamily="34" charset="-128"/>
              </a:rPr>
              <a:t> </a:t>
            </a:r>
            <a:r>
              <a:rPr lang="hu-HU" altLang="en-US" dirty="0" err="1">
                <a:ea typeface="ＭＳ Ｐゴシック" pitchFamily="34" charset="-128"/>
              </a:rPr>
              <a:t>or</a:t>
            </a:r>
            <a:r>
              <a:rPr lang="hu-HU" altLang="en-US" dirty="0">
                <a:ea typeface="ＭＳ Ｐゴシック" pitchFamily="34" charset="-128"/>
              </a:rPr>
              <a:t> </a:t>
            </a:r>
            <a:r>
              <a:rPr lang="en-US" altLang="en-US" dirty="0">
                <a:ea typeface="ＭＳ Ｐゴシック" pitchFamily="34" charset="-128"/>
              </a:rPr>
              <a:t>notes</a:t>
            </a:r>
            <a:r>
              <a:rPr lang="hu-HU" altLang="en-US" dirty="0">
                <a:ea typeface="ＭＳ Ｐゴシック" pitchFamily="34" charset="-128"/>
              </a:rPr>
              <a:t>.</a:t>
            </a:r>
            <a:endParaRPr lang="en-GB" altLang="en-US" dirty="0">
              <a:ea typeface="ＭＳ Ｐゴシック" pitchFamily="34" charset="-128"/>
            </a:endParaRPr>
          </a:p>
        </p:txBody>
      </p:sp>
      <p:cxnSp>
        <p:nvCxnSpPr>
          <p:cNvPr id="19460" name="Straight Arrow Connector 5"/>
          <p:cNvCxnSpPr>
            <a:cxnSpLocks noChangeShapeType="1"/>
          </p:cNvCxnSpPr>
          <p:nvPr/>
        </p:nvCxnSpPr>
        <p:spPr bwMode="auto">
          <a:xfrm>
            <a:off x="5123739" y="2168525"/>
            <a:ext cx="0" cy="1646238"/>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7" name="Group 975"/>
          <p:cNvGraphicFramePr>
            <a:graphicFrameLocks noGrp="1"/>
          </p:cNvGraphicFramePr>
          <p:nvPr>
            <p:extLst>
              <p:ext uri="{D42A27DB-BD31-4B8C-83A1-F6EECF244321}">
                <p14:modId xmlns:p14="http://schemas.microsoft.com/office/powerpoint/2010/main" val="2763884144"/>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86691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p:txBody>
          <a:bodyPr/>
          <a:lstStyle/>
          <a:p>
            <a:pPr marL="342900" indent="-342900"/>
            <a:r>
              <a:rPr lang="en-US" altLang="en-US">
                <a:ea typeface="ＭＳ Ｐゴシック" pitchFamily="34" charset="-128"/>
              </a:rPr>
              <a:t>Date start antimicrobial</a:t>
            </a:r>
            <a:br>
              <a:rPr lang="en-GB" altLang="en-US">
                <a:ea typeface="ＭＳ Ｐゴシック" pitchFamily="34" charset="-128"/>
              </a:rPr>
            </a:br>
            <a:endParaRPr lang="en-US" altLang="en-US">
              <a:ea typeface="ＭＳ Ｐゴシック" pitchFamily="34" charset="-128"/>
            </a:endParaRPr>
          </a:p>
        </p:txBody>
      </p:sp>
      <p:sp>
        <p:nvSpPr>
          <p:cNvPr id="21507" name="Content Placeholder 2"/>
          <p:cNvSpPr>
            <a:spLocks noGrp="1"/>
          </p:cNvSpPr>
          <p:nvPr>
            <p:ph idx="4294967295"/>
          </p:nvPr>
        </p:nvSpPr>
        <p:spPr>
          <a:xfrm>
            <a:off x="488951" y="3880102"/>
            <a:ext cx="11368616" cy="934269"/>
          </a:xfrm>
          <a:ln>
            <a:solidFill>
              <a:srgbClr val="FF0000"/>
            </a:solidFill>
            <a:miter lim="800000"/>
            <a:headEnd/>
            <a:tailEnd/>
          </a:ln>
        </p:spPr>
        <p:txBody>
          <a:bodyPr/>
          <a:lstStyle/>
          <a:p>
            <a:r>
              <a:rPr lang="en-GB" altLang="en-US" b="1" dirty="0">
                <a:ea typeface="ＭＳ Ｐゴシック" pitchFamily="34" charset="-128"/>
              </a:rPr>
              <a:t>Date start antimicrobial</a:t>
            </a:r>
            <a:r>
              <a:rPr lang="hu-HU" altLang="en-US" dirty="0">
                <a:ea typeface="ＭＳ Ｐゴシック" pitchFamily="34" charset="-128"/>
              </a:rPr>
              <a:t>:</a:t>
            </a:r>
            <a:r>
              <a:rPr lang="en-GB" altLang="en-US" dirty="0">
                <a:ea typeface="ＭＳ Ｐゴシック" pitchFamily="34" charset="-128"/>
              </a:rPr>
              <a:t> </a:t>
            </a:r>
            <a:r>
              <a:rPr lang="hu-HU" altLang="en-US" dirty="0">
                <a:ea typeface="ＭＳ Ｐゴシック" pitchFamily="34" charset="-128"/>
              </a:rPr>
              <a:t>s</a:t>
            </a:r>
            <a:r>
              <a:rPr lang="en-GB" altLang="en-US" dirty="0">
                <a:ea typeface="ＭＳ Ｐゴシック" pitchFamily="34" charset="-128"/>
              </a:rPr>
              <a:t>tart date of the current antimicrobial </a:t>
            </a:r>
            <a:endParaRPr lang="hu-HU" altLang="en-US" dirty="0">
              <a:ea typeface="ＭＳ Ｐゴシック" pitchFamily="34" charset="-128"/>
            </a:endParaRPr>
          </a:p>
          <a:p>
            <a:r>
              <a:rPr lang="en-GB" altLang="en-US" dirty="0">
                <a:ea typeface="ＭＳ Ｐゴシック" pitchFamily="34" charset="-128"/>
              </a:rPr>
              <a:t>If the patient received the antimicrobial on admission, record the date of admission</a:t>
            </a:r>
            <a:r>
              <a:rPr lang="hu-HU" altLang="en-US" dirty="0">
                <a:ea typeface="ＭＳ Ｐゴシック" pitchFamily="34" charset="-128"/>
              </a:rPr>
              <a:t>.</a:t>
            </a:r>
            <a:r>
              <a:rPr lang="en-GB" altLang="en-US" dirty="0">
                <a:ea typeface="ＭＳ Ｐゴシック" pitchFamily="34" charset="-128"/>
              </a:rPr>
              <a:t> </a:t>
            </a:r>
          </a:p>
        </p:txBody>
      </p:sp>
      <p:cxnSp>
        <p:nvCxnSpPr>
          <p:cNvPr id="21508" name="Straight Arrow Connector 5"/>
          <p:cNvCxnSpPr>
            <a:cxnSpLocks noChangeShapeType="1"/>
          </p:cNvCxnSpPr>
          <p:nvPr/>
        </p:nvCxnSpPr>
        <p:spPr bwMode="auto">
          <a:xfrm>
            <a:off x="5655320" y="2170323"/>
            <a:ext cx="0" cy="1586429"/>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7" name="Group 975"/>
          <p:cNvGraphicFramePr>
            <a:graphicFrameLocks noGrp="1"/>
          </p:cNvGraphicFramePr>
          <p:nvPr>
            <p:extLst>
              <p:ext uri="{D42A27DB-BD31-4B8C-83A1-F6EECF244321}">
                <p14:modId xmlns:p14="http://schemas.microsoft.com/office/powerpoint/2010/main" val="2763884144"/>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494309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p:txBody>
          <a:bodyPr/>
          <a:lstStyle/>
          <a:p>
            <a:pPr marL="342900" indent="-342900"/>
            <a:r>
              <a:rPr lang="en-US" altLang="en-US">
                <a:ea typeface="ＭＳ Ｐゴシック" pitchFamily="34" charset="-128"/>
              </a:rPr>
              <a:t>Antimicrobial changed (+reason)</a:t>
            </a:r>
            <a:br>
              <a:rPr lang="en-GB" altLang="en-US">
                <a:ea typeface="ＭＳ Ｐゴシック" pitchFamily="34" charset="-128"/>
              </a:rPr>
            </a:br>
            <a:endParaRPr lang="en-US" altLang="en-US">
              <a:ea typeface="ＭＳ Ｐゴシック" pitchFamily="34" charset="-128"/>
            </a:endParaRPr>
          </a:p>
        </p:txBody>
      </p:sp>
      <p:sp>
        <p:nvSpPr>
          <p:cNvPr id="23555" name="Content Placeholder 2"/>
          <p:cNvSpPr>
            <a:spLocks noGrp="1"/>
          </p:cNvSpPr>
          <p:nvPr>
            <p:ph idx="4294967295"/>
          </p:nvPr>
        </p:nvSpPr>
        <p:spPr>
          <a:xfrm>
            <a:off x="488951" y="3725863"/>
            <a:ext cx="11368616" cy="2002908"/>
          </a:xfrm>
          <a:ln>
            <a:solidFill>
              <a:srgbClr val="FF0000"/>
            </a:solidFill>
            <a:miter lim="800000"/>
            <a:headEnd/>
            <a:tailEnd/>
          </a:ln>
        </p:spPr>
        <p:txBody>
          <a:bodyPr/>
          <a:lstStyle/>
          <a:p>
            <a:r>
              <a:rPr lang="en-GB" altLang="en-US" b="1" dirty="0">
                <a:ea typeface="ＭＳ Ｐゴシック" pitchFamily="34" charset="-128"/>
              </a:rPr>
              <a:t>Antimicrobial changed? (+ reason)</a:t>
            </a:r>
            <a:r>
              <a:rPr lang="hu-HU" altLang="en-US" dirty="0">
                <a:ea typeface="ＭＳ Ｐゴシック" pitchFamily="34" charset="-128"/>
              </a:rPr>
              <a:t>:</a:t>
            </a:r>
            <a:r>
              <a:rPr lang="en-GB" altLang="en-US" dirty="0">
                <a:ea typeface="ＭＳ Ｐゴシック" pitchFamily="34" charset="-128"/>
              </a:rPr>
              <a:t> </a:t>
            </a:r>
            <a:r>
              <a:rPr lang="hu-HU" altLang="en-US" dirty="0">
                <a:ea typeface="ＭＳ Ｐゴシック" pitchFamily="34" charset="-128"/>
              </a:rPr>
              <a:t>w</a:t>
            </a:r>
            <a:r>
              <a:rPr lang="en-GB" altLang="en-US" dirty="0">
                <a:ea typeface="ＭＳ Ｐゴシック" pitchFamily="34" charset="-128"/>
              </a:rPr>
              <a:t>as the antimicrobial (or the route or antimicrobial regimen) changed for this infectious episode, and if so, what was the reason? If the antimicrobial was changed more than once for the current indication, report the reason of the last change.</a:t>
            </a:r>
            <a:endParaRPr lang="hu-HU" altLang="en-US" dirty="0">
              <a:ea typeface="ＭＳ Ｐゴシック" pitchFamily="34" charset="-128"/>
            </a:endParaRPr>
          </a:p>
          <a:p>
            <a:r>
              <a:rPr lang="en-GB" altLang="en-US" sz="1800" dirty="0">
                <a:ea typeface="ＭＳ Ｐゴシック" pitchFamily="34" charset="-128"/>
              </a:rPr>
              <a:t>N=no change</a:t>
            </a:r>
            <a:r>
              <a:rPr lang="hu-HU" altLang="en-US" sz="1800" dirty="0">
                <a:ea typeface="ＭＳ Ｐゴシック" pitchFamily="34" charset="-128"/>
              </a:rPr>
              <a:t>,</a:t>
            </a:r>
            <a:r>
              <a:rPr lang="en-GB" altLang="en-US" sz="1800" dirty="0">
                <a:ea typeface="ＭＳ Ｐゴシック" pitchFamily="34" charset="-128"/>
              </a:rPr>
              <a:t> E=escalation</a:t>
            </a:r>
            <a:r>
              <a:rPr lang="hu-HU" altLang="en-US" sz="1800" dirty="0">
                <a:ea typeface="ＭＳ Ｐゴシック" pitchFamily="34" charset="-128"/>
              </a:rPr>
              <a:t>,</a:t>
            </a:r>
            <a:r>
              <a:rPr lang="en-GB" altLang="en-US" sz="1800" dirty="0">
                <a:ea typeface="ＭＳ Ｐゴシック" pitchFamily="34" charset="-128"/>
              </a:rPr>
              <a:t> D=De-escalation</a:t>
            </a:r>
            <a:r>
              <a:rPr lang="hu-HU" altLang="en-US" sz="1800" dirty="0">
                <a:ea typeface="ＭＳ Ｐゴシック" pitchFamily="34" charset="-128"/>
              </a:rPr>
              <a:t>,</a:t>
            </a:r>
            <a:r>
              <a:rPr lang="en-GB" altLang="en-US" sz="1800" dirty="0">
                <a:ea typeface="ＭＳ Ｐゴシック" pitchFamily="34" charset="-128"/>
              </a:rPr>
              <a:t> S=switch </a:t>
            </a:r>
            <a:r>
              <a:rPr lang="hu-HU" altLang="en-US" sz="1800" dirty="0" err="1">
                <a:ea typeface="ＭＳ Ｐゴシック" pitchFamily="34" charset="-128"/>
              </a:rPr>
              <a:t>intravenous</a:t>
            </a:r>
            <a:r>
              <a:rPr lang="en-GB" altLang="en-US" sz="1800" dirty="0">
                <a:ea typeface="ＭＳ Ｐゴシック" pitchFamily="34" charset="-128"/>
              </a:rPr>
              <a:t> to oral</a:t>
            </a:r>
            <a:r>
              <a:rPr lang="hu-HU" altLang="en-US" sz="1800" dirty="0">
                <a:ea typeface="ＭＳ Ｐゴシック" pitchFamily="34" charset="-128"/>
              </a:rPr>
              <a:t>,</a:t>
            </a:r>
            <a:r>
              <a:rPr lang="en-GB" altLang="en-US" sz="1800" dirty="0">
                <a:ea typeface="ＭＳ Ｐゴシック" pitchFamily="34" charset="-128"/>
              </a:rPr>
              <a:t> A=adverse effects</a:t>
            </a:r>
            <a:r>
              <a:rPr lang="hu-HU" altLang="en-US" sz="1800" dirty="0">
                <a:ea typeface="ＭＳ Ｐゴシック" pitchFamily="34" charset="-128"/>
              </a:rPr>
              <a:t>,</a:t>
            </a:r>
            <a:r>
              <a:rPr lang="en-GB" altLang="en-US" sz="1800" dirty="0">
                <a:ea typeface="ＭＳ Ｐゴシック" pitchFamily="34" charset="-128"/>
              </a:rPr>
              <a:t> </a:t>
            </a:r>
            <a:r>
              <a:rPr lang="en-GB" altLang="en-US" sz="1800" dirty="0" err="1">
                <a:ea typeface="ＭＳ Ｐゴシック" pitchFamily="34" charset="-128"/>
              </a:rPr>
              <a:t>OU</a:t>
            </a:r>
            <a:r>
              <a:rPr lang="en-GB" altLang="en-US" sz="1800" dirty="0">
                <a:ea typeface="ＭＳ Ｐゴシック" pitchFamily="34" charset="-128"/>
              </a:rPr>
              <a:t>=change for other or unknown reason</a:t>
            </a:r>
            <a:r>
              <a:rPr lang="hu-HU" altLang="en-US" sz="1800" dirty="0">
                <a:ea typeface="ＭＳ Ｐゴシック" pitchFamily="34" charset="-128"/>
              </a:rPr>
              <a:t>,</a:t>
            </a:r>
            <a:r>
              <a:rPr lang="en-GB" altLang="en-US" sz="1800" dirty="0">
                <a:ea typeface="ＭＳ Ｐゴシック" pitchFamily="34" charset="-128"/>
              </a:rPr>
              <a:t> U=unknown: no information on whether the antimicrobial was changed or not</a:t>
            </a:r>
          </a:p>
        </p:txBody>
      </p:sp>
      <p:cxnSp>
        <p:nvCxnSpPr>
          <p:cNvPr id="23556" name="Straight Arrow Connector 5"/>
          <p:cNvCxnSpPr>
            <a:cxnSpLocks noChangeShapeType="1"/>
          </p:cNvCxnSpPr>
          <p:nvPr/>
        </p:nvCxnSpPr>
        <p:spPr bwMode="auto">
          <a:xfrm flipH="1">
            <a:off x="7198784" y="2176463"/>
            <a:ext cx="1" cy="1446212"/>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7" name="Group 975"/>
          <p:cNvGraphicFramePr>
            <a:graphicFrameLocks noGrp="1"/>
          </p:cNvGraphicFramePr>
          <p:nvPr>
            <p:extLst>
              <p:ext uri="{D42A27DB-BD31-4B8C-83A1-F6EECF244321}">
                <p14:modId xmlns:p14="http://schemas.microsoft.com/office/powerpoint/2010/main" val="1424288873"/>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64733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p:txBody>
          <a:bodyPr/>
          <a:lstStyle/>
          <a:p>
            <a:pPr marL="342900" indent="-342900"/>
            <a:r>
              <a:rPr lang="en-US" altLang="en-US" dirty="0">
                <a:ea typeface="ＭＳ Ｐゴシック" pitchFamily="34" charset="-128"/>
              </a:rPr>
              <a:t>Date start first antimicrobial</a:t>
            </a:r>
            <a:r>
              <a:rPr lang="hu-HU" altLang="en-US" dirty="0">
                <a:ea typeface="ＭＳ Ｐゴシック" pitchFamily="34" charset="-128"/>
              </a:rPr>
              <a:t>,</a:t>
            </a:r>
            <a:r>
              <a:rPr lang="en-US" altLang="en-US" dirty="0">
                <a:ea typeface="ＭＳ Ｐゴシック" pitchFamily="34" charset="-128"/>
              </a:rPr>
              <a:t> if change</a:t>
            </a:r>
            <a:br>
              <a:rPr lang="en-GB" altLang="en-US" dirty="0">
                <a:ea typeface="ＭＳ Ｐゴシック" pitchFamily="34" charset="-128"/>
              </a:rPr>
            </a:br>
            <a:endParaRPr lang="en-US" altLang="en-US" dirty="0">
              <a:ea typeface="ＭＳ Ｐゴシック" pitchFamily="34" charset="-128"/>
            </a:endParaRPr>
          </a:p>
        </p:txBody>
      </p:sp>
      <p:sp>
        <p:nvSpPr>
          <p:cNvPr id="25603" name="Content Placeholder 2"/>
          <p:cNvSpPr>
            <a:spLocks noGrp="1"/>
          </p:cNvSpPr>
          <p:nvPr>
            <p:ph idx="4294967295"/>
          </p:nvPr>
        </p:nvSpPr>
        <p:spPr>
          <a:xfrm>
            <a:off x="488951" y="3725865"/>
            <a:ext cx="11366500" cy="1782570"/>
          </a:xfrm>
          <a:ln>
            <a:solidFill>
              <a:srgbClr val="FF0000"/>
            </a:solidFill>
            <a:miter lim="800000"/>
            <a:headEnd/>
            <a:tailEnd/>
          </a:ln>
        </p:spPr>
        <p:txBody>
          <a:bodyPr/>
          <a:lstStyle/>
          <a:p>
            <a:r>
              <a:rPr lang="hu-HU" altLang="en-US" b="1" dirty="0" err="1">
                <a:ea typeface="ＭＳ Ｐゴシック" pitchFamily="34" charset="-128"/>
              </a:rPr>
              <a:t>If</a:t>
            </a:r>
            <a:r>
              <a:rPr lang="hu-HU" altLang="en-US" b="1" dirty="0">
                <a:ea typeface="ＭＳ Ｐゴシック" pitchFamily="34" charset="-128"/>
              </a:rPr>
              <a:t> </a:t>
            </a:r>
            <a:r>
              <a:rPr lang="hu-HU" altLang="en-US" b="1" dirty="0" err="1">
                <a:ea typeface="ＭＳ Ｐゴシック" pitchFamily="34" charset="-128"/>
              </a:rPr>
              <a:t>changed</a:t>
            </a:r>
            <a:r>
              <a:rPr lang="hu-HU" altLang="en-US" b="1" dirty="0">
                <a:ea typeface="ＭＳ Ｐゴシック" pitchFamily="34" charset="-128"/>
              </a:rPr>
              <a:t>: </a:t>
            </a:r>
            <a:r>
              <a:rPr lang="hu-HU" altLang="en-US" b="1" dirty="0" err="1">
                <a:ea typeface="ＭＳ Ｐゴシック" pitchFamily="34" charset="-128"/>
              </a:rPr>
              <a:t>Date</a:t>
            </a:r>
            <a:r>
              <a:rPr lang="hu-HU" altLang="en-US" b="1" dirty="0">
                <a:ea typeface="ＭＳ Ｐゴシック" pitchFamily="34" charset="-128"/>
              </a:rPr>
              <a:t> start </a:t>
            </a:r>
            <a:r>
              <a:rPr lang="hu-HU" altLang="en-US" b="1" dirty="0" err="1">
                <a:ea typeface="ＭＳ Ｐゴシック" pitchFamily="34" charset="-128"/>
              </a:rPr>
              <a:t>1st</a:t>
            </a:r>
            <a:r>
              <a:rPr lang="hu-HU" altLang="en-US" b="1" dirty="0">
                <a:ea typeface="ＭＳ Ｐゴシック" pitchFamily="34" charset="-128"/>
              </a:rPr>
              <a:t> </a:t>
            </a:r>
            <a:r>
              <a:rPr lang="hu-HU" altLang="en-US" b="1" dirty="0" err="1">
                <a:ea typeface="ＭＳ Ｐゴシック" pitchFamily="34" charset="-128"/>
              </a:rPr>
              <a:t>antimicrobial</a:t>
            </a:r>
            <a:r>
              <a:rPr lang="hu-HU" altLang="en-US" dirty="0">
                <a:ea typeface="ＭＳ Ｐゴシック" pitchFamily="34" charset="-128"/>
              </a:rPr>
              <a:t>: </a:t>
            </a:r>
            <a:r>
              <a:rPr lang="en-GB" altLang="en-US" dirty="0">
                <a:ea typeface="ＭＳ Ｐゴシック" pitchFamily="34" charset="-128"/>
              </a:rPr>
              <a:t>Start date of the first antimicrobial prescribed before the current antimicrobial for the same infectious episode where the current antimicrobial replaced the previous one. </a:t>
            </a:r>
            <a:endParaRPr lang="hu-HU" altLang="en-US" dirty="0">
              <a:ea typeface="ＭＳ Ｐゴシック" pitchFamily="34" charset="-128"/>
            </a:endParaRPr>
          </a:p>
          <a:p>
            <a:r>
              <a:rPr lang="en-GB" altLang="en-US" sz="1800" dirty="0">
                <a:ea typeface="ＭＳ Ｐゴシック" pitchFamily="34" charset="-128"/>
              </a:rPr>
              <a:t>If the antimicrobial was changed more than once for the current indication, report the start date of the first (not the previous) antimicrobial. If the patient received the antimicrobial on admission, record the date of admission.</a:t>
            </a:r>
          </a:p>
        </p:txBody>
      </p:sp>
      <p:cxnSp>
        <p:nvCxnSpPr>
          <p:cNvPr id="25604" name="Straight Arrow Connector 5"/>
          <p:cNvCxnSpPr>
            <a:cxnSpLocks noChangeShapeType="1"/>
          </p:cNvCxnSpPr>
          <p:nvPr/>
        </p:nvCxnSpPr>
        <p:spPr bwMode="auto">
          <a:xfrm>
            <a:off x="8003292" y="2193926"/>
            <a:ext cx="0" cy="1463675"/>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7" name="Group 975"/>
          <p:cNvGraphicFramePr>
            <a:graphicFrameLocks noGrp="1"/>
          </p:cNvGraphicFramePr>
          <p:nvPr>
            <p:extLst>
              <p:ext uri="{D42A27DB-BD31-4B8C-83A1-F6EECF244321}">
                <p14:modId xmlns:p14="http://schemas.microsoft.com/office/powerpoint/2010/main" val="2093786190"/>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05933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p:txBody>
          <a:bodyPr/>
          <a:lstStyle/>
          <a:p>
            <a:r>
              <a:rPr lang="en-US" altLang="en-US">
                <a:ea typeface="ＭＳ Ｐゴシック" pitchFamily="34" charset="-128"/>
              </a:rPr>
              <a:t>Dosage per day</a:t>
            </a:r>
          </a:p>
        </p:txBody>
      </p:sp>
      <p:sp>
        <p:nvSpPr>
          <p:cNvPr id="27651" name="Content Placeholder 2"/>
          <p:cNvSpPr>
            <a:spLocks noGrp="1"/>
          </p:cNvSpPr>
          <p:nvPr>
            <p:ph idx="4294967295"/>
          </p:nvPr>
        </p:nvSpPr>
        <p:spPr>
          <a:xfrm>
            <a:off x="488951" y="3778501"/>
            <a:ext cx="11368616" cy="825500"/>
          </a:xfrm>
          <a:ln>
            <a:solidFill>
              <a:srgbClr val="FF0000"/>
            </a:solidFill>
            <a:miter lim="800000"/>
            <a:headEnd/>
            <a:tailEnd/>
          </a:ln>
        </p:spPr>
        <p:txBody>
          <a:bodyPr/>
          <a:lstStyle/>
          <a:p>
            <a:r>
              <a:rPr lang="hu-HU" altLang="en-US" b="1" dirty="0" err="1">
                <a:ea typeface="ＭＳ Ｐゴシック" pitchFamily="34" charset="-128"/>
              </a:rPr>
              <a:t>Dosage</a:t>
            </a:r>
            <a:r>
              <a:rPr lang="hu-HU" altLang="en-US" b="1" dirty="0">
                <a:ea typeface="ＭＳ Ｐゴシック" pitchFamily="34" charset="-128"/>
              </a:rPr>
              <a:t> per </a:t>
            </a:r>
            <a:r>
              <a:rPr lang="hu-HU" altLang="en-US" b="1" dirty="0" err="1">
                <a:ea typeface="ＭＳ Ｐゴシック" pitchFamily="34" charset="-128"/>
              </a:rPr>
              <a:t>day</a:t>
            </a:r>
            <a:r>
              <a:rPr lang="hu-HU" altLang="en-US" dirty="0">
                <a:ea typeface="ＭＳ Ｐゴシック" pitchFamily="34" charset="-128"/>
              </a:rPr>
              <a:t>: n</a:t>
            </a:r>
            <a:r>
              <a:rPr lang="en-GB" altLang="en-US" dirty="0">
                <a:ea typeface="ＭＳ Ｐゴシック" pitchFamily="34" charset="-128"/>
              </a:rPr>
              <a:t>umber and strength of doses of the antimicrobial given per day. </a:t>
            </a:r>
            <a:endParaRPr lang="hu-HU" altLang="en-US" dirty="0">
              <a:ea typeface="ＭＳ Ｐゴシック" pitchFamily="34" charset="-128"/>
            </a:endParaRPr>
          </a:p>
          <a:p>
            <a:r>
              <a:rPr lang="en-GB" altLang="en-US" dirty="0">
                <a:ea typeface="ＭＳ Ｐゴシック" pitchFamily="34" charset="-128"/>
              </a:rPr>
              <a:t>Report as e.g. 4 x </a:t>
            </a:r>
            <a:r>
              <a:rPr lang="en-GB" altLang="en-US" dirty="0" err="1">
                <a:ea typeface="ＭＳ Ｐゴシック" pitchFamily="34" charset="-128"/>
              </a:rPr>
              <a:t>1g</a:t>
            </a:r>
            <a:r>
              <a:rPr lang="en-GB" altLang="en-US" dirty="0">
                <a:ea typeface="ＭＳ Ｐゴシック" pitchFamily="34" charset="-128"/>
              </a:rPr>
              <a:t> per day</a:t>
            </a:r>
          </a:p>
        </p:txBody>
      </p:sp>
      <p:cxnSp>
        <p:nvCxnSpPr>
          <p:cNvPr id="27652" name="Straight Arrow Connector 5"/>
          <p:cNvCxnSpPr>
            <a:cxnSpLocks noChangeShapeType="1"/>
          </p:cNvCxnSpPr>
          <p:nvPr/>
        </p:nvCxnSpPr>
        <p:spPr bwMode="auto">
          <a:xfrm flipH="1">
            <a:off x="9808480" y="2193447"/>
            <a:ext cx="1" cy="1408112"/>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8" name="Group 975"/>
          <p:cNvGraphicFramePr>
            <a:graphicFrameLocks noGrp="1"/>
          </p:cNvGraphicFramePr>
          <p:nvPr>
            <p:extLst>
              <p:ext uri="{D42A27DB-BD31-4B8C-83A1-F6EECF244321}">
                <p14:modId xmlns:p14="http://schemas.microsoft.com/office/powerpoint/2010/main" val="2997075132"/>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cxnSp>
        <p:nvCxnSpPr>
          <p:cNvPr id="9" name="Straight Arrow Connector 5"/>
          <p:cNvCxnSpPr>
            <a:cxnSpLocks noChangeShapeType="1"/>
          </p:cNvCxnSpPr>
          <p:nvPr/>
        </p:nvCxnSpPr>
        <p:spPr bwMode="auto">
          <a:xfrm flipH="1">
            <a:off x="10699019" y="2202626"/>
            <a:ext cx="1" cy="1408112"/>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0" name="Straight Arrow Connector 5"/>
          <p:cNvCxnSpPr>
            <a:cxnSpLocks noChangeShapeType="1"/>
          </p:cNvCxnSpPr>
          <p:nvPr/>
        </p:nvCxnSpPr>
        <p:spPr bwMode="auto">
          <a:xfrm flipH="1">
            <a:off x="11457354" y="2189771"/>
            <a:ext cx="1" cy="1408112"/>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029775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fi-FI" altLang="en-US" dirty="0">
                <a:ea typeface="ＭＳ Ｐゴシック" pitchFamily="34" charset="-128"/>
              </a:rPr>
              <a:t>Form in standard and light protocols</a:t>
            </a:r>
            <a:endParaRPr lang="nl-NL" dirty="0"/>
          </a:p>
        </p:txBody>
      </p:sp>
      <p:sp>
        <p:nvSpPr>
          <p:cNvPr id="3" name="Slide Number Placeholder 2"/>
          <p:cNvSpPr>
            <a:spLocks noGrp="1"/>
          </p:cNvSpPr>
          <p:nvPr>
            <p:ph type="sldNum" sz="quarter" idx="10"/>
          </p:nvPr>
        </p:nvSpPr>
        <p:spPr/>
        <p:txBody>
          <a:bodyPr/>
          <a:lstStyle/>
          <a:p>
            <a:fld id="{0580567E-5E8F-47A5-90DF-8BFEB1A71525}" type="slidenum">
              <a:rPr lang="en-GB" smtClean="0">
                <a:solidFill>
                  <a:prstClr val="white"/>
                </a:solidFill>
              </a:rPr>
              <a:pPr/>
              <a:t>15</a:t>
            </a:fld>
            <a:endParaRPr lang="en-GB" dirty="0">
              <a:solidFill>
                <a:prstClr val="white"/>
              </a:solidFill>
            </a:endParaRPr>
          </a:p>
        </p:txBody>
      </p:sp>
    </p:spTree>
    <p:extLst>
      <p:ext uri="{BB962C8B-B14F-4D97-AF65-F5344CB8AC3E}">
        <p14:creationId xmlns:p14="http://schemas.microsoft.com/office/powerpoint/2010/main" val="2357550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1"/>
                </a:solidFill>
                <a:ea typeface="ＭＳ Ｐゴシック" pitchFamily="34" charset="-128"/>
              </a:rPr>
              <a:t>Is an ACTIVE HAI* present?</a:t>
            </a:r>
            <a:br>
              <a:rPr lang="en-US" altLang="en-US" dirty="0">
                <a:solidFill>
                  <a:schemeClr val="tx1"/>
                </a:solidFill>
                <a:ea typeface="ＭＳ Ｐゴシック" pitchFamily="34" charset="-128"/>
              </a:rPr>
            </a:br>
            <a:r>
              <a:rPr lang="en-US" altLang="en-US" sz="2000" dirty="0">
                <a:solidFill>
                  <a:schemeClr val="tx1"/>
                </a:solidFill>
                <a:ea typeface="ＭＳ Ｐゴシック" pitchFamily="34" charset="-128"/>
              </a:rPr>
              <a:t>Protocol </a:t>
            </a:r>
            <a:r>
              <a:rPr lang="hu-HU" altLang="en-US" sz="2000" dirty="0">
                <a:solidFill>
                  <a:schemeClr val="tx1"/>
                </a:solidFill>
                <a:ea typeface="ＭＳ Ｐゴシック" pitchFamily="34" charset="-128"/>
              </a:rPr>
              <a:t>v</a:t>
            </a:r>
            <a:r>
              <a:rPr lang="en-US" altLang="en-US" sz="2000" dirty="0">
                <a:solidFill>
                  <a:schemeClr val="tx1"/>
                </a:solidFill>
                <a:ea typeface="ＭＳ Ｐゴシック" pitchFamily="34" charset="-128"/>
              </a:rPr>
              <a:t>5.</a:t>
            </a:r>
            <a:r>
              <a:rPr lang="hu-HU" altLang="en-US" sz="2000" dirty="0">
                <a:solidFill>
                  <a:schemeClr val="tx1"/>
                </a:solidFill>
                <a:ea typeface="ＭＳ Ｐゴシック" pitchFamily="34" charset="-128"/>
              </a:rPr>
              <a:t>3,</a:t>
            </a:r>
            <a:r>
              <a:rPr lang="en-US" altLang="en-US" sz="2000" dirty="0">
                <a:solidFill>
                  <a:schemeClr val="tx1"/>
                </a:solidFill>
                <a:ea typeface="ＭＳ Ｐゴシック" pitchFamily="34" charset="-128"/>
              </a:rPr>
              <a:t> </a:t>
            </a:r>
            <a:r>
              <a:rPr lang="en-GB" altLang="en-US" sz="2000" dirty="0">
                <a:solidFill>
                  <a:schemeClr val="tx1"/>
                </a:solidFill>
                <a:ea typeface="ＭＳ Ｐゴシック" pitchFamily="34" charset="-128"/>
              </a:rPr>
              <a:t>p</a:t>
            </a:r>
            <a:r>
              <a:rPr lang="hu-HU" altLang="en-US" sz="2000" dirty="0">
                <a:solidFill>
                  <a:schemeClr val="tx1"/>
                </a:solidFill>
                <a:ea typeface="ＭＳ Ｐゴシック" pitchFamily="34" charset="-128"/>
              </a:rPr>
              <a:t>.</a:t>
            </a:r>
            <a:r>
              <a:rPr lang="en-GB" altLang="en-US" sz="2000" dirty="0">
                <a:solidFill>
                  <a:schemeClr val="tx1"/>
                </a:solidFill>
                <a:ea typeface="ＭＳ Ｐゴシック" pitchFamily="34" charset="-128"/>
              </a:rPr>
              <a:t> 2</a:t>
            </a:r>
            <a:r>
              <a:rPr lang="hu-HU" altLang="en-US" sz="2000" dirty="0">
                <a:solidFill>
                  <a:schemeClr val="tx1"/>
                </a:solidFill>
                <a:ea typeface="ＭＳ Ｐゴシック" pitchFamily="34" charset="-128"/>
              </a:rPr>
              <a:t>4</a:t>
            </a:r>
            <a:endParaRPr lang="en-GB" dirty="0"/>
          </a:p>
        </p:txBody>
      </p:sp>
      <p:sp>
        <p:nvSpPr>
          <p:cNvPr id="3" name="Content Placeholder 2"/>
          <p:cNvSpPr>
            <a:spLocks noGrp="1"/>
          </p:cNvSpPr>
          <p:nvPr>
            <p:ph idx="1"/>
          </p:nvPr>
        </p:nvSpPr>
        <p:spPr/>
        <p:txBody>
          <a:bodyPr/>
          <a:lstStyle/>
          <a:p>
            <a:pPr>
              <a:lnSpc>
                <a:spcPct val="70000"/>
              </a:lnSpc>
            </a:pPr>
            <a:r>
              <a:rPr lang="en-GB" altLang="en-US" b="1" dirty="0">
                <a:ea typeface="ＭＳ Ｐゴシック" pitchFamily="34" charset="-128"/>
              </a:rPr>
              <a:t>ACTIVE=</a:t>
            </a:r>
          </a:p>
          <a:p>
            <a:pPr>
              <a:lnSpc>
                <a:spcPct val="70000"/>
              </a:lnSpc>
              <a:spcAft>
                <a:spcPts val="1200"/>
              </a:spcAft>
            </a:pPr>
            <a:r>
              <a:rPr lang="hu-HU" altLang="en-US" sz="2000" b="1" dirty="0">
                <a:ea typeface="ＭＳ Ｐゴシック" pitchFamily="34" charset="-128"/>
              </a:rPr>
              <a:t>s</a:t>
            </a:r>
            <a:r>
              <a:rPr lang="en-GB" altLang="en-US" sz="2000" b="1" dirty="0" err="1">
                <a:ea typeface="ＭＳ Ｐゴシック" pitchFamily="34" charset="-128"/>
              </a:rPr>
              <a:t>igns</a:t>
            </a:r>
            <a:r>
              <a:rPr lang="en-GB" altLang="en-US" sz="2000" b="1" dirty="0">
                <a:ea typeface="ＭＳ Ｐゴシック" pitchFamily="34" charset="-128"/>
              </a:rPr>
              <a:t> </a:t>
            </a:r>
            <a:r>
              <a:rPr lang="hu-HU" altLang="en-US" sz="2000" b="1" dirty="0">
                <a:ea typeface="ＭＳ Ｐゴシック" pitchFamily="34" charset="-128"/>
              </a:rPr>
              <a:t>and</a:t>
            </a:r>
            <a:r>
              <a:rPr lang="en-GB" altLang="en-US" sz="2000" b="1" dirty="0">
                <a:ea typeface="ＭＳ Ｐゴシック" pitchFamily="34" charset="-128"/>
              </a:rPr>
              <a:t> symptoms present OR </a:t>
            </a:r>
          </a:p>
          <a:p>
            <a:pPr>
              <a:lnSpc>
                <a:spcPct val="70000"/>
              </a:lnSpc>
              <a:spcAft>
                <a:spcPts val="1200"/>
              </a:spcAft>
            </a:pPr>
            <a:r>
              <a:rPr lang="en-GB" altLang="en-US" sz="2000" b="1" dirty="0">
                <a:ea typeface="ＭＳ Ｐゴシック" pitchFamily="34" charset="-128"/>
              </a:rPr>
              <a:t>signs </a:t>
            </a:r>
            <a:r>
              <a:rPr lang="hu-HU" altLang="en-US" sz="2000" b="1" dirty="0">
                <a:ea typeface="ＭＳ Ｐゴシック" pitchFamily="34" charset="-128"/>
              </a:rPr>
              <a:t>and</a:t>
            </a:r>
            <a:r>
              <a:rPr lang="en-GB" altLang="en-US" sz="2000" b="1" dirty="0">
                <a:ea typeface="ＭＳ Ｐゴシック" pitchFamily="34" charset="-128"/>
              </a:rPr>
              <a:t> symptoms were present </a:t>
            </a:r>
            <a:r>
              <a:rPr lang="hu-HU" altLang="en-US" sz="2000" b="1" dirty="0">
                <a:ea typeface="ＭＳ Ｐゴシック" pitchFamily="34" charset="-128"/>
              </a:rPr>
              <a:t>and</a:t>
            </a:r>
            <a:r>
              <a:rPr lang="en-GB" altLang="en-US" sz="2000" b="1" dirty="0">
                <a:ea typeface="ＭＳ Ｐゴシック" pitchFamily="34" charset="-128"/>
              </a:rPr>
              <a:t> currently receiving treatment</a:t>
            </a:r>
          </a:p>
          <a:p>
            <a:pPr>
              <a:lnSpc>
                <a:spcPct val="70000"/>
              </a:lnSpc>
              <a:spcAft>
                <a:spcPts val="1200"/>
              </a:spcAft>
            </a:pPr>
            <a:r>
              <a:rPr lang="en-GB" altLang="en-US" sz="1800" dirty="0">
                <a:ea typeface="ＭＳ Ｐゴシック" pitchFamily="34" charset="-128"/>
              </a:rPr>
              <a:t>Results of tests not available on survey date should </a:t>
            </a:r>
            <a:r>
              <a:rPr lang="en-GB" altLang="en-US" sz="1800" b="1" u="sng" dirty="0">
                <a:ea typeface="ＭＳ Ｐゴシック" pitchFamily="34" charset="-128"/>
              </a:rPr>
              <a:t>not</a:t>
            </a:r>
            <a:r>
              <a:rPr lang="en-GB" altLang="en-US" sz="1800" dirty="0">
                <a:ea typeface="ＭＳ Ｐゴシック" pitchFamily="34" charset="-128"/>
              </a:rPr>
              <a:t> be included</a:t>
            </a:r>
            <a:r>
              <a:rPr lang="hu-HU" altLang="en-US" sz="1800" dirty="0">
                <a:ea typeface="ＭＳ Ｐゴシック" pitchFamily="34" charset="-128"/>
              </a:rPr>
              <a:t>.</a:t>
            </a:r>
            <a:endParaRPr lang="en-GB" altLang="en-US" sz="1800" dirty="0">
              <a:ea typeface="ＭＳ Ｐゴシック" pitchFamily="34" charset="-128"/>
            </a:endParaRPr>
          </a:p>
          <a:p>
            <a:pPr>
              <a:lnSpc>
                <a:spcPct val="70000"/>
              </a:lnSpc>
              <a:spcAft>
                <a:spcPts val="1200"/>
              </a:spcAft>
            </a:pPr>
            <a:endParaRPr lang="en-GB" altLang="en-US" sz="2000" b="1" dirty="0">
              <a:ea typeface="ＭＳ Ｐゴシック" pitchFamily="34" charset="-128"/>
            </a:endParaRPr>
          </a:p>
          <a:p>
            <a:pPr>
              <a:lnSpc>
                <a:spcPct val="70000"/>
              </a:lnSpc>
              <a:spcAft>
                <a:spcPts val="1200"/>
              </a:spcAft>
            </a:pPr>
            <a:r>
              <a:rPr lang="en-GB" altLang="en-US" b="1" dirty="0">
                <a:ea typeface="ＭＳ Ｐゴシック" pitchFamily="34" charset="-128"/>
              </a:rPr>
              <a:t>Onset of symptoms: ANY of following</a:t>
            </a:r>
          </a:p>
          <a:p>
            <a:pPr lvl="1">
              <a:lnSpc>
                <a:spcPct val="70000"/>
              </a:lnSpc>
              <a:spcAft>
                <a:spcPts val="1200"/>
              </a:spcAft>
            </a:pPr>
            <a:r>
              <a:rPr lang="en-GB" altLang="en-US" sz="2000" dirty="0">
                <a:ea typeface="ＭＳ Ｐゴシック" pitchFamily="34" charset="-128"/>
              </a:rPr>
              <a:t>Day 3 or later (day of admission = Day 1) of current admission  </a:t>
            </a:r>
          </a:p>
          <a:p>
            <a:pPr lvl="1">
              <a:lnSpc>
                <a:spcPct val="70000"/>
              </a:lnSpc>
              <a:spcAft>
                <a:spcPts val="1200"/>
              </a:spcAft>
            </a:pPr>
            <a:r>
              <a:rPr lang="en-GB" altLang="en-US" sz="2000" dirty="0">
                <a:ea typeface="ＭＳ Ｐゴシック" pitchFamily="34" charset="-128"/>
              </a:rPr>
              <a:t>Readmission with infection &lt;2 days (&lt;48 hours) after discharge from acute hospital </a:t>
            </a:r>
          </a:p>
          <a:p>
            <a:pPr lvl="1">
              <a:lnSpc>
                <a:spcPct val="70000"/>
              </a:lnSpc>
              <a:spcAft>
                <a:spcPts val="1200"/>
              </a:spcAft>
            </a:pPr>
            <a:r>
              <a:rPr lang="en-GB" altLang="en-US" sz="2000" dirty="0">
                <a:ea typeface="ＭＳ Ｐゴシック" pitchFamily="34" charset="-128"/>
              </a:rPr>
              <a:t>With SSI, following surgery </a:t>
            </a:r>
            <a:r>
              <a:rPr lang="en-GB" altLang="en-US" sz="2000" dirty="0" err="1">
                <a:ea typeface="ＭＳ Ｐゴシック" pitchFamily="34" charset="-128"/>
              </a:rPr>
              <a:t>incl</a:t>
            </a:r>
            <a:r>
              <a:rPr lang="hu-HU" altLang="en-US" sz="2000" dirty="0" err="1">
                <a:ea typeface="ＭＳ Ｐゴシック" pitchFamily="34" charset="-128"/>
              </a:rPr>
              <a:t>uding</a:t>
            </a:r>
            <a:r>
              <a:rPr lang="en-GB" altLang="en-US" sz="2000" dirty="0">
                <a:ea typeface="ＭＳ Ｐゴシック" pitchFamily="34" charset="-128"/>
              </a:rPr>
              <a:t> day 1, 2 (</a:t>
            </a:r>
            <a:r>
              <a:rPr lang="en-GB" altLang="en-US" sz="2000" dirty="0" err="1">
                <a:ea typeface="ＭＳ Ｐゴシック" pitchFamily="34" charset="-128"/>
              </a:rPr>
              <a:t>acc</a:t>
            </a:r>
            <a:r>
              <a:rPr lang="hu-HU" altLang="en-US" sz="2000" dirty="0" err="1">
                <a:ea typeface="ＭＳ Ｐゴシック" pitchFamily="34" charset="-128"/>
              </a:rPr>
              <a:t>ording</a:t>
            </a:r>
            <a:r>
              <a:rPr lang="en-GB" altLang="en-US" sz="2000" dirty="0">
                <a:ea typeface="ＭＳ Ｐゴシック" pitchFamily="34" charset="-128"/>
              </a:rPr>
              <a:t> to case definitions </a:t>
            </a:r>
            <a:r>
              <a:rPr lang="hu-HU" altLang="en-US" sz="2000" dirty="0">
                <a:ea typeface="ＭＳ Ｐゴシック" pitchFamily="34" charset="-128"/>
              </a:rPr>
              <a:t>and</a:t>
            </a:r>
            <a:r>
              <a:rPr lang="en-GB" altLang="en-US" sz="2000" dirty="0">
                <a:ea typeface="ＭＳ Ｐゴシック" pitchFamily="34" charset="-128"/>
              </a:rPr>
              <a:t> ACTIVE)</a:t>
            </a:r>
          </a:p>
          <a:p>
            <a:pPr lvl="1">
              <a:lnSpc>
                <a:spcPct val="70000"/>
              </a:lnSpc>
              <a:spcAft>
                <a:spcPts val="1200"/>
              </a:spcAft>
            </a:pPr>
            <a:r>
              <a:rPr lang="en-GB" altLang="en-US" sz="2000" dirty="0">
                <a:ea typeface="ＭＳ Ｐゴシック" pitchFamily="34" charset="-128"/>
              </a:rPr>
              <a:t>With </a:t>
            </a:r>
            <a:r>
              <a:rPr lang="en-GB" altLang="en-US" sz="2000" i="1" dirty="0">
                <a:ea typeface="ＭＳ Ｐゴシック" pitchFamily="34" charset="-128"/>
              </a:rPr>
              <a:t>C. difficile</a:t>
            </a:r>
            <a:r>
              <a:rPr lang="en-GB" altLang="en-US" sz="2000" dirty="0">
                <a:ea typeface="ＭＳ Ｐゴシック" pitchFamily="34" charset="-128"/>
              </a:rPr>
              <a:t> infection &lt;28 days post</a:t>
            </a:r>
            <a:r>
              <a:rPr lang="hu-HU" altLang="en-US" sz="2000" dirty="0">
                <a:ea typeface="ＭＳ Ｐゴシック" pitchFamily="34" charset="-128"/>
              </a:rPr>
              <a:t>-</a:t>
            </a:r>
            <a:r>
              <a:rPr lang="en-GB" altLang="en-US" sz="2000" dirty="0">
                <a:ea typeface="ＭＳ Ｐゴシック" pitchFamily="34" charset="-128"/>
              </a:rPr>
              <a:t>discharge from acute </a:t>
            </a:r>
            <a:r>
              <a:rPr lang="hu-HU" altLang="en-US" sz="2000" dirty="0" err="1">
                <a:ea typeface="ＭＳ Ｐゴシック" pitchFamily="34" charset="-128"/>
              </a:rPr>
              <a:t>care</a:t>
            </a:r>
            <a:r>
              <a:rPr lang="en-GB" altLang="en-US" sz="2000" dirty="0">
                <a:ea typeface="ＭＳ Ｐゴシック" pitchFamily="34" charset="-128"/>
              </a:rPr>
              <a:t> hospital</a:t>
            </a:r>
          </a:p>
          <a:p>
            <a:pPr lvl="1">
              <a:lnSpc>
                <a:spcPct val="70000"/>
              </a:lnSpc>
              <a:spcAft>
                <a:spcPts val="1200"/>
              </a:spcAft>
            </a:pPr>
            <a:r>
              <a:rPr lang="en-GB" altLang="en-US" sz="2000" dirty="0">
                <a:ea typeface="ＭＳ Ｐゴシック" pitchFamily="34" charset="-128"/>
              </a:rPr>
              <a:t>With device-associated infection (pneumonia, </a:t>
            </a:r>
            <a:r>
              <a:rPr lang="en-GB" altLang="en-US" sz="2000" dirty="0" err="1">
                <a:ea typeface="ＭＳ Ｐゴシック" pitchFamily="34" charset="-128"/>
              </a:rPr>
              <a:t>UTI</a:t>
            </a:r>
            <a:r>
              <a:rPr lang="en-GB" altLang="en-US" sz="2000" dirty="0">
                <a:ea typeface="ＭＳ Ｐゴシック" pitchFamily="34" charset="-128"/>
              </a:rPr>
              <a:t>, bloodstream infection) following insertion of device (</a:t>
            </a:r>
            <a:r>
              <a:rPr lang="en-GB" altLang="en-US" sz="2000" dirty="0" err="1">
                <a:ea typeface="ＭＳ Ｐゴシック" pitchFamily="34" charset="-128"/>
              </a:rPr>
              <a:t>incl</a:t>
            </a:r>
            <a:r>
              <a:rPr lang="hu-HU" altLang="en-US" sz="2000" dirty="0" err="1">
                <a:ea typeface="ＭＳ Ｐゴシック" pitchFamily="34" charset="-128"/>
              </a:rPr>
              <a:t>uding</a:t>
            </a:r>
            <a:r>
              <a:rPr lang="en-GB" altLang="en-US" sz="2000" dirty="0">
                <a:ea typeface="ＭＳ Ｐゴシック" pitchFamily="34" charset="-128"/>
              </a:rPr>
              <a:t> day 1, 2 if post-insertion) or following device removal</a:t>
            </a:r>
          </a:p>
          <a:p>
            <a:pPr lvl="1">
              <a:lnSpc>
                <a:spcPct val="70000"/>
              </a:lnSpc>
              <a:spcAft>
                <a:spcPts val="1200"/>
              </a:spcAft>
            </a:pPr>
            <a:r>
              <a:rPr lang="fi-FI" altLang="en-US" sz="2000" dirty="0">
                <a:ea typeface="ＭＳ Ｐゴシック" pitchFamily="34" charset="-128"/>
              </a:rPr>
              <a:t>Day 1, 2 after birth for neonates (age ≤30 days)</a:t>
            </a:r>
            <a:endParaRPr lang="en-GB" altLang="en-US" sz="2000" dirty="0">
              <a:ea typeface="ＭＳ Ｐゴシック" pitchFamily="34" charset="-128"/>
            </a:endParaRP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16</a:t>
            </a:fld>
            <a:endParaRPr lang="en-GB" dirty="0">
              <a:solidFill>
                <a:prstClr val="white"/>
              </a:solidFill>
            </a:endParaRPr>
          </a:p>
        </p:txBody>
      </p:sp>
      <p:sp>
        <p:nvSpPr>
          <p:cNvPr id="5" name="TextBox 3"/>
          <p:cNvSpPr txBox="1">
            <a:spLocks noChangeArrowheads="1"/>
          </p:cNvSpPr>
          <p:nvPr/>
        </p:nvSpPr>
        <p:spPr bwMode="auto">
          <a:xfrm>
            <a:off x="5299114" y="704372"/>
            <a:ext cx="5343180" cy="45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r">
              <a:lnSpc>
                <a:spcPct val="85000"/>
              </a:lnSpc>
              <a:spcAft>
                <a:spcPct val="0"/>
              </a:spcAft>
              <a:buFontTx/>
              <a:buNone/>
            </a:pPr>
            <a:r>
              <a:rPr lang="en-GB" altLang="en-US" sz="1400" dirty="0"/>
              <a:t>* </a:t>
            </a:r>
            <a:r>
              <a:rPr lang="en-GB" altLang="en-US" sz="1400" b="1" dirty="0"/>
              <a:t>HAI only associated with acute-care hospitals,</a:t>
            </a:r>
            <a:r>
              <a:rPr lang="hu-HU" altLang="en-US" sz="1400" b="1" dirty="0"/>
              <a:t>            </a:t>
            </a:r>
            <a:r>
              <a:rPr lang="en-GB" altLang="en-US" sz="1400" b="1" dirty="0"/>
              <a:t> </a:t>
            </a:r>
            <a:r>
              <a:rPr lang="en-GB" altLang="en-US" sz="1400" dirty="0"/>
              <a:t>not nursing/residential homes, community care</a:t>
            </a:r>
          </a:p>
        </p:txBody>
      </p:sp>
    </p:spTree>
    <p:extLst>
      <p:ext uri="{BB962C8B-B14F-4D97-AF65-F5344CB8AC3E}">
        <p14:creationId xmlns:p14="http://schemas.microsoft.com/office/powerpoint/2010/main" val="3981345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p:txBody>
          <a:bodyPr/>
          <a:lstStyle/>
          <a:p>
            <a:r>
              <a:rPr lang="en-GB" altLang="en-US">
                <a:solidFill>
                  <a:srgbClr val="000000"/>
                </a:solidFill>
                <a:ea typeface="ＭＳ Ｐゴシック" pitchFamily="34" charset="-128"/>
              </a:rPr>
              <a:t>Active HAI… in other words</a:t>
            </a:r>
            <a:endParaRPr lang="en-GB" altLang="en-US">
              <a:ea typeface="ＭＳ Ｐゴシック" pitchFamily="34" charset="-128"/>
            </a:endParaRPr>
          </a:p>
        </p:txBody>
      </p:sp>
      <p:graphicFrame>
        <p:nvGraphicFramePr>
          <p:cNvPr id="91272" name="Group 136"/>
          <p:cNvGraphicFramePr>
            <a:graphicFrameLocks noGrp="1"/>
          </p:cNvGraphicFramePr>
          <p:nvPr>
            <p:ph idx="1"/>
            <p:extLst>
              <p:ext uri="{D42A27DB-BD31-4B8C-83A1-F6EECF244321}">
                <p14:modId xmlns:p14="http://schemas.microsoft.com/office/powerpoint/2010/main" val="1078639856"/>
              </p:ext>
            </p:extLst>
          </p:nvPr>
        </p:nvGraphicFramePr>
        <p:xfrm>
          <a:off x="391584" y="975872"/>
          <a:ext cx="11368616" cy="5327651"/>
        </p:xfrm>
        <a:graphic>
          <a:graphicData uri="http://schemas.openxmlformats.org/drawingml/2006/table">
            <a:tbl>
              <a:tblPr/>
              <a:tblGrid>
                <a:gridCol w="4957233">
                  <a:extLst>
                    <a:ext uri="{9D8B030D-6E8A-4147-A177-3AD203B41FA5}">
                      <a16:colId xmlns:a16="http://schemas.microsoft.com/office/drawing/2014/main" val="20000"/>
                    </a:ext>
                  </a:extLst>
                </a:gridCol>
                <a:gridCol w="1519767">
                  <a:extLst>
                    <a:ext uri="{9D8B030D-6E8A-4147-A177-3AD203B41FA5}">
                      <a16:colId xmlns:a16="http://schemas.microsoft.com/office/drawing/2014/main" val="20001"/>
                    </a:ext>
                  </a:extLst>
                </a:gridCol>
                <a:gridCol w="4891616">
                  <a:extLst>
                    <a:ext uri="{9D8B030D-6E8A-4147-A177-3AD203B41FA5}">
                      <a16:colId xmlns:a16="http://schemas.microsoft.com/office/drawing/2014/main" val="20002"/>
                    </a:ext>
                  </a:extLst>
                </a:gridCol>
              </a:tblGrid>
              <a:tr h="396882">
                <a:tc>
                  <a:txBody>
                    <a:bodyPr/>
                    <a:lstStyle/>
                    <a:p>
                      <a:pPr marL="0" marR="0" lvl="0" indent="0" algn="ctr" defTabSz="914400" rtl="0" eaLnBrk="0" fontAlgn="base" latinLnBrk="0" hangingPunct="0">
                        <a:lnSpc>
                          <a:spcPct val="90000"/>
                        </a:lnSpc>
                        <a:spcBef>
                          <a:spcPts val="120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ONSET OF HAI</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CASE DEFINITION</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Day 3 onwards</a:t>
                      </a:r>
                      <a:endParaRPr kumimoji="0" lang="en-GB" sz="1600" b="1" i="0" u="none" strike="noStrike" cap="none" normalizeH="0" baseline="0">
                        <a:ln>
                          <a:noFill/>
                        </a:ln>
                        <a:solidFill>
                          <a:schemeClr val="tx1"/>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1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0" i="0" u="none" strike="noStrike" cap="none" normalizeH="0" baseline="0" dirty="0">
                          <a:ln>
                            <a:noFill/>
                          </a:ln>
                          <a:solidFill>
                            <a:schemeClr val="tx1"/>
                          </a:solidFill>
                          <a:effectLst/>
                          <a:latin typeface="Tahoma" charset="0"/>
                          <a:ea typeface="ＭＳ Ｐゴシック" charset="-128"/>
                        </a:rPr>
                        <a:t>AND</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Meets the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case definition on the day</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 of survey</a:t>
                      </a:r>
                      <a:endParaRPr kumimoji="0" lang="en-GB" sz="1600" b="0" i="0" u="none" strike="noStrike" cap="none" normalizeH="0" baseline="0">
                        <a:ln>
                          <a:noFill/>
                        </a:ln>
                        <a:solidFill>
                          <a:schemeClr val="tx1"/>
                        </a:solidFill>
                        <a:effectLst/>
                        <a:latin typeface="Times New Roman" charset="0"/>
                        <a:ea typeface="ＭＳ Ｐゴシック" charset="-128"/>
                        <a:cs typeface="Times New Roman" charset="0"/>
                      </a:endParaRPr>
                    </a:p>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76364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(day of admission) or day 2: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SSI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criteria met at any time after admission (including previous surgery 30 d</a:t>
                      </a:r>
                      <a:r>
                        <a:rPr kumimoji="0" lang="hu-HU" sz="1600" b="0" i="0" u="none" strike="noStrike" cap="none" normalizeH="0" baseline="0" dirty="0" err="1">
                          <a:ln>
                            <a:noFill/>
                          </a:ln>
                          <a:solidFill>
                            <a:schemeClr val="tx1"/>
                          </a:solidFill>
                          <a:effectLst/>
                          <a:latin typeface="Tahoma" charset="0"/>
                          <a:ea typeface="ＭＳ Ｐゴシック" charset="-128"/>
                          <a:cs typeface="Times New Roman" charset="0"/>
                        </a:rPr>
                        <a:t>ays</a:t>
                      </a:r>
                      <a:r>
                        <a:rPr kumimoji="0" lang="hu-HU" sz="1600" b="0" i="0" u="none" strike="noStrike" cap="none" normalizeH="0" baseline="0" dirty="0">
                          <a:ln>
                            <a:noFill/>
                          </a:ln>
                          <a:solidFill>
                            <a:schemeClr val="tx1"/>
                          </a:solidFill>
                          <a:effectLst/>
                          <a:latin typeface="Tahoma" charset="0"/>
                          <a:ea typeface="ＭＳ Ｐゴシック" charset="-128"/>
                          <a:cs typeface="Times New Roman" charset="0"/>
                        </a:rPr>
                        <a:t> </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1 year) </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3"/>
                  </a:ext>
                </a:extLst>
              </a:tr>
              <a:tr h="150770">
                <a:tc rowSpan="2">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r h="84365">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3">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2000" b="1" i="0" u="none" strike="noStrike" cap="none" normalizeH="0" baseline="0">
                          <a:ln>
                            <a:noFill/>
                          </a:ln>
                          <a:solidFill>
                            <a:schemeClr val="tx1"/>
                          </a:solidFill>
                          <a:effectLst/>
                          <a:latin typeface="Tahoma" charset="0"/>
                          <a:ea typeface="ＭＳ Ｐゴシック" charset="-128"/>
                        </a:rPr>
                        <a:t>OR</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85812">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Day 1 or day 2 AND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patient discharged</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 from acute care hospital in preceding 48 hours</a:t>
                      </a:r>
                      <a:endParaRPr kumimoji="0" lang="en-GB" sz="1600" b="0" i="0" u="none" strike="noStrike" cap="none" normalizeH="0" baseline="0">
                        <a:ln>
                          <a:noFill/>
                        </a:ln>
                        <a:solidFill>
                          <a:schemeClr val="tx1"/>
                        </a:solidFill>
                        <a:effectLst/>
                        <a:latin typeface="Times New Roman"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6"/>
                  </a:ext>
                </a:extLst>
              </a:tr>
              <a:tr h="228604">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7"/>
                  </a:ext>
                </a:extLst>
              </a:tr>
              <a:tr h="914416">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Day 1 or day 2 AND patient discharged from acute care hospital in preceding 28 days if </a:t>
                      </a:r>
                      <a:r>
                        <a:rPr kumimoji="0" lang="en-GB" sz="1600" b="1" i="0" u="none" strike="noStrike" cap="none" normalizeH="0" baseline="0">
                          <a:ln>
                            <a:noFill/>
                          </a:ln>
                          <a:solidFill>
                            <a:schemeClr val="tx1"/>
                          </a:solidFill>
                          <a:effectLst/>
                          <a:latin typeface="Tahoma" charset="0"/>
                          <a:ea typeface="ＭＳ Ｐゴシック" charset="-128"/>
                          <a:cs typeface="Times New Roman" charset="0"/>
                        </a:rPr>
                        <a:t>CDI </a:t>
                      </a:r>
                      <a:r>
                        <a:rPr kumimoji="0" lang="en-GB" sz="1600" b="0" i="0" u="none" strike="noStrike" cap="none" normalizeH="0" baseline="0">
                          <a:ln>
                            <a:noFill/>
                          </a:ln>
                          <a:solidFill>
                            <a:schemeClr val="tx1"/>
                          </a:solidFill>
                          <a:effectLst/>
                          <a:latin typeface="Tahoma" charset="0"/>
                          <a:ea typeface="ＭＳ Ｐゴシック" charset="-128"/>
                          <a:cs typeface="Times New Roman" charset="0"/>
                        </a:rPr>
                        <a:t>present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rowSpan="5">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Patient is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receiving treatment* AND HAI</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has previously met the case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definition between day 1 of treatment and survey day</a:t>
                      </a: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78680">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9"/>
                  </a:ext>
                </a:extLst>
              </a:tr>
              <a:tr h="722823">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Day 1 or day 2 AND patient has relevant </a:t>
                      </a: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device inserted</a:t>
                      </a:r>
                      <a:r>
                        <a:rPr kumimoji="0" lang="en-GB" sz="1600" b="0" i="0" u="none" strike="noStrike" cap="none" normalizeH="0" baseline="0" dirty="0">
                          <a:ln>
                            <a:noFill/>
                          </a:ln>
                          <a:solidFill>
                            <a:schemeClr val="tx1"/>
                          </a:solidFill>
                          <a:effectLst/>
                          <a:latin typeface="Tahoma" charset="0"/>
                          <a:ea typeface="ＭＳ Ｐゴシック" charset="-128"/>
                          <a:cs typeface="Times New Roman" charset="0"/>
                        </a:rPr>
                        <a:t> on this admission prior to onset</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0"/>
                  </a:ext>
                </a:extLst>
              </a:tr>
              <a:tr h="287388">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en-GB" sz="1600" b="1" i="0" u="none" strike="noStrike" cap="none" normalizeH="0" baseline="0" dirty="0">
                          <a:ln>
                            <a:noFill/>
                          </a:ln>
                          <a:solidFill>
                            <a:schemeClr val="tx1"/>
                          </a:solidFill>
                          <a:effectLst/>
                          <a:latin typeface="Tahoma" charset="0"/>
                          <a:ea typeface="ＭＳ Ｐゴシック" charset="-128"/>
                          <a:cs typeface="Times New Roman" charset="0"/>
                        </a:rPr>
                        <a:t>OR</a:t>
                      </a:r>
                      <a:endParaRPr kumimoji="0" lang="en-GB" sz="1600" b="0"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57057">
                <a:tc>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r>
                        <a:rPr kumimoji="0" lang="fi-FI" sz="1600" b="0" i="0" u="none" strike="noStrike" cap="none" normalizeH="0" baseline="0" dirty="0">
                          <a:ln>
                            <a:noFill/>
                          </a:ln>
                          <a:solidFill>
                            <a:schemeClr val="tx1"/>
                          </a:solidFill>
                          <a:effectLst/>
                          <a:latin typeface="Tahoma" charset="0"/>
                          <a:ea typeface="ＭＳ Ｐゴシック" charset="-128"/>
                          <a:cs typeface="Times New Roman" charset="0"/>
                        </a:rPr>
                        <a:t>Day 1 or day 2 after birth for </a:t>
                      </a:r>
                      <a:r>
                        <a:rPr kumimoji="0" lang="fi-FI" sz="1600" b="1" i="0" u="none" strike="noStrike" cap="none" normalizeH="0" baseline="0" dirty="0">
                          <a:ln>
                            <a:noFill/>
                          </a:ln>
                          <a:solidFill>
                            <a:schemeClr val="tx1"/>
                          </a:solidFill>
                          <a:effectLst/>
                          <a:latin typeface="Tahoma" charset="0"/>
                          <a:ea typeface="ＭＳ Ｐゴシック" charset="-128"/>
                          <a:cs typeface="Times New Roman" charset="0"/>
                        </a:rPr>
                        <a:t>neonates</a:t>
                      </a:r>
                      <a:endParaRPr kumimoji="0" lang="en-GB" sz="16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0" i="0" u="none" strike="noStrike" cap="none" normalizeH="0" baseline="0" dirty="0">
                        <a:ln>
                          <a:noFill/>
                        </a:ln>
                        <a:solidFill>
                          <a:schemeClr val="tx1"/>
                        </a:solidFill>
                        <a:effectLst/>
                        <a:latin typeface="Tahoma" charset="0"/>
                        <a:ea typeface="ＭＳ Ｐゴシック" charset="-128"/>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0" fontAlgn="base" latinLnBrk="0" hangingPunct="0">
                        <a:lnSpc>
                          <a:spcPct val="90000"/>
                        </a:lnSpc>
                        <a:spcBef>
                          <a:spcPct val="0"/>
                        </a:spcBef>
                        <a:spcAft>
                          <a:spcPct val="25000"/>
                        </a:spcAft>
                        <a:buClrTx/>
                        <a:buSzTx/>
                        <a:buFont typeface="Wingdings" charset="2"/>
                        <a:buNone/>
                        <a:tabLst/>
                      </a:pPr>
                      <a:endParaRPr kumimoji="0" lang="en-GB" sz="2000" b="1" i="0" u="none" strike="noStrike" cap="none" normalizeH="0" baseline="0" dirty="0">
                        <a:ln>
                          <a:noFill/>
                        </a:ln>
                        <a:solidFill>
                          <a:schemeClr val="tx1"/>
                        </a:solidFill>
                        <a:effectLst/>
                        <a:latin typeface="Tahoma" charset="0"/>
                        <a:ea typeface="ＭＳ Ｐゴシック" charset="-128"/>
                        <a:cs typeface="Times New Roman" charset="0"/>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545301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ea typeface="ＭＳ Ｐゴシック" pitchFamily="34" charset="-128"/>
              </a:rPr>
              <a:t>Exercise: Is an HAI present by date?</a:t>
            </a:r>
            <a:endParaRPr lang="en-GB" dirty="0"/>
          </a:p>
        </p:txBody>
      </p:sp>
      <p:sp>
        <p:nvSpPr>
          <p:cNvPr id="3" name="Content Placeholder 2"/>
          <p:cNvSpPr>
            <a:spLocks noGrp="1"/>
          </p:cNvSpPr>
          <p:nvPr>
            <p:ph idx="1"/>
          </p:nvPr>
        </p:nvSpPr>
        <p:spPr>
          <a:xfrm>
            <a:off x="431807" y="1128602"/>
            <a:ext cx="11368617" cy="5113448"/>
          </a:xfrm>
        </p:spPr>
        <p:txBody>
          <a:bodyPr/>
          <a:lstStyle/>
          <a:p>
            <a:pPr marL="457200" indent="-457200">
              <a:buFont typeface="Tahoma" pitchFamily="34" charset="0"/>
              <a:buAutoNum type="arabicPeriod"/>
            </a:pPr>
            <a:r>
              <a:rPr lang="en-GB" altLang="en-US" dirty="0">
                <a:ea typeface="ＭＳ Ｐゴシック" pitchFamily="34" charset="-128"/>
              </a:rPr>
              <a:t>Admitted 6</a:t>
            </a:r>
            <a:r>
              <a:rPr lang="hu-HU" altLang="en-US" dirty="0">
                <a:ea typeface="ＭＳ Ｐゴシック" pitchFamily="34" charset="-128"/>
              </a:rPr>
              <a:t> </a:t>
            </a:r>
            <a:r>
              <a:rPr lang="en-GB" altLang="en-US" dirty="0">
                <a:ea typeface="ＭＳ Ｐゴシック" pitchFamily="34" charset="-128"/>
              </a:rPr>
              <a:t>d</a:t>
            </a:r>
            <a:r>
              <a:rPr lang="hu-HU" altLang="en-US" dirty="0" err="1">
                <a:ea typeface="ＭＳ Ｐゴシック" pitchFamily="34" charset="-128"/>
              </a:rPr>
              <a:t>ays</a:t>
            </a:r>
            <a:r>
              <a:rPr lang="en-GB" altLang="en-US" dirty="0">
                <a:ea typeface="ＭＳ Ｐゴシック" pitchFamily="34" charset="-128"/>
              </a:rPr>
              <a:t> ago, case definition for </a:t>
            </a:r>
            <a:r>
              <a:rPr lang="en-GB" altLang="en-US" dirty="0" err="1">
                <a:ea typeface="ＭＳ Ｐゴシック" pitchFamily="34" charset="-128"/>
              </a:rPr>
              <a:t>UTI</a:t>
            </a:r>
            <a:r>
              <a:rPr lang="en-GB" altLang="en-US" dirty="0">
                <a:ea typeface="ＭＳ Ｐゴシック" pitchFamily="34" charset="-128"/>
              </a:rPr>
              <a:t>-A on day 5</a:t>
            </a:r>
            <a:endParaRPr lang="en-GB" altLang="en-US" i="1" dirty="0">
              <a:ea typeface="ＭＳ Ｐゴシック" pitchFamily="34" charset="-128"/>
            </a:endParaRP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Admitted 1</a:t>
            </a:r>
            <a:r>
              <a:rPr lang="hu-HU" altLang="en-US" dirty="0">
                <a:ea typeface="ＭＳ Ｐゴシック" pitchFamily="34" charset="-128"/>
              </a:rPr>
              <a:t> </a:t>
            </a:r>
            <a:r>
              <a:rPr lang="hu-HU" altLang="en-US" dirty="0" err="1">
                <a:ea typeface="ＭＳ Ｐゴシック" pitchFamily="34" charset="-128"/>
              </a:rPr>
              <a:t>day</a:t>
            </a:r>
            <a:r>
              <a:rPr lang="en-GB" altLang="en-US" dirty="0">
                <a:ea typeface="ＭＳ Ｐゴシック" pitchFamily="34" charset="-128"/>
              </a:rPr>
              <a:t> ago with </a:t>
            </a:r>
            <a:r>
              <a:rPr lang="en-GB" altLang="en-US" i="1" dirty="0">
                <a:ea typeface="ＭＳ Ｐゴシック" pitchFamily="34" charset="-128"/>
              </a:rPr>
              <a:t>C</a:t>
            </a:r>
            <a:r>
              <a:rPr lang="hu-HU" altLang="en-US" i="1" dirty="0">
                <a:ea typeface="ＭＳ Ｐゴシック" pitchFamily="34" charset="-128"/>
              </a:rPr>
              <a:t>.</a:t>
            </a:r>
            <a:r>
              <a:rPr lang="en-GB" altLang="en-US" i="1" dirty="0">
                <a:ea typeface="ＭＳ Ｐゴシック" pitchFamily="34" charset="-128"/>
              </a:rPr>
              <a:t> difficile</a:t>
            </a:r>
            <a:r>
              <a:rPr lang="en-GB" altLang="en-US" dirty="0">
                <a:ea typeface="ＭＳ Ｐゴシック" pitchFamily="34" charset="-128"/>
              </a:rPr>
              <a:t> infection; last inpatient 6 weeks ago</a:t>
            </a: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Admitted 2</a:t>
            </a:r>
            <a:r>
              <a:rPr lang="hu-HU" altLang="en-US" dirty="0">
                <a:ea typeface="ＭＳ Ｐゴシック" pitchFamily="34" charset="-128"/>
              </a:rPr>
              <a:t> </a:t>
            </a:r>
            <a:r>
              <a:rPr lang="hu-HU" altLang="en-US" dirty="0" err="1">
                <a:ea typeface="ＭＳ Ｐゴシック" pitchFamily="34" charset="-128"/>
              </a:rPr>
              <a:t>days</a:t>
            </a:r>
            <a:r>
              <a:rPr lang="en-GB" altLang="en-US" dirty="0">
                <a:ea typeface="ＭＳ Ｐゴシック" pitchFamily="34" charset="-128"/>
              </a:rPr>
              <a:t> ago for IV antibiotics for prosthetic joint infection (op</a:t>
            </a:r>
            <a:r>
              <a:rPr lang="hu-HU" altLang="en-US" dirty="0" err="1">
                <a:ea typeface="ＭＳ Ｐゴシック" pitchFamily="34" charset="-128"/>
              </a:rPr>
              <a:t>eration</a:t>
            </a:r>
            <a:r>
              <a:rPr lang="en-GB" altLang="en-US" dirty="0">
                <a:ea typeface="ＭＳ Ｐゴシック" pitchFamily="34" charset="-128"/>
              </a:rPr>
              <a:t> 2</a:t>
            </a:r>
            <a:r>
              <a:rPr lang="hu-HU" altLang="en-US" dirty="0">
                <a:ea typeface="ＭＳ Ｐゴシック" pitchFamily="34" charset="-128"/>
              </a:rPr>
              <a:t> </a:t>
            </a:r>
            <a:r>
              <a:rPr lang="hu-HU" altLang="en-US" dirty="0" err="1">
                <a:ea typeface="ＭＳ Ｐゴシック" pitchFamily="34" charset="-128"/>
              </a:rPr>
              <a:t>years</a:t>
            </a:r>
            <a:r>
              <a:rPr lang="en-GB" altLang="en-US" dirty="0">
                <a:ea typeface="ＭＳ Ｐゴシック" pitchFamily="34" charset="-128"/>
              </a:rPr>
              <a:t> ago)</a:t>
            </a: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On d</a:t>
            </a:r>
            <a:r>
              <a:rPr lang="hu-HU" altLang="en-US" dirty="0" err="1">
                <a:ea typeface="ＭＳ Ｐゴシック" pitchFamily="34" charset="-128"/>
              </a:rPr>
              <a:t>ay</a:t>
            </a:r>
            <a:r>
              <a:rPr lang="hu-HU" altLang="en-US" dirty="0">
                <a:ea typeface="ＭＳ Ｐゴシック" pitchFamily="34" charset="-128"/>
              </a:rPr>
              <a:t> 5,</a:t>
            </a:r>
            <a:r>
              <a:rPr lang="en-GB" altLang="en-US" dirty="0">
                <a:ea typeface="ＭＳ Ｐゴシック" pitchFamily="34" charset="-128"/>
              </a:rPr>
              <a:t> IV antibiotics for </a:t>
            </a:r>
            <a:r>
              <a:rPr lang="hu-HU" altLang="en-US" dirty="0">
                <a:ea typeface="ＭＳ Ｐゴシック" pitchFamily="34" charset="-128"/>
              </a:rPr>
              <a:t>h</a:t>
            </a:r>
            <a:r>
              <a:rPr lang="en-GB" altLang="en-US" dirty="0" err="1">
                <a:ea typeface="ＭＳ Ｐゴシック" pitchFamily="34" charset="-128"/>
              </a:rPr>
              <a:t>ospital</a:t>
            </a:r>
            <a:r>
              <a:rPr lang="hu-HU" altLang="en-US" dirty="0">
                <a:ea typeface="ＭＳ Ｐゴシック" pitchFamily="34" charset="-128"/>
              </a:rPr>
              <a:t>-</a:t>
            </a:r>
            <a:r>
              <a:rPr lang="en-GB" altLang="en-US" dirty="0">
                <a:ea typeface="ＭＳ Ｐゴシック" pitchFamily="34" charset="-128"/>
              </a:rPr>
              <a:t>acquired pneumonia, </a:t>
            </a:r>
            <a:r>
              <a:rPr lang="en-GB" altLang="en-US" dirty="0" err="1">
                <a:ea typeface="ＭＳ Ｐゴシック" pitchFamily="34" charset="-128"/>
              </a:rPr>
              <a:t>PN</a:t>
            </a:r>
            <a:r>
              <a:rPr lang="en-GB" altLang="en-US" dirty="0">
                <a:ea typeface="ＭＳ Ｐゴシック" pitchFamily="34" charset="-128"/>
              </a:rPr>
              <a:t> definition not met</a:t>
            </a: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CVC inserted in </a:t>
            </a:r>
            <a:r>
              <a:rPr lang="hu-HU" altLang="en-US" dirty="0" err="1">
                <a:ea typeface="ＭＳ Ｐゴシック" pitchFamily="34" charset="-128"/>
              </a:rPr>
              <a:t>emergency</a:t>
            </a:r>
            <a:r>
              <a:rPr lang="hu-HU" altLang="en-US" dirty="0">
                <a:ea typeface="ＭＳ Ｐゴシック" pitchFamily="34" charset="-128"/>
              </a:rPr>
              <a:t> </a:t>
            </a:r>
            <a:r>
              <a:rPr lang="hu-HU" altLang="en-US" dirty="0" err="1">
                <a:ea typeface="ＭＳ Ｐゴシック" pitchFamily="34" charset="-128"/>
              </a:rPr>
              <a:t>room</a:t>
            </a:r>
            <a:r>
              <a:rPr lang="en-GB" altLang="en-US" dirty="0">
                <a:ea typeface="ＭＳ Ｐゴシック" pitchFamily="34" charset="-128"/>
              </a:rPr>
              <a:t> on admission, </a:t>
            </a:r>
            <a:r>
              <a:rPr lang="en-GB" altLang="en-US" dirty="0" err="1">
                <a:ea typeface="ＭＳ Ｐゴシック" pitchFamily="34" charset="-128"/>
              </a:rPr>
              <a:t>CRI2</a:t>
            </a:r>
            <a:r>
              <a:rPr lang="en-GB" altLang="en-US" dirty="0">
                <a:ea typeface="ＭＳ Ｐゴシック" pitchFamily="34" charset="-128"/>
              </a:rPr>
              <a:t> </a:t>
            </a:r>
            <a:r>
              <a:rPr lang="hu-HU" altLang="en-US" dirty="0" err="1">
                <a:ea typeface="ＭＳ Ｐゴシック" pitchFamily="34" charset="-128"/>
              </a:rPr>
              <a:t>definition</a:t>
            </a:r>
            <a:r>
              <a:rPr lang="hu-HU" altLang="en-US" dirty="0">
                <a:ea typeface="ＭＳ Ｐゴシック" pitchFamily="34" charset="-128"/>
              </a:rPr>
              <a:t> </a:t>
            </a:r>
            <a:r>
              <a:rPr lang="en-GB" altLang="en-US" dirty="0">
                <a:ea typeface="ＭＳ Ｐゴシック" pitchFamily="34" charset="-128"/>
              </a:rPr>
              <a:t>met at exit site 24 hours later</a:t>
            </a: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Meets definition of </a:t>
            </a:r>
            <a:r>
              <a:rPr lang="en-GB" altLang="en-US" dirty="0" err="1">
                <a:ea typeface="ＭＳ Ｐゴシック" pitchFamily="34" charset="-128"/>
              </a:rPr>
              <a:t>UTI</a:t>
            </a:r>
            <a:r>
              <a:rPr lang="en-GB" altLang="en-US" dirty="0">
                <a:ea typeface="ＭＳ Ｐゴシック" pitchFamily="34" charset="-128"/>
              </a:rPr>
              <a:t>-A 24 hours after admission, no urinary catheter</a:t>
            </a:r>
          </a:p>
          <a:p>
            <a:pPr marL="457200" indent="-457200">
              <a:buFont typeface="Tahoma" pitchFamily="34" charset="0"/>
              <a:buAutoNum type="arabicPeriod"/>
            </a:pPr>
            <a:endParaRPr lang="en-GB" altLang="en-US" sz="1050" dirty="0">
              <a:ea typeface="ＭＳ Ｐゴシック" pitchFamily="34" charset="-128"/>
            </a:endParaRPr>
          </a:p>
          <a:p>
            <a:pPr marL="457200" indent="-457200">
              <a:buFont typeface="Tahoma" pitchFamily="34" charset="0"/>
              <a:buAutoNum type="arabicPeriod"/>
            </a:pPr>
            <a:r>
              <a:rPr lang="en-GB" altLang="en-US" dirty="0">
                <a:ea typeface="ＭＳ Ｐゴシック" pitchFamily="34" charset="-128"/>
              </a:rPr>
              <a:t>Appendectomy </a:t>
            </a:r>
            <a:r>
              <a:rPr lang="hu-HU" altLang="en-US" dirty="0" err="1">
                <a:ea typeface="ＭＳ Ｐゴシック" pitchFamily="34" charset="-128"/>
              </a:rPr>
              <a:t>on</a:t>
            </a:r>
            <a:r>
              <a:rPr lang="hu-HU" altLang="en-US" dirty="0">
                <a:ea typeface="ＭＳ Ｐゴシック" pitchFamily="34" charset="-128"/>
              </a:rPr>
              <a:t> </a:t>
            </a:r>
            <a:r>
              <a:rPr lang="en-GB" altLang="en-US" dirty="0">
                <a:ea typeface="ＭＳ Ｐゴシック" pitchFamily="34" charset="-128"/>
              </a:rPr>
              <a:t>d</a:t>
            </a:r>
            <a:r>
              <a:rPr lang="hu-HU" altLang="en-US" dirty="0" err="1">
                <a:ea typeface="ＭＳ Ｐゴシック" pitchFamily="34" charset="-128"/>
              </a:rPr>
              <a:t>ay</a:t>
            </a:r>
            <a:r>
              <a:rPr lang="hu-HU" altLang="en-US" dirty="0">
                <a:ea typeface="ＭＳ Ｐゴシック" pitchFamily="34" charset="-128"/>
              </a:rPr>
              <a:t> </a:t>
            </a:r>
            <a:r>
              <a:rPr lang="en-GB" altLang="en-US" dirty="0">
                <a:ea typeface="ＭＳ Ｐゴシック" pitchFamily="34" charset="-128"/>
              </a:rPr>
              <a:t>1, 24 hours later SSI-S definition met</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18</a:t>
            </a:fld>
            <a:endParaRPr lang="en-GB" dirty="0"/>
          </a:p>
        </p:txBody>
      </p:sp>
      <p:sp>
        <p:nvSpPr>
          <p:cNvPr id="5" name="Szövegdoboz 4"/>
          <p:cNvSpPr txBox="1"/>
          <p:nvPr/>
        </p:nvSpPr>
        <p:spPr>
          <a:xfrm>
            <a:off x="187286" y="6533002"/>
            <a:ext cx="7788925" cy="258532"/>
          </a:xfrm>
          <a:prstGeom prst="rect">
            <a:avLst/>
          </a:prstGeom>
          <a:noFill/>
        </p:spPr>
        <p:txBody>
          <a:bodyPr wrap="square" rtlCol="0">
            <a:spAutoFit/>
          </a:bodyPr>
          <a:lstStyle/>
          <a:p>
            <a:r>
              <a:rPr lang="hu-HU" sz="1200" dirty="0" err="1"/>
              <a:t>IV</a:t>
            </a:r>
            <a:r>
              <a:rPr lang="hu-HU" sz="1200" dirty="0"/>
              <a:t>: </a:t>
            </a:r>
            <a:r>
              <a:rPr lang="hu-HU" sz="1200" dirty="0" err="1"/>
              <a:t>intravenous</a:t>
            </a:r>
            <a:r>
              <a:rPr lang="hu-HU" sz="1200" dirty="0"/>
              <a:t>, </a:t>
            </a:r>
            <a:r>
              <a:rPr lang="hu-HU" sz="1200" dirty="0" err="1"/>
              <a:t>CVC</a:t>
            </a:r>
            <a:r>
              <a:rPr lang="hu-HU" sz="1200" dirty="0"/>
              <a:t>: </a:t>
            </a:r>
            <a:r>
              <a:rPr lang="hu-HU" sz="1200" dirty="0" err="1"/>
              <a:t>central</a:t>
            </a:r>
            <a:r>
              <a:rPr lang="hu-HU" sz="1200" dirty="0"/>
              <a:t> </a:t>
            </a:r>
            <a:r>
              <a:rPr lang="hu-HU" sz="1200" dirty="0" err="1"/>
              <a:t>venous</a:t>
            </a:r>
            <a:r>
              <a:rPr lang="hu-HU" sz="1200" dirty="0"/>
              <a:t> </a:t>
            </a:r>
            <a:r>
              <a:rPr lang="hu-HU" sz="1200" dirty="0" err="1"/>
              <a:t>catheter</a:t>
            </a:r>
            <a:r>
              <a:rPr lang="hu-HU" sz="1200" dirty="0"/>
              <a:t>, </a:t>
            </a:r>
            <a:r>
              <a:rPr lang="hu-HU" sz="1200" dirty="0" err="1"/>
              <a:t>HAI</a:t>
            </a:r>
            <a:r>
              <a:rPr lang="hu-HU" sz="1200" dirty="0"/>
              <a:t> </a:t>
            </a:r>
            <a:r>
              <a:rPr lang="hu-HU" sz="1200" dirty="0" err="1"/>
              <a:t>case</a:t>
            </a:r>
            <a:r>
              <a:rPr lang="hu-HU" sz="1200" dirty="0"/>
              <a:t> </a:t>
            </a:r>
            <a:r>
              <a:rPr lang="hu-HU" sz="1200" dirty="0" err="1"/>
              <a:t>definition</a:t>
            </a:r>
            <a:r>
              <a:rPr lang="hu-HU" sz="1200" dirty="0"/>
              <a:t> </a:t>
            </a:r>
            <a:r>
              <a:rPr lang="hu-HU" sz="1200" dirty="0" err="1"/>
              <a:t>codes</a:t>
            </a:r>
            <a:r>
              <a:rPr lang="hu-HU" sz="1200" dirty="0"/>
              <a:t>: </a:t>
            </a:r>
            <a:r>
              <a:rPr lang="hu-HU" sz="1200" dirty="0" err="1"/>
              <a:t>see</a:t>
            </a:r>
            <a:r>
              <a:rPr lang="hu-HU" sz="1200" dirty="0"/>
              <a:t> </a:t>
            </a:r>
            <a:r>
              <a:rPr lang="hu-HU" sz="1200" dirty="0" err="1"/>
              <a:t>Protocol</a:t>
            </a:r>
            <a:r>
              <a:rPr lang="hu-HU" sz="1200" dirty="0"/>
              <a:t> </a:t>
            </a:r>
            <a:r>
              <a:rPr lang="hu-HU" sz="1200" dirty="0" err="1"/>
              <a:t>v5.3</a:t>
            </a:r>
            <a:r>
              <a:rPr lang="hu-HU" sz="1200" dirty="0"/>
              <a:t>, p. 53-69 </a:t>
            </a:r>
          </a:p>
        </p:txBody>
      </p:sp>
    </p:spTree>
    <p:extLst>
      <p:ext uri="{BB962C8B-B14F-4D97-AF65-F5344CB8AC3E}">
        <p14:creationId xmlns:p14="http://schemas.microsoft.com/office/powerpoint/2010/main" val="71069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990"/>
          <p:cNvGraphicFramePr>
            <a:graphicFrameLocks noGrp="1"/>
          </p:cNvGraphicFramePr>
          <p:nvPr>
            <p:extLst>
              <p:ext uri="{D42A27DB-BD31-4B8C-83A1-F6EECF244321}">
                <p14:modId xmlns:p14="http://schemas.microsoft.com/office/powerpoint/2010/main" val="3147791849"/>
              </p:ext>
            </p:extLst>
          </p:nvPr>
        </p:nvGraphicFramePr>
        <p:xfrm>
          <a:off x="1915585" y="330273"/>
          <a:ext cx="7528983" cy="5954103"/>
        </p:xfrm>
        <a:graphic>
          <a:graphicData uri="http://schemas.openxmlformats.org/drawingml/2006/table">
            <a:tbl>
              <a:tblPr/>
              <a:tblGrid>
                <a:gridCol w="2359809">
                  <a:extLst>
                    <a:ext uri="{9D8B030D-6E8A-4147-A177-3AD203B41FA5}">
                      <a16:colId xmlns:a16="http://schemas.microsoft.com/office/drawing/2014/main" val="20000"/>
                    </a:ext>
                  </a:extLst>
                </a:gridCol>
                <a:gridCol w="1011048">
                  <a:extLst>
                    <a:ext uri="{9D8B030D-6E8A-4147-A177-3AD203B41FA5}">
                      <a16:colId xmlns:a16="http://schemas.microsoft.com/office/drawing/2014/main" val="20001"/>
                    </a:ext>
                  </a:extLst>
                </a:gridCol>
                <a:gridCol w="786372">
                  <a:extLst>
                    <a:ext uri="{9D8B030D-6E8A-4147-A177-3AD203B41FA5}">
                      <a16:colId xmlns:a16="http://schemas.microsoft.com/office/drawing/2014/main" val="20002"/>
                    </a:ext>
                  </a:extLst>
                </a:gridCol>
                <a:gridCol w="449355">
                  <a:extLst>
                    <a:ext uri="{9D8B030D-6E8A-4147-A177-3AD203B41FA5}">
                      <a16:colId xmlns:a16="http://schemas.microsoft.com/office/drawing/2014/main" val="20003"/>
                    </a:ext>
                  </a:extLst>
                </a:gridCol>
                <a:gridCol w="337016">
                  <a:extLst>
                    <a:ext uri="{9D8B030D-6E8A-4147-A177-3AD203B41FA5}">
                      <a16:colId xmlns:a16="http://schemas.microsoft.com/office/drawing/2014/main" val="20004"/>
                    </a:ext>
                  </a:extLst>
                </a:gridCol>
                <a:gridCol w="1032305">
                  <a:extLst>
                    <a:ext uri="{9D8B030D-6E8A-4147-A177-3AD203B41FA5}">
                      <a16:colId xmlns:a16="http://schemas.microsoft.com/office/drawing/2014/main" val="20005"/>
                    </a:ext>
                  </a:extLst>
                </a:gridCol>
                <a:gridCol w="765115">
                  <a:extLst>
                    <a:ext uri="{9D8B030D-6E8A-4147-A177-3AD203B41FA5}">
                      <a16:colId xmlns:a16="http://schemas.microsoft.com/office/drawing/2014/main" val="20006"/>
                    </a:ext>
                  </a:extLst>
                </a:gridCol>
                <a:gridCol w="449355">
                  <a:extLst>
                    <a:ext uri="{9D8B030D-6E8A-4147-A177-3AD203B41FA5}">
                      <a16:colId xmlns:a16="http://schemas.microsoft.com/office/drawing/2014/main" val="20007"/>
                    </a:ext>
                  </a:extLst>
                </a:gridCol>
                <a:gridCol w="338608">
                  <a:extLst>
                    <a:ext uri="{9D8B030D-6E8A-4147-A177-3AD203B41FA5}">
                      <a16:colId xmlns:a16="http://schemas.microsoft.com/office/drawing/2014/main" val="20008"/>
                    </a:ext>
                  </a:extLst>
                </a:gridCol>
              </a:tblGrid>
              <a:tr h="392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1</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2</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Case definition code</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Relevant device </a:t>
                      </a:r>
                      <a:r>
                        <a:rPr kumimoji="0" lang="en-US" sz="1500" b="1" i="0" u="none" strike="noStrike" cap="none" normalizeH="0" baseline="30000" dirty="0">
                          <a:ln>
                            <a:noFill/>
                          </a:ln>
                          <a:solidFill>
                            <a:schemeClr val="tx1"/>
                          </a:solidFill>
                          <a:effectLst/>
                          <a:latin typeface="Arial" charset="0"/>
                          <a:cs typeface="Arial" charset="0"/>
                        </a:rPr>
                        <a:t>(3)</a:t>
                      </a: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8005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Present on admission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Date of onset </a:t>
                      </a:r>
                      <a:r>
                        <a:rPr kumimoji="0" lang="en-US" sz="1500" b="1" i="0" u="none" strike="noStrike" cap="none" normalizeH="0" baseline="30000" dirty="0">
                          <a:ln>
                            <a:noFill/>
                          </a:ln>
                          <a:solidFill>
                            <a:schemeClr val="tx1"/>
                          </a:solidFill>
                          <a:effectLst/>
                          <a:latin typeface="Arial" charset="0"/>
                          <a:cs typeface="Arial" charset="0"/>
                        </a:rPr>
                        <a:t>(4)</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53971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Origin of infection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58878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HAI associated to current ward</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9252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If BSI: source </a:t>
                      </a:r>
                      <a:r>
                        <a:rPr kumimoji="0" lang="en-US" sz="1500" b="1" i="0" u="none" strike="noStrike" cap="none" normalizeH="0" baseline="30000" dirty="0">
                          <a:ln>
                            <a:noFill/>
                          </a:ln>
                          <a:solidFill>
                            <a:schemeClr val="tx1"/>
                          </a:solidFill>
                          <a:effectLst/>
                          <a:latin typeface="Arial" charset="0"/>
                          <a:cs typeface="Arial" charset="0"/>
                        </a:rPr>
                        <a:t>(5)</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367987">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367997">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1</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2</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3</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37009" name="TextBox 3"/>
          <p:cNvSpPr txBox="1">
            <a:spLocks noChangeArrowheads="1"/>
          </p:cNvSpPr>
          <p:nvPr/>
        </p:nvSpPr>
        <p:spPr bwMode="auto">
          <a:xfrm>
            <a:off x="1277957" y="2240191"/>
            <a:ext cx="9474506" cy="2185214"/>
          </a:xfrm>
          <a:prstGeom prst="rect">
            <a:avLst/>
          </a:prstGeom>
          <a:solidFill>
            <a:schemeClr val="bg1"/>
          </a:solidFill>
          <a:ln w="9525">
            <a:solidFill>
              <a:srgbClr val="FF0000"/>
            </a:solidFill>
            <a:miter lim="800000"/>
            <a:headEnd/>
            <a:tailEnd/>
          </a:ln>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hu-HU" altLang="en-US" sz="3200" dirty="0"/>
          </a:p>
          <a:p>
            <a:pPr algn="ctr">
              <a:lnSpc>
                <a:spcPct val="85000"/>
              </a:lnSpc>
              <a:spcAft>
                <a:spcPct val="0"/>
              </a:spcAft>
              <a:buFontTx/>
              <a:buNone/>
            </a:pPr>
            <a:r>
              <a:rPr lang="en-US" altLang="en-US" sz="3200" b="1" dirty="0"/>
              <a:t>Case definition code</a:t>
            </a:r>
            <a:r>
              <a:rPr lang="en-US" altLang="en-US" sz="3200" dirty="0"/>
              <a:t>:</a:t>
            </a:r>
          </a:p>
          <a:p>
            <a:pPr algn="ctr">
              <a:lnSpc>
                <a:spcPct val="85000"/>
              </a:lnSpc>
              <a:spcAft>
                <a:spcPct val="0"/>
              </a:spcAft>
              <a:buFontTx/>
              <a:buNone/>
            </a:pPr>
            <a:endParaRPr lang="en-US" altLang="en-US" sz="3200" dirty="0"/>
          </a:p>
          <a:p>
            <a:pPr algn="ctr">
              <a:lnSpc>
                <a:spcPct val="85000"/>
              </a:lnSpc>
              <a:spcAft>
                <a:spcPct val="0"/>
              </a:spcAft>
              <a:buFontTx/>
              <a:buNone/>
            </a:pPr>
            <a:r>
              <a:rPr lang="en-US" altLang="en-US" sz="3200" dirty="0"/>
              <a:t>Case definitions explained in more detail shortly</a:t>
            </a:r>
          </a:p>
          <a:p>
            <a:pPr algn="ctr">
              <a:lnSpc>
                <a:spcPct val="85000"/>
              </a:lnSpc>
              <a:spcAft>
                <a:spcPct val="0"/>
              </a:spcAft>
              <a:buFontTx/>
              <a:buNone/>
            </a:pPr>
            <a:endParaRPr lang="en-US" altLang="en-US" sz="3200" dirty="0"/>
          </a:p>
        </p:txBody>
      </p:sp>
      <p:sp>
        <p:nvSpPr>
          <p:cNvPr id="6" name="Oval 2"/>
          <p:cNvSpPr>
            <a:spLocks noChangeArrowheads="1"/>
          </p:cNvSpPr>
          <p:nvPr/>
        </p:nvSpPr>
        <p:spPr bwMode="auto">
          <a:xfrm>
            <a:off x="973667" y="604091"/>
            <a:ext cx="9084733" cy="585729"/>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lgn="l">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gn="l">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lgn="l">
              <a:spcBef>
                <a:spcPct val="20000"/>
              </a:spcBef>
              <a:buChar char="•"/>
              <a:defRPr sz="2400">
                <a:solidFill>
                  <a:schemeClr val="tx1"/>
                </a:solidFill>
                <a:latin typeface="Tahoma" pitchFamily="34" charset="0"/>
                <a:ea typeface="ＭＳ Ｐゴシック" pitchFamily="34" charset="-128"/>
              </a:defRPr>
            </a:lvl3pPr>
            <a:lvl4pPr marL="1600200" indent="-228600" algn="l">
              <a:spcBef>
                <a:spcPct val="20000"/>
              </a:spcBef>
              <a:buChar char="–"/>
              <a:defRPr sz="1600">
                <a:solidFill>
                  <a:schemeClr val="tx1"/>
                </a:solidFill>
                <a:latin typeface="Tahoma" pitchFamily="34" charset="0"/>
                <a:ea typeface="ＭＳ Ｐゴシック" pitchFamily="34" charset="-128"/>
              </a:defRPr>
            </a:lvl4pPr>
            <a:lvl5pPr marL="2057400" indent="-228600" algn="l">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hu-HU" sz="1400"/>
          </a:p>
        </p:txBody>
      </p:sp>
    </p:spTree>
    <p:extLst>
      <p:ext uri="{BB962C8B-B14F-4D97-AF65-F5344CB8AC3E}">
        <p14:creationId xmlns:p14="http://schemas.microsoft.com/office/powerpoint/2010/main" val="4279103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4057" y="4573392"/>
            <a:ext cx="10869432" cy="1146523"/>
          </a:xfrm>
        </p:spPr>
        <p:txBody>
          <a:bodyPr/>
          <a:lstStyle/>
          <a:p>
            <a:r>
              <a:rPr lang="en-GB" altLang="en-US" sz="4000" b="1" dirty="0">
                <a:ea typeface="ＭＳ Ｐゴシック" pitchFamily="34" charset="-128"/>
              </a:rPr>
              <a:t>ECDC PPS HAI and antimicrobial definitions </a:t>
            </a:r>
            <a:endParaRPr lang="en-GB" sz="4000" b="1" dirty="0"/>
          </a:p>
        </p:txBody>
      </p:sp>
      <p:sp>
        <p:nvSpPr>
          <p:cNvPr id="3" name="Subtitle 2"/>
          <p:cNvSpPr>
            <a:spLocks noGrp="1"/>
          </p:cNvSpPr>
          <p:nvPr>
            <p:ph type="subTitle" idx="1"/>
          </p:nvPr>
        </p:nvSpPr>
        <p:spPr>
          <a:xfrm>
            <a:off x="644057" y="3600010"/>
            <a:ext cx="10869432" cy="462721"/>
          </a:xfrm>
        </p:spPr>
        <p:txBody>
          <a:bodyPr/>
          <a:lstStyle/>
          <a:p>
            <a:r>
              <a:rPr lang="en-GB" sz="2800" b="0" dirty="0"/>
              <a:t>Epidemiological methods for point prevalence surveys of healthcare-associated infections and antimicrobial use in acute care hospitals</a:t>
            </a:r>
          </a:p>
        </p:txBody>
      </p:sp>
      <p:sp>
        <p:nvSpPr>
          <p:cNvPr id="4" name="Text Box 4"/>
          <p:cNvSpPr txBox="1">
            <a:spLocks noChangeArrowheads="1"/>
          </p:cNvSpPr>
          <p:nvPr/>
        </p:nvSpPr>
        <p:spPr bwMode="auto">
          <a:xfrm>
            <a:off x="644057" y="5652001"/>
            <a:ext cx="10869432" cy="998539"/>
          </a:xfrm>
          <a:prstGeom prst="rect">
            <a:avLst/>
          </a:prstGeom>
          <a:noFill/>
          <a:ln w="38100">
            <a:noFill/>
            <a:miter lim="800000"/>
            <a:headEnd/>
            <a:tailEnd/>
          </a:ln>
          <a:effectLst/>
        </p:spPr>
        <p:txBody>
          <a:bodyPr lIns="0" tIns="0" rIns="0" bIns="0"/>
          <a:lstStyle/>
          <a:p>
            <a:pPr eaLnBrk="0" hangingPunct="0">
              <a:spcAft>
                <a:spcPct val="30000"/>
              </a:spcAft>
            </a:pPr>
            <a:endParaRPr lang="en-GB" sz="2000" dirty="0">
              <a:solidFill>
                <a:schemeClr val="bg1"/>
              </a:solidFill>
            </a:endParaRPr>
          </a:p>
          <a:p>
            <a:pPr eaLnBrk="0" hangingPunct="0">
              <a:spcAft>
                <a:spcPct val="30000"/>
              </a:spcAft>
            </a:pPr>
            <a:r>
              <a:rPr lang="en-GB" sz="2000" dirty="0">
                <a:solidFill>
                  <a:schemeClr val="bg1"/>
                </a:solidFill>
              </a:rPr>
              <a:t>Version 2017</a:t>
            </a:r>
          </a:p>
          <a:p>
            <a:pPr eaLnBrk="0" hangingPunct="0">
              <a:spcAft>
                <a:spcPct val="30000"/>
              </a:spcAft>
            </a:pPr>
            <a:r>
              <a:rPr lang="nl-NL" sz="2000" dirty="0">
                <a:solidFill>
                  <a:schemeClr val="bg1"/>
                </a:solidFill>
              </a:rPr>
              <a:t>R</a:t>
            </a:r>
            <a:r>
              <a:rPr lang="en-GB" sz="2000" dirty="0" err="1">
                <a:solidFill>
                  <a:schemeClr val="bg1"/>
                </a:solidFill>
              </a:rPr>
              <a:t>evision</a:t>
            </a:r>
            <a:r>
              <a:rPr lang="en-GB" sz="2000" dirty="0">
                <a:solidFill>
                  <a:schemeClr val="bg1"/>
                </a:solidFill>
              </a:rPr>
              <a:t>: 2018</a:t>
            </a:r>
          </a:p>
        </p:txBody>
      </p:sp>
    </p:spTree>
    <p:extLst>
      <p:ext uri="{BB962C8B-B14F-4D97-AF65-F5344CB8AC3E}">
        <p14:creationId xmlns:p14="http://schemas.microsoft.com/office/powerpoint/2010/main" val="3475068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990"/>
          <p:cNvGraphicFramePr>
            <a:graphicFrameLocks noGrp="1"/>
          </p:cNvGraphicFramePr>
          <p:nvPr>
            <p:extLst>
              <p:ext uri="{D42A27DB-BD31-4B8C-83A1-F6EECF244321}">
                <p14:modId xmlns:p14="http://schemas.microsoft.com/office/powerpoint/2010/main" val="3572623060"/>
              </p:ext>
            </p:extLst>
          </p:nvPr>
        </p:nvGraphicFramePr>
        <p:xfrm>
          <a:off x="1915585" y="330273"/>
          <a:ext cx="7528983" cy="5954103"/>
        </p:xfrm>
        <a:graphic>
          <a:graphicData uri="http://schemas.openxmlformats.org/drawingml/2006/table">
            <a:tbl>
              <a:tblPr/>
              <a:tblGrid>
                <a:gridCol w="2359809">
                  <a:extLst>
                    <a:ext uri="{9D8B030D-6E8A-4147-A177-3AD203B41FA5}">
                      <a16:colId xmlns:a16="http://schemas.microsoft.com/office/drawing/2014/main" val="20000"/>
                    </a:ext>
                  </a:extLst>
                </a:gridCol>
                <a:gridCol w="1011048">
                  <a:extLst>
                    <a:ext uri="{9D8B030D-6E8A-4147-A177-3AD203B41FA5}">
                      <a16:colId xmlns:a16="http://schemas.microsoft.com/office/drawing/2014/main" val="20001"/>
                    </a:ext>
                  </a:extLst>
                </a:gridCol>
                <a:gridCol w="786372">
                  <a:extLst>
                    <a:ext uri="{9D8B030D-6E8A-4147-A177-3AD203B41FA5}">
                      <a16:colId xmlns:a16="http://schemas.microsoft.com/office/drawing/2014/main" val="20002"/>
                    </a:ext>
                  </a:extLst>
                </a:gridCol>
                <a:gridCol w="449355">
                  <a:extLst>
                    <a:ext uri="{9D8B030D-6E8A-4147-A177-3AD203B41FA5}">
                      <a16:colId xmlns:a16="http://schemas.microsoft.com/office/drawing/2014/main" val="20003"/>
                    </a:ext>
                  </a:extLst>
                </a:gridCol>
                <a:gridCol w="337016">
                  <a:extLst>
                    <a:ext uri="{9D8B030D-6E8A-4147-A177-3AD203B41FA5}">
                      <a16:colId xmlns:a16="http://schemas.microsoft.com/office/drawing/2014/main" val="20004"/>
                    </a:ext>
                  </a:extLst>
                </a:gridCol>
                <a:gridCol w="1032305">
                  <a:extLst>
                    <a:ext uri="{9D8B030D-6E8A-4147-A177-3AD203B41FA5}">
                      <a16:colId xmlns:a16="http://schemas.microsoft.com/office/drawing/2014/main" val="20005"/>
                    </a:ext>
                  </a:extLst>
                </a:gridCol>
                <a:gridCol w="765115">
                  <a:extLst>
                    <a:ext uri="{9D8B030D-6E8A-4147-A177-3AD203B41FA5}">
                      <a16:colId xmlns:a16="http://schemas.microsoft.com/office/drawing/2014/main" val="20006"/>
                    </a:ext>
                  </a:extLst>
                </a:gridCol>
                <a:gridCol w="449355">
                  <a:extLst>
                    <a:ext uri="{9D8B030D-6E8A-4147-A177-3AD203B41FA5}">
                      <a16:colId xmlns:a16="http://schemas.microsoft.com/office/drawing/2014/main" val="20007"/>
                    </a:ext>
                  </a:extLst>
                </a:gridCol>
                <a:gridCol w="338608">
                  <a:extLst>
                    <a:ext uri="{9D8B030D-6E8A-4147-A177-3AD203B41FA5}">
                      <a16:colId xmlns:a16="http://schemas.microsoft.com/office/drawing/2014/main" val="20008"/>
                    </a:ext>
                  </a:extLst>
                </a:gridCol>
              </a:tblGrid>
              <a:tr h="392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1</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2</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Case definition code</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Relevant device </a:t>
                      </a:r>
                      <a:r>
                        <a:rPr kumimoji="0" lang="en-US" sz="1500" b="1" i="0" u="none" strike="noStrike" cap="none" normalizeH="0" baseline="30000" dirty="0">
                          <a:ln>
                            <a:noFill/>
                          </a:ln>
                          <a:solidFill>
                            <a:srgbClr val="FF0000"/>
                          </a:solidFill>
                          <a:effectLst/>
                          <a:latin typeface="Arial" charset="0"/>
                          <a:cs typeface="Arial" charset="0"/>
                        </a:rPr>
                        <a:t>(3)</a:t>
                      </a: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8005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Present on admission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Date of onset </a:t>
                      </a:r>
                      <a:r>
                        <a:rPr kumimoji="0" lang="en-US" sz="1500" b="1" i="0" u="none" strike="noStrike" cap="none" normalizeH="0" baseline="30000" dirty="0">
                          <a:ln>
                            <a:noFill/>
                          </a:ln>
                          <a:solidFill>
                            <a:schemeClr val="tx1"/>
                          </a:solidFill>
                          <a:effectLst/>
                          <a:latin typeface="Arial" charset="0"/>
                          <a:cs typeface="Arial" charset="0"/>
                        </a:rPr>
                        <a:t>(4)</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53971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Origin of infection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58878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HAI associated to current ward</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9252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If BSI: source </a:t>
                      </a:r>
                      <a:r>
                        <a:rPr kumimoji="0" lang="en-US" sz="1500" b="1" i="0" u="none" strike="noStrike" cap="none" normalizeH="0" baseline="30000" dirty="0">
                          <a:ln>
                            <a:noFill/>
                          </a:ln>
                          <a:solidFill>
                            <a:schemeClr val="tx1"/>
                          </a:solidFill>
                          <a:effectLst/>
                          <a:latin typeface="Arial" charset="0"/>
                          <a:cs typeface="Arial" charset="0"/>
                        </a:rPr>
                        <a:t>(5)</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367987">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367997">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1</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2</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3</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6" name="Oval 2"/>
          <p:cNvSpPr>
            <a:spLocks noChangeArrowheads="1"/>
          </p:cNvSpPr>
          <p:nvPr/>
        </p:nvSpPr>
        <p:spPr bwMode="auto">
          <a:xfrm>
            <a:off x="973667" y="1022738"/>
            <a:ext cx="8963547" cy="46355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lgn="l">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gn="l">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lgn="l">
              <a:spcBef>
                <a:spcPct val="20000"/>
              </a:spcBef>
              <a:buChar char="•"/>
              <a:defRPr sz="2400">
                <a:solidFill>
                  <a:schemeClr val="tx1"/>
                </a:solidFill>
                <a:latin typeface="Tahoma" pitchFamily="34" charset="0"/>
                <a:ea typeface="ＭＳ Ｐゴシック" pitchFamily="34" charset="-128"/>
              </a:defRPr>
            </a:lvl3pPr>
            <a:lvl4pPr marL="1600200" indent="-228600" algn="l">
              <a:spcBef>
                <a:spcPct val="20000"/>
              </a:spcBef>
              <a:buChar char="–"/>
              <a:defRPr sz="1600">
                <a:solidFill>
                  <a:schemeClr val="tx1"/>
                </a:solidFill>
                <a:latin typeface="Tahoma" pitchFamily="34" charset="0"/>
                <a:ea typeface="ＭＳ Ｐゴシック" pitchFamily="34" charset="-128"/>
              </a:defRPr>
            </a:lvl4pPr>
            <a:lvl5pPr marL="2057400" indent="-228600" algn="l">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hu-HU" sz="1400"/>
          </a:p>
        </p:txBody>
      </p:sp>
      <p:sp>
        <p:nvSpPr>
          <p:cNvPr id="7" name="TextBox 3"/>
          <p:cNvSpPr txBox="1">
            <a:spLocks noChangeArrowheads="1"/>
          </p:cNvSpPr>
          <p:nvPr/>
        </p:nvSpPr>
        <p:spPr bwMode="auto">
          <a:xfrm>
            <a:off x="1206780" y="2171089"/>
            <a:ext cx="9224433" cy="2308324"/>
          </a:xfrm>
          <a:prstGeom prst="rect">
            <a:avLst/>
          </a:prstGeom>
          <a:solidFill>
            <a:schemeClr val="bg1"/>
          </a:solidFill>
          <a:ln w="9525">
            <a:solidFill>
              <a:srgbClr val="FF0000"/>
            </a:solidFill>
            <a:miter lim="800000"/>
            <a:headEnd/>
            <a:tailEnd/>
          </a:ln>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85000"/>
              </a:lnSpc>
              <a:spcAft>
                <a:spcPts val="600"/>
              </a:spcAft>
              <a:buFontTx/>
              <a:buNone/>
            </a:pPr>
            <a:r>
              <a:rPr lang="fi-FI" altLang="en-US" sz="2000" b="1" dirty="0"/>
              <a:t>Relevant device:</a:t>
            </a:r>
            <a:r>
              <a:rPr lang="hu-HU" altLang="en-US" sz="2000" b="1" dirty="0"/>
              <a:t> </a:t>
            </a:r>
          </a:p>
          <a:p>
            <a:pPr algn="ctr" eaLnBrk="1" hangingPunct="1">
              <a:lnSpc>
                <a:spcPct val="85000"/>
              </a:lnSpc>
              <a:spcAft>
                <a:spcPts val="600"/>
              </a:spcAft>
              <a:buFontTx/>
              <a:buNone/>
            </a:pPr>
            <a:r>
              <a:rPr lang="hu-HU" altLang="en-US" sz="2000" dirty="0"/>
              <a:t>W</a:t>
            </a:r>
            <a:r>
              <a:rPr lang="en-GB" altLang="en-US" sz="2000" dirty="0"/>
              <a:t>here the device was used (even intermittently) in the 48 hours preceding the onset of the infection</a:t>
            </a:r>
            <a:r>
              <a:rPr lang="hu-HU" altLang="en-US" sz="2000" dirty="0"/>
              <a:t>.</a:t>
            </a:r>
            <a:endParaRPr lang="en-GB" altLang="en-US" sz="2000" dirty="0"/>
          </a:p>
          <a:p>
            <a:pPr algn="ctr" eaLnBrk="1" hangingPunct="1">
              <a:lnSpc>
                <a:spcPct val="85000"/>
              </a:lnSpc>
              <a:spcAft>
                <a:spcPts val="600"/>
              </a:spcAft>
              <a:buFontTx/>
              <a:buNone/>
            </a:pPr>
            <a:r>
              <a:rPr lang="en-GB" altLang="en-US" sz="2000" b="1" dirty="0"/>
              <a:t>Only used for </a:t>
            </a:r>
          </a:p>
          <a:p>
            <a:pPr lvl="1" algn="ctr" eaLnBrk="1" hangingPunct="1">
              <a:lnSpc>
                <a:spcPct val="85000"/>
              </a:lnSpc>
              <a:spcAft>
                <a:spcPts val="600"/>
              </a:spcAft>
              <a:buFontTx/>
              <a:buNone/>
            </a:pPr>
            <a:r>
              <a:rPr lang="en-GB" altLang="en-US" sz="2000" dirty="0"/>
              <a:t>pneumonia (intubation) </a:t>
            </a:r>
          </a:p>
          <a:p>
            <a:pPr lvl="1" algn="ctr" eaLnBrk="1" hangingPunct="1">
              <a:lnSpc>
                <a:spcPct val="85000"/>
              </a:lnSpc>
              <a:spcAft>
                <a:spcPts val="600"/>
              </a:spcAft>
              <a:buFontTx/>
              <a:buNone/>
            </a:pPr>
            <a:r>
              <a:rPr lang="en-GB" altLang="en-US" sz="2000" dirty="0"/>
              <a:t>bloodstream infection (CVC, PVC, arterial line) </a:t>
            </a:r>
          </a:p>
          <a:p>
            <a:pPr lvl="1" algn="ctr" eaLnBrk="1" hangingPunct="1">
              <a:lnSpc>
                <a:spcPct val="85000"/>
              </a:lnSpc>
              <a:spcAft>
                <a:spcPts val="600"/>
              </a:spcAft>
              <a:buFontTx/>
              <a:buNone/>
            </a:pPr>
            <a:r>
              <a:rPr lang="en-GB" altLang="en-US" sz="2000" dirty="0" err="1"/>
              <a:t>UTI</a:t>
            </a:r>
            <a:r>
              <a:rPr lang="en-GB" altLang="en-US" sz="2000" dirty="0"/>
              <a:t> (</a:t>
            </a:r>
            <a:r>
              <a:rPr lang="hu-HU" altLang="en-US" sz="2000" dirty="0" err="1"/>
              <a:t>urinary</a:t>
            </a:r>
            <a:r>
              <a:rPr lang="hu-HU" altLang="en-US" sz="2000" dirty="0"/>
              <a:t> </a:t>
            </a:r>
            <a:r>
              <a:rPr lang="hu-HU" altLang="en-US" sz="2000" dirty="0" err="1"/>
              <a:t>catheter</a:t>
            </a:r>
            <a:r>
              <a:rPr lang="en-GB" altLang="en-US" sz="2000" dirty="0"/>
              <a:t>)</a:t>
            </a:r>
            <a:endParaRPr lang="hu-HU" altLang="en-US" sz="2000" dirty="0"/>
          </a:p>
        </p:txBody>
      </p:sp>
      <p:sp>
        <p:nvSpPr>
          <p:cNvPr id="2" name="Szövegdoboz 1"/>
          <p:cNvSpPr txBox="1"/>
          <p:nvPr/>
        </p:nvSpPr>
        <p:spPr>
          <a:xfrm>
            <a:off x="187286" y="6533002"/>
            <a:ext cx="7304183" cy="258532"/>
          </a:xfrm>
          <a:prstGeom prst="rect">
            <a:avLst/>
          </a:prstGeom>
          <a:noFill/>
        </p:spPr>
        <p:txBody>
          <a:bodyPr wrap="square" rtlCol="0">
            <a:spAutoFit/>
          </a:bodyPr>
          <a:lstStyle/>
          <a:p>
            <a:r>
              <a:rPr lang="hu-HU" sz="1200" dirty="0" err="1"/>
              <a:t>CVC</a:t>
            </a:r>
            <a:r>
              <a:rPr lang="hu-HU" sz="1200" dirty="0"/>
              <a:t>: </a:t>
            </a:r>
            <a:r>
              <a:rPr lang="hu-HU" sz="1200" dirty="0" err="1"/>
              <a:t>central</a:t>
            </a:r>
            <a:r>
              <a:rPr lang="hu-HU" sz="1200" dirty="0"/>
              <a:t> </a:t>
            </a:r>
            <a:r>
              <a:rPr lang="hu-HU" sz="1200" dirty="0" err="1"/>
              <a:t>venous</a:t>
            </a:r>
            <a:r>
              <a:rPr lang="hu-HU" sz="1200" dirty="0"/>
              <a:t> </a:t>
            </a:r>
            <a:r>
              <a:rPr lang="hu-HU" sz="1200" dirty="0" err="1"/>
              <a:t>catheter</a:t>
            </a:r>
            <a:r>
              <a:rPr lang="hu-HU" sz="1200" dirty="0"/>
              <a:t>, PVC: </a:t>
            </a:r>
            <a:r>
              <a:rPr lang="hu-HU" sz="1200" dirty="0" err="1"/>
              <a:t>peripheral</a:t>
            </a:r>
            <a:r>
              <a:rPr lang="hu-HU" sz="1200" dirty="0"/>
              <a:t> </a:t>
            </a:r>
            <a:r>
              <a:rPr lang="hu-HU" sz="1200" dirty="0" err="1"/>
              <a:t>venous</a:t>
            </a:r>
            <a:r>
              <a:rPr lang="hu-HU" sz="1200" dirty="0"/>
              <a:t> </a:t>
            </a:r>
            <a:r>
              <a:rPr lang="hu-HU" sz="1200" dirty="0" err="1"/>
              <a:t>catheter</a:t>
            </a:r>
            <a:r>
              <a:rPr lang="hu-HU" sz="1200" dirty="0"/>
              <a:t>, </a:t>
            </a:r>
            <a:r>
              <a:rPr lang="hu-HU" sz="1200" dirty="0" err="1"/>
              <a:t>UTI</a:t>
            </a:r>
            <a:r>
              <a:rPr lang="hu-HU" sz="1200" dirty="0"/>
              <a:t>: </a:t>
            </a:r>
            <a:r>
              <a:rPr lang="hu-HU" sz="1200" dirty="0" err="1"/>
              <a:t>urinary</a:t>
            </a:r>
            <a:r>
              <a:rPr lang="hu-HU" sz="1200" dirty="0"/>
              <a:t> </a:t>
            </a:r>
            <a:r>
              <a:rPr lang="hu-HU" sz="1200" dirty="0" err="1"/>
              <a:t>tract</a:t>
            </a:r>
            <a:r>
              <a:rPr lang="hu-HU" sz="1200" dirty="0"/>
              <a:t> </a:t>
            </a:r>
            <a:r>
              <a:rPr lang="hu-HU" sz="1200" dirty="0" err="1"/>
              <a:t>infection</a:t>
            </a:r>
            <a:endParaRPr lang="hu-HU" sz="1200" dirty="0"/>
          </a:p>
        </p:txBody>
      </p:sp>
    </p:spTree>
    <p:extLst>
      <p:ext uri="{BB962C8B-B14F-4D97-AF65-F5344CB8AC3E}">
        <p14:creationId xmlns:p14="http://schemas.microsoft.com/office/powerpoint/2010/main" val="2186906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990"/>
          <p:cNvGraphicFramePr>
            <a:graphicFrameLocks noGrp="1"/>
          </p:cNvGraphicFramePr>
          <p:nvPr>
            <p:extLst>
              <p:ext uri="{D42A27DB-BD31-4B8C-83A1-F6EECF244321}">
                <p14:modId xmlns:p14="http://schemas.microsoft.com/office/powerpoint/2010/main" val="2037848862"/>
              </p:ext>
            </p:extLst>
          </p:nvPr>
        </p:nvGraphicFramePr>
        <p:xfrm>
          <a:off x="1915585" y="330273"/>
          <a:ext cx="7528983" cy="5954103"/>
        </p:xfrm>
        <a:graphic>
          <a:graphicData uri="http://schemas.openxmlformats.org/drawingml/2006/table">
            <a:tbl>
              <a:tblPr/>
              <a:tblGrid>
                <a:gridCol w="2359809">
                  <a:extLst>
                    <a:ext uri="{9D8B030D-6E8A-4147-A177-3AD203B41FA5}">
                      <a16:colId xmlns:a16="http://schemas.microsoft.com/office/drawing/2014/main" val="20000"/>
                    </a:ext>
                  </a:extLst>
                </a:gridCol>
                <a:gridCol w="1011048">
                  <a:extLst>
                    <a:ext uri="{9D8B030D-6E8A-4147-A177-3AD203B41FA5}">
                      <a16:colId xmlns:a16="http://schemas.microsoft.com/office/drawing/2014/main" val="20001"/>
                    </a:ext>
                  </a:extLst>
                </a:gridCol>
                <a:gridCol w="786372">
                  <a:extLst>
                    <a:ext uri="{9D8B030D-6E8A-4147-A177-3AD203B41FA5}">
                      <a16:colId xmlns:a16="http://schemas.microsoft.com/office/drawing/2014/main" val="20002"/>
                    </a:ext>
                  </a:extLst>
                </a:gridCol>
                <a:gridCol w="449355">
                  <a:extLst>
                    <a:ext uri="{9D8B030D-6E8A-4147-A177-3AD203B41FA5}">
                      <a16:colId xmlns:a16="http://schemas.microsoft.com/office/drawing/2014/main" val="20003"/>
                    </a:ext>
                  </a:extLst>
                </a:gridCol>
                <a:gridCol w="337016">
                  <a:extLst>
                    <a:ext uri="{9D8B030D-6E8A-4147-A177-3AD203B41FA5}">
                      <a16:colId xmlns:a16="http://schemas.microsoft.com/office/drawing/2014/main" val="20004"/>
                    </a:ext>
                  </a:extLst>
                </a:gridCol>
                <a:gridCol w="1032305">
                  <a:extLst>
                    <a:ext uri="{9D8B030D-6E8A-4147-A177-3AD203B41FA5}">
                      <a16:colId xmlns:a16="http://schemas.microsoft.com/office/drawing/2014/main" val="20005"/>
                    </a:ext>
                  </a:extLst>
                </a:gridCol>
                <a:gridCol w="765115">
                  <a:extLst>
                    <a:ext uri="{9D8B030D-6E8A-4147-A177-3AD203B41FA5}">
                      <a16:colId xmlns:a16="http://schemas.microsoft.com/office/drawing/2014/main" val="20006"/>
                    </a:ext>
                  </a:extLst>
                </a:gridCol>
                <a:gridCol w="449355">
                  <a:extLst>
                    <a:ext uri="{9D8B030D-6E8A-4147-A177-3AD203B41FA5}">
                      <a16:colId xmlns:a16="http://schemas.microsoft.com/office/drawing/2014/main" val="20007"/>
                    </a:ext>
                  </a:extLst>
                </a:gridCol>
                <a:gridCol w="338608">
                  <a:extLst>
                    <a:ext uri="{9D8B030D-6E8A-4147-A177-3AD203B41FA5}">
                      <a16:colId xmlns:a16="http://schemas.microsoft.com/office/drawing/2014/main" val="20008"/>
                    </a:ext>
                  </a:extLst>
                </a:gridCol>
              </a:tblGrid>
              <a:tr h="392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1</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2</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Case definition code</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Relevant device </a:t>
                      </a:r>
                      <a:r>
                        <a:rPr kumimoji="0" lang="en-US" sz="1500" b="1" i="0" u="none" strike="noStrike" cap="none" normalizeH="0" baseline="30000" dirty="0">
                          <a:ln>
                            <a:noFill/>
                          </a:ln>
                          <a:solidFill>
                            <a:schemeClr val="tx1"/>
                          </a:solidFill>
                          <a:effectLst/>
                          <a:latin typeface="Arial" charset="0"/>
                          <a:cs typeface="Arial" charset="0"/>
                        </a:rPr>
                        <a:t>(3)</a:t>
                      </a: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8005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Present on admission</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Date of onset </a:t>
                      </a:r>
                      <a:r>
                        <a:rPr kumimoji="0" lang="en-US" sz="1500" b="1" i="0" u="none" strike="noStrike" cap="none" normalizeH="0" baseline="30000" dirty="0">
                          <a:ln>
                            <a:noFill/>
                          </a:ln>
                          <a:solidFill>
                            <a:schemeClr val="tx1"/>
                          </a:solidFill>
                          <a:effectLst/>
                          <a:latin typeface="Arial" charset="0"/>
                          <a:cs typeface="Arial" charset="0"/>
                        </a:rPr>
                        <a:t>(4)</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53971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Origin of infection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58878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HAI associated to current ward</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9252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If BSI: source </a:t>
                      </a:r>
                      <a:r>
                        <a:rPr kumimoji="0" lang="en-US" sz="1500" b="1" i="0" u="none" strike="noStrike" cap="none" normalizeH="0" baseline="30000" dirty="0">
                          <a:ln>
                            <a:noFill/>
                          </a:ln>
                          <a:solidFill>
                            <a:schemeClr val="tx1"/>
                          </a:solidFill>
                          <a:effectLst/>
                          <a:latin typeface="Arial" charset="0"/>
                          <a:cs typeface="Arial" charset="0"/>
                        </a:rPr>
                        <a:t>(5)</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367987">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367997">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1</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2</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3</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6" name="Oval 2"/>
          <p:cNvSpPr>
            <a:spLocks noChangeArrowheads="1"/>
          </p:cNvSpPr>
          <p:nvPr/>
        </p:nvSpPr>
        <p:spPr bwMode="auto">
          <a:xfrm>
            <a:off x="973667" y="1419350"/>
            <a:ext cx="8963547" cy="46355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lgn="l">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gn="l">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lgn="l">
              <a:spcBef>
                <a:spcPct val="20000"/>
              </a:spcBef>
              <a:buChar char="•"/>
              <a:defRPr sz="2400">
                <a:solidFill>
                  <a:schemeClr val="tx1"/>
                </a:solidFill>
                <a:latin typeface="Tahoma" pitchFamily="34" charset="0"/>
                <a:ea typeface="ＭＳ Ｐゴシック" pitchFamily="34" charset="-128"/>
              </a:defRPr>
            </a:lvl3pPr>
            <a:lvl4pPr marL="1600200" indent="-228600" algn="l">
              <a:spcBef>
                <a:spcPct val="20000"/>
              </a:spcBef>
              <a:buChar char="–"/>
              <a:defRPr sz="1600">
                <a:solidFill>
                  <a:schemeClr val="tx1"/>
                </a:solidFill>
                <a:latin typeface="Tahoma" pitchFamily="34" charset="0"/>
                <a:ea typeface="ＭＳ Ｐゴシック" pitchFamily="34" charset="-128"/>
              </a:defRPr>
            </a:lvl4pPr>
            <a:lvl5pPr marL="2057400" indent="-228600" algn="l">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hu-HU" sz="1400"/>
          </a:p>
        </p:txBody>
      </p:sp>
      <p:sp>
        <p:nvSpPr>
          <p:cNvPr id="2" name="Szövegdoboz 1"/>
          <p:cNvSpPr txBox="1"/>
          <p:nvPr/>
        </p:nvSpPr>
        <p:spPr>
          <a:xfrm>
            <a:off x="187287" y="6533002"/>
            <a:ext cx="6103344" cy="258532"/>
          </a:xfrm>
          <a:prstGeom prst="rect">
            <a:avLst/>
          </a:prstGeom>
          <a:noFill/>
        </p:spPr>
        <p:txBody>
          <a:bodyPr wrap="square" rtlCol="0">
            <a:spAutoFit/>
          </a:bodyPr>
          <a:lstStyle/>
          <a:p>
            <a:r>
              <a:rPr lang="hu-HU" sz="1200" dirty="0" err="1"/>
              <a:t>CVC</a:t>
            </a:r>
            <a:r>
              <a:rPr lang="hu-HU" sz="1200" dirty="0"/>
              <a:t>: </a:t>
            </a:r>
            <a:r>
              <a:rPr lang="hu-HU" sz="1200" dirty="0" err="1"/>
              <a:t>central</a:t>
            </a:r>
            <a:r>
              <a:rPr lang="hu-HU" sz="1200" dirty="0"/>
              <a:t> </a:t>
            </a:r>
            <a:r>
              <a:rPr lang="hu-HU" sz="1200" dirty="0" err="1"/>
              <a:t>venous</a:t>
            </a:r>
            <a:r>
              <a:rPr lang="hu-HU" sz="1200" dirty="0"/>
              <a:t> </a:t>
            </a:r>
            <a:r>
              <a:rPr lang="hu-HU" sz="1200" dirty="0" err="1"/>
              <a:t>catheter</a:t>
            </a:r>
            <a:r>
              <a:rPr lang="hu-HU" sz="1200" dirty="0"/>
              <a:t>, PVC: </a:t>
            </a:r>
            <a:r>
              <a:rPr lang="hu-HU" sz="1200" dirty="0" err="1"/>
              <a:t>peripheral</a:t>
            </a:r>
            <a:r>
              <a:rPr lang="hu-HU" sz="1200" dirty="0"/>
              <a:t> </a:t>
            </a:r>
            <a:r>
              <a:rPr lang="hu-HU" sz="1200" dirty="0" err="1"/>
              <a:t>venous</a:t>
            </a:r>
            <a:r>
              <a:rPr lang="hu-HU" sz="1200" dirty="0"/>
              <a:t> </a:t>
            </a:r>
            <a:r>
              <a:rPr lang="hu-HU" sz="1200" dirty="0" err="1"/>
              <a:t>catheter</a:t>
            </a:r>
            <a:endParaRPr lang="hu-HU" sz="1200" dirty="0"/>
          </a:p>
        </p:txBody>
      </p:sp>
      <p:sp>
        <p:nvSpPr>
          <p:cNvPr id="8" name="TextBox 3"/>
          <p:cNvSpPr txBox="1">
            <a:spLocks noChangeArrowheads="1"/>
          </p:cNvSpPr>
          <p:nvPr/>
        </p:nvSpPr>
        <p:spPr bwMode="auto">
          <a:xfrm>
            <a:off x="1230729" y="2290947"/>
            <a:ext cx="9224433" cy="2230437"/>
          </a:xfrm>
          <a:prstGeom prst="rect">
            <a:avLst/>
          </a:prstGeom>
          <a:solidFill>
            <a:schemeClr val="bg1"/>
          </a:solidFill>
          <a:ln w="9525">
            <a:solidFill>
              <a:srgbClr val="FF0000"/>
            </a:solidFill>
            <a:miter lim="800000"/>
            <a:headEnd/>
            <a:tailEnd/>
          </a:ln>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14375" indent="-265113">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85000"/>
              </a:lnSpc>
              <a:spcAft>
                <a:spcPts val="600"/>
              </a:spcAft>
              <a:buFontTx/>
              <a:buNone/>
            </a:pPr>
            <a:r>
              <a:rPr lang="fi-FI" altLang="en-US" sz="2000" b="1" dirty="0"/>
              <a:t>Present on admission:</a:t>
            </a:r>
          </a:p>
          <a:p>
            <a:pPr algn="ctr" eaLnBrk="1" hangingPunct="1">
              <a:lnSpc>
                <a:spcPct val="85000"/>
              </a:lnSpc>
              <a:spcAft>
                <a:spcPts val="600"/>
              </a:spcAft>
              <a:buFontTx/>
              <a:buNone/>
            </a:pPr>
            <a:r>
              <a:rPr lang="en-GB" altLang="en-US" sz="2000" dirty="0"/>
              <a:t>Signs and symptoms were present at admission to the hospital; if not, provide date </a:t>
            </a:r>
            <a:r>
              <a:rPr lang="hu-HU" altLang="en-US" sz="2000" dirty="0"/>
              <a:t>of </a:t>
            </a:r>
            <a:r>
              <a:rPr lang="en-GB" altLang="en-US" sz="2000" dirty="0"/>
              <a:t>onset of infection.</a:t>
            </a:r>
          </a:p>
          <a:p>
            <a:pPr algn="ctr" eaLnBrk="1" hangingPunct="1">
              <a:lnSpc>
                <a:spcPct val="85000"/>
              </a:lnSpc>
              <a:spcAft>
                <a:spcPts val="600"/>
              </a:spcAft>
              <a:buFontTx/>
              <a:buNone/>
            </a:pPr>
            <a:endParaRPr lang="en-GB" altLang="en-US" sz="2000" dirty="0"/>
          </a:p>
          <a:p>
            <a:pPr algn="ctr" eaLnBrk="1" hangingPunct="1">
              <a:lnSpc>
                <a:spcPct val="85000"/>
              </a:lnSpc>
              <a:spcAft>
                <a:spcPts val="600"/>
              </a:spcAft>
              <a:buFontTx/>
              <a:buNone/>
            </a:pPr>
            <a:r>
              <a:rPr lang="en-GB" altLang="en-US" sz="2000" b="1" dirty="0"/>
              <a:t>Date of onset: </a:t>
            </a:r>
          </a:p>
          <a:p>
            <a:pPr algn="ctr">
              <a:lnSpc>
                <a:spcPct val="85000"/>
              </a:lnSpc>
              <a:spcAft>
                <a:spcPct val="0"/>
              </a:spcAft>
              <a:buFontTx/>
              <a:buNone/>
            </a:pPr>
            <a:r>
              <a:rPr lang="en-GB" altLang="en-US" sz="2000" dirty="0"/>
              <a:t>Date of onset of the infection (</a:t>
            </a:r>
            <a:r>
              <a:rPr lang="en-GB" altLang="en-US" sz="2000" dirty="0" err="1"/>
              <a:t>dd</a:t>
            </a:r>
            <a:r>
              <a:rPr lang="en-GB" altLang="en-US" sz="2000" dirty="0"/>
              <a:t>/mm/</a:t>
            </a:r>
            <a:r>
              <a:rPr lang="en-GB" altLang="en-US" sz="2000" dirty="0" err="1"/>
              <a:t>yyyy</a:t>
            </a:r>
            <a:r>
              <a:rPr lang="en-GB" altLang="en-US" sz="2000" dirty="0"/>
              <a:t>). Mandatory</a:t>
            </a:r>
            <a:r>
              <a:rPr lang="hu-HU" altLang="en-US" sz="2000" dirty="0"/>
              <a:t>,</a:t>
            </a:r>
            <a:r>
              <a:rPr lang="en-GB" altLang="en-US" sz="2000" dirty="0"/>
              <a:t> if onset </a:t>
            </a:r>
            <a:r>
              <a:rPr lang="hu-HU" altLang="en-US" sz="2000" dirty="0"/>
              <a:t>is </a:t>
            </a:r>
            <a:r>
              <a:rPr lang="en-GB" altLang="en-US" sz="2000" dirty="0"/>
              <a:t>during current hospitalisation.</a:t>
            </a:r>
          </a:p>
        </p:txBody>
      </p:sp>
    </p:spTree>
    <p:extLst>
      <p:ext uri="{BB962C8B-B14F-4D97-AF65-F5344CB8AC3E}">
        <p14:creationId xmlns:p14="http://schemas.microsoft.com/office/powerpoint/2010/main" val="1452399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990"/>
          <p:cNvGraphicFramePr>
            <a:graphicFrameLocks noGrp="1"/>
          </p:cNvGraphicFramePr>
          <p:nvPr>
            <p:extLst>
              <p:ext uri="{D42A27DB-BD31-4B8C-83A1-F6EECF244321}">
                <p14:modId xmlns:p14="http://schemas.microsoft.com/office/powerpoint/2010/main" val="2600469401"/>
              </p:ext>
            </p:extLst>
          </p:nvPr>
        </p:nvGraphicFramePr>
        <p:xfrm>
          <a:off x="1915585" y="330273"/>
          <a:ext cx="7528983" cy="5954103"/>
        </p:xfrm>
        <a:graphic>
          <a:graphicData uri="http://schemas.openxmlformats.org/drawingml/2006/table">
            <a:tbl>
              <a:tblPr/>
              <a:tblGrid>
                <a:gridCol w="2359809">
                  <a:extLst>
                    <a:ext uri="{9D8B030D-6E8A-4147-A177-3AD203B41FA5}">
                      <a16:colId xmlns:a16="http://schemas.microsoft.com/office/drawing/2014/main" val="20000"/>
                    </a:ext>
                  </a:extLst>
                </a:gridCol>
                <a:gridCol w="1011048">
                  <a:extLst>
                    <a:ext uri="{9D8B030D-6E8A-4147-A177-3AD203B41FA5}">
                      <a16:colId xmlns:a16="http://schemas.microsoft.com/office/drawing/2014/main" val="20001"/>
                    </a:ext>
                  </a:extLst>
                </a:gridCol>
                <a:gridCol w="786372">
                  <a:extLst>
                    <a:ext uri="{9D8B030D-6E8A-4147-A177-3AD203B41FA5}">
                      <a16:colId xmlns:a16="http://schemas.microsoft.com/office/drawing/2014/main" val="20002"/>
                    </a:ext>
                  </a:extLst>
                </a:gridCol>
                <a:gridCol w="449355">
                  <a:extLst>
                    <a:ext uri="{9D8B030D-6E8A-4147-A177-3AD203B41FA5}">
                      <a16:colId xmlns:a16="http://schemas.microsoft.com/office/drawing/2014/main" val="20003"/>
                    </a:ext>
                  </a:extLst>
                </a:gridCol>
                <a:gridCol w="337016">
                  <a:extLst>
                    <a:ext uri="{9D8B030D-6E8A-4147-A177-3AD203B41FA5}">
                      <a16:colId xmlns:a16="http://schemas.microsoft.com/office/drawing/2014/main" val="20004"/>
                    </a:ext>
                  </a:extLst>
                </a:gridCol>
                <a:gridCol w="1032305">
                  <a:extLst>
                    <a:ext uri="{9D8B030D-6E8A-4147-A177-3AD203B41FA5}">
                      <a16:colId xmlns:a16="http://schemas.microsoft.com/office/drawing/2014/main" val="20005"/>
                    </a:ext>
                  </a:extLst>
                </a:gridCol>
                <a:gridCol w="765115">
                  <a:extLst>
                    <a:ext uri="{9D8B030D-6E8A-4147-A177-3AD203B41FA5}">
                      <a16:colId xmlns:a16="http://schemas.microsoft.com/office/drawing/2014/main" val="20006"/>
                    </a:ext>
                  </a:extLst>
                </a:gridCol>
                <a:gridCol w="449355">
                  <a:extLst>
                    <a:ext uri="{9D8B030D-6E8A-4147-A177-3AD203B41FA5}">
                      <a16:colId xmlns:a16="http://schemas.microsoft.com/office/drawing/2014/main" val="20007"/>
                    </a:ext>
                  </a:extLst>
                </a:gridCol>
                <a:gridCol w="338608">
                  <a:extLst>
                    <a:ext uri="{9D8B030D-6E8A-4147-A177-3AD203B41FA5}">
                      <a16:colId xmlns:a16="http://schemas.microsoft.com/office/drawing/2014/main" val="20008"/>
                    </a:ext>
                  </a:extLst>
                </a:gridCol>
              </a:tblGrid>
              <a:tr h="392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1</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2</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Case definition code</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Relevant device </a:t>
                      </a:r>
                      <a:r>
                        <a:rPr kumimoji="0" lang="en-US" sz="1500" b="1" i="0" u="none" strike="noStrike" cap="none" normalizeH="0" baseline="30000" dirty="0">
                          <a:ln>
                            <a:noFill/>
                          </a:ln>
                          <a:solidFill>
                            <a:schemeClr val="tx1"/>
                          </a:solidFill>
                          <a:effectLst/>
                          <a:latin typeface="Arial" charset="0"/>
                          <a:cs typeface="Arial" charset="0"/>
                        </a:rPr>
                        <a:t>(3)</a:t>
                      </a: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8005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Present on admission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Date of onset </a:t>
                      </a:r>
                      <a:r>
                        <a:rPr kumimoji="0" lang="en-US" sz="1500" b="1" i="0" u="none" strike="noStrike" cap="none" normalizeH="0" baseline="30000" dirty="0">
                          <a:ln>
                            <a:noFill/>
                          </a:ln>
                          <a:solidFill>
                            <a:schemeClr val="tx1"/>
                          </a:solidFill>
                          <a:effectLst/>
                          <a:latin typeface="Arial" charset="0"/>
                          <a:cs typeface="Arial" charset="0"/>
                        </a:rPr>
                        <a:t>(4)</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53971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Origin of infection</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current hospital    O other hospital   O other origin/ </a:t>
                      </a:r>
                      <a:r>
                        <a:rPr kumimoji="0" lang="en-US" sz="1500" b="0" i="0" u="none" strike="noStrike" cap="none" normalizeH="0" baseline="0" dirty="0" err="1">
                          <a:ln>
                            <a:noFill/>
                          </a:ln>
                          <a:solidFill>
                            <a:srgbClr val="FF0000"/>
                          </a:solidFill>
                          <a:effectLst/>
                          <a:latin typeface="Arial" charset="0"/>
                          <a:cs typeface="Arial" charset="0"/>
                        </a:rPr>
                        <a:t>unk</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current hospital    O other hospital   O other origin/ </a:t>
                      </a:r>
                      <a:r>
                        <a:rPr kumimoji="0" lang="en-US" sz="1500" b="0" i="0" u="none" strike="noStrike" cap="none" normalizeH="0" baseline="0" dirty="0" err="1">
                          <a:ln>
                            <a:noFill/>
                          </a:ln>
                          <a:solidFill>
                            <a:srgbClr val="FF0000"/>
                          </a:solidFill>
                          <a:effectLst/>
                          <a:latin typeface="Arial" charset="0"/>
                          <a:cs typeface="Arial" charset="0"/>
                        </a:rPr>
                        <a:t>unk</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58878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HAI associated to current ward</a:t>
                      </a: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9252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If BSI: source </a:t>
                      </a:r>
                      <a:r>
                        <a:rPr kumimoji="0" lang="en-US" sz="1500" b="1" i="0" u="none" strike="noStrike" cap="none" normalizeH="0" baseline="30000" dirty="0">
                          <a:ln>
                            <a:noFill/>
                          </a:ln>
                          <a:solidFill>
                            <a:schemeClr val="tx1"/>
                          </a:solidFill>
                          <a:effectLst/>
                          <a:latin typeface="Arial" charset="0"/>
                          <a:cs typeface="Arial" charset="0"/>
                        </a:rPr>
                        <a:t>(5)</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367987">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367997">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1</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2</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Microorganism 3</a:t>
                      </a:r>
                      <a:endParaRPr kumimoji="0" lang="en-US" sz="1500" b="0" i="0" u="none" strike="noStrike" cap="none" normalizeH="0" baseline="0" dirty="0">
                        <a:ln>
                          <a:noFill/>
                        </a:ln>
                        <a:solidFill>
                          <a:schemeClr val="tx1"/>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6" name="Oval 2"/>
          <p:cNvSpPr>
            <a:spLocks noChangeArrowheads="1"/>
          </p:cNvSpPr>
          <p:nvPr/>
        </p:nvSpPr>
        <p:spPr bwMode="auto">
          <a:xfrm>
            <a:off x="973666" y="2025284"/>
            <a:ext cx="9371173" cy="183062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lgn="l">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gn="l">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lgn="l">
              <a:spcBef>
                <a:spcPct val="20000"/>
              </a:spcBef>
              <a:buChar char="•"/>
              <a:defRPr sz="2400">
                <a:solidFill>
                  <a:schemeClr val="tx1"/>
                </a:solidFill>
                <a:latin typeface="Tahoma" pitchFamily="34" charset="0"/>
                <a:ea typeface="ＭＳ Ｐゴシック" pitchFamily="34" charset="-128"/>
              </a:defRPr>
            </a:lvl3pPr>
            <a:lvl4pPr marL="1600200" indent="-228600" algn="l">
              <a:spcBef>
                <a:spcPct val="20000"/>
              </a:spcBef>
              <a:buChar char="–"/>
              <a:defRPr sz="1600">
                <a:solidFill>
                  <a:schemeClr val="tx1"/>
                </a:solidFill>
                <a:latin typeface="Tahoma" pitchFamily="34" charset="0"/>
                <a:ea typeface="ＭＳ Ｐゴシック" pitchFamily="34" charset="-128"/>
              </a:defRPr>
            </a:lvl4pPr>
            <a:lvl5pPr marL="2057400" indent="-228600" algn="l">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hu-HU" sz="1400"/>
          </a:p>
        </p:txBody>
      </p:sp>
      <p:sp>
        <p:nvSpPr>
          <p:cNvPr id="7" name="TextBox 3"/>
          <p:cNvSpPr txBox="1">
            <a:spLocks noChangeArrowheads="1"/>
          </p:cNvSpPr>
          <p:nvPr/>
        </p:nvSpPr>
        <p:spPr bwMode="auto">
          <a:xfrm>
            <a:off x="1428752" y="4002089"/>
            <a:ext cx="9224433" cy="2154436"/>
          </a:xfrm>
          <a:prstGeom prst="rect">
            <a:avLst/>
          </a:prstGeom>
          <a:solidFill>
            <a:schemeClr val="bg1"/>
          </a:solidFill>
          <a:ln w="9525">
            <a:solidFill>
              <a:srgbClr val="FF0000"/>
            </a:solidFill>
            <a:miter lim="800000"/>
            <a:headEnd/>
            <a:tailEnd/>
          </a:ln>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14375" indent="-265113">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85000"/>
              </a:lnSpc>
              <a:spcAft>
                <a:spcPts val="600"/>
              </a:spcAft>
              <a:buFont typeface="Wingdings" pitchFamily="2" charset="2"/>
              <a:buNone/>
            </a:pPr>
            <a:r>
              <a:rPr lang="fi-FI" altLang="en-US" sz="2000" b="1" dirty="0"/>
              <a:t>Origin of infection:</a:t>
            </a:r>
          </a:p>
          <a:p>
            <a:pPr algn="ctr" eaLnBrk="1" hangingPunct="1">
              <a:lnSpc>
                <a:spcPct val="85000"/>
              </a:lnSpc>
              <a:spcAft>
                <a:spcPts val="600"/>
              </a:spcAft>
              <a:buFont typeface="Wingdings" pitchFamily="2" charset="2"/>
              <a:buNone/>
            </a:pPr>
            <a:r>
              <a:rPr lang="en-GB" altLang="en-US" sz="2000" dirty="0"/>
              <a:t>Infection is associated with (1) current hospital</a:t>
            </a:r>
            <a:r>
              <a:rPr lang="hu-HU" altLang="en-US" sz="2000" dirty="0"/>
              <a:t>,</a:t>
            </a:r>
            <a:r>
              <a:rPr lang="en-GB" altLang="en-US" sz="2000" dirty="0"/>
              <a:t> (2) another acute care hospital</a:t>
            </a:r>
            <a:r>
              <a:rPr lang="hu-HU" altLang="en-US" sz="2000" dirty="0"/>
              <a:t>,</a:t>
            </a:r>
            <a:r>
              <a:rPr lang="en-GB" altLang="en-US" sz="2000" dirty="0"/>
              <a:t> (3) other origin or unknown</a:t>
            </a:r>
            <a:r>
              <a:rPr lang="hu-HU" altLang="en-US" sz="2000" dirty="0"/>
              <a:t>.</a:t>
            </a:r>
            <a:endParaRPr lang="fi-FI" altLang="en-US" sz="2000" b="1" dirty="0"/>
          </a:p>
          <a:p>
            <a:pPr algn="ctr" eaLnBrk="1" hangingPunct="1">
              <a:lnSpc>
                <a:spcPct val="85000"/>
              </a:lnSpc>
              <a:spcAft>
                <a:spcPts val="600"/>
              </a:spcAft>
              <a:buFontTx/>
              <a:buNone/>
            </a:pPr>
            <a:r>
              <a:rPr lang="fi-FI" altLang="en-US" sz="2000" b="1" dirty="0"/>
              <a:t>HAI associated to current ward:</a:t>
            </a:r>
          </a:p>
          <a:p>
            <a:pPr algn="ctr" eaLnBrk="1" hangingPunct="1">
              <a:lnSpc>
                <a:spcPct val="85000"/>
              </a:lnSpc>
              <a:spcAft>
                <a:spcPts val="600"/>
              </a:spcAft>
              <a:buFontTx/>
              <a:buNone/>
            </a:pPr>
            <a:r>
              <a:rPr lang="en-GB" altLang="en-US" sz="2000" dirty="0"/>
              <a:t> HAI is associated with the current ward if the infection started on day 3 or later after admission to the current ward OR if other conditions on attributing HAI to the ward apply. </a:t>
            </a:r>
            <a:endParaRPr lang="fi-FI" altLang="en-US" sz="2000" dirty="0"/>
          </a:p>
        </p:txBody>
      </p:sp>
    </p:spTree>
    <p:extLst>
      <p:ext uri="{BB962C8B-B14F-4D97-AF65-F5344CB8AC3E}">
        <p14:creationId xmlns:p14="http://schemas.microsoft.com/office/powerpoint/2010/main" val="1398159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990"/>
          <p:cNvGraphicFramePr>
            <a:graphicFrameLocks noGrp="1"/>
          </p:cNvGraphicFramePr>
          <p:nvPr>
            <p:extLst>
              <p:ext uri="{D42A27DB-BD31-4B8C-83A1-F6EECF244321}">
                <p14:modId xmlns:p14="http://schemas.microsoft.com/office/powerpoint/2010/main" val="1000337540"/>
              </p:ext>
            </p:extLst>
          </p:nvPr>
        </p:nvGraphicFramePr>
        <p:xfrm>
          <a:off x="1915585" y="330273"/>
          <a:ext cx="7528983" cy="5954103"/>
        </p:xfrm>
        <a:graphic>
          <a:graphicData uri="http://schemas.openxmlformats.org/drawingml/2006/table">
            <a:tbl>
              <a:tblPr/>
              <a:tblGrid>
                <a:gridCol w="2359809">
                  <a:extLst>
                    <a:ext uri="{9D8B030D-6E8A-4147-A177-3AD203B41FA5}">
                      <a16:colId xmlns:a16="http://schemas.microsoft.com/office/drawing/2014/main" val="20000"/>
                    </a:ext>
                  </a:extLst>
                </a:gridCol>
                <a:gridCol w="1011048">
                  <a:extLst>
                    <a:ext uri="{9D8B030D-6E8A-4147-A177-3AD203B41FA5}">
                      <a16:colId xmlns:a16="http://schemas.microsoft.com/office/drawing/2014/main" val="20001"/>
                    </a:ext>
                  </a:extLst>
                </a:gridCol>
                <a:gridCol w="786372">
                  <a:extLst>
                    <a:ext uri="{9D8B030D-6E8A-4147-A177-3AD203B41FA5}">
                      <a16:colId xmlns:a16="http://schemas.microsoft.com/office/drawing/2014/main" val="20002"/>
                    </a:ext>
                  </a:extLst>
                </a:gridCol>
                <a:gridCol w="449355">
                  <a:extLst>
                    <a:ext uri="{9D8B030D-6E8A-4147-A177-3AD203B41FA5}">
                      <a16:colId xmlns:a16="http://schemas.microsoft.com/office/drawing/2014/main" val="20003"/>
                    </a:ext>
                  </a:extLst>
                </a:gridCol>
                <a:gridCol w="337016">
                  <a:extLst>
                    <a:ext uri="{9D8B030D-6E8A-4147-A177-3AD203B41FA5}">
                      <a16:colId xmlns:a16="http://schemas.microsoft.com/office/drawing/2014/main" val="20004"/>
                    </a:ext>
                  </a:extLst>
                </a:gridCol>
                <a:gridCol w="1032305">
                  <a:extLst>
                    <a:ext uri="{9D8B030D-6E8A-4147-A177-3AD203B41FA5}">
                      <a16:colId xmlns:a16="http://schemas.microsoft.com/office/drawing/2014/main" val="20005"/>
                    </a:ext>
                  </a:extLst>
                </a:gridCol>
                <a:gridCol w="765115">
                  <a:extLst>
                    <a:ext uri="{9D8B030D-6E8A-4147-A177-3AD203B41FA5}">
                      <a16:colId xmlns:a16="http://schemas.microsoft.com/office/drawing/2014/main" val="20006"/>
                    </a:ext>
                  </a:extLst>
                </a:gridCol>
                <a:gridCol w="449355">
                  <a:extLst>
                    <a:ext uri="{9D8B030D-6E8A-4147-A177-3AD203B41FA5}">
                      <a16:colId xmlns:a16="http://schemas.microsoft.com/office/drawing/2014/main" val="20007"/>
                    </a:ext>
                  </a:extLst>
                </a:gridCol>
                <a:gridCol w="338608">
                  <a:extLst>
                    <a:ext uri="{9D8B030D-6E8A-4147-A177-3AD203B41FA5}">
                      <a16:colId xmlns:a16="http://schemas.microsoft.com/office/drawing/2014/main" val="20008"/>
                    </a:ext>
                  </a:extLst>
                </a:gridCol>
              </a:tblGrid>
              <a:tr h="392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1</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HAI 2</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Case definition code</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Relevant device </a:t>
                      </a:r>
                      <a:r>
                        <a:rPr kumimoji="0" lang="en-US" sz="1500" b="1" i="0" u="none" strike="noStrike" cap="none" normalizeH="0" baseline="30000" dirty="0">
                          <a:ln>
                            <a:noFill/>
                          </a:ln>
                          <a:solidFill>
                            <a:schemeClr val="tx1"/>
                          </a:solidFill>
                          <a:effectLst/>
                          <a:latin typeface="Arial" charset="0"/>
                          <a:cs typeface="Arial" charset="0"/>
                        </a:rPr>
                        <a:t>(3)</a:t>
                      </a:r>
                    </a:p>
                  </a:txBody>
                  <a:tcPr marL="121936" marR="121936"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38005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Present on admission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3"/>
                  </a:ext>
                </a:extLst>
              </a:tr>
              <a:tr h="3679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Date of onset </a:t>
                      </a:r>
                      <a:r>
                        <a:rPr kumimoji="0" lang="en-US" sz="1500" b="1" i="0" u="none" strike="noStrike" cap="none" normalizeH="0" baseline="30000" dirty="0">
                          <a:ln>
                            <a:noFill/>
                          </a:ln>
                          <a:solidFill>
                            <a:schemeClr val="tx1"/>
                          </a:solidFill>
                          <a:effectLst/>
                          <a:latin typeface="Arial" charset="0"/>
                          <a:cs typeface="Arial" charset="0"/>
                        </a:rPr>
                        <a:t>(4)</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          / </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53971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Origin of infection</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current hospital    O other hospital   O other origin/ </a:t>
                      </a:r>
                      <a:r>
                        <a:rPr kumimoji="0" lang="en-US" sz="1500" b="0" i="0" u="none" strike="noStrike" cap="none" normalizeH="0" baseline="0" dirty="0" err="1">
                          <a:ln>
                            <a:noFill/>
                          </a:ln>
                          <a:solidFill>
                            <a:schemeClr val="tx1"/>
                          </a:solidFill>
                          <a:effectLst/>
                          <a:latin typeface="Arial" charset="0"/>
                          <a:cs typeface="Arial" charset="0"/>
                        </a:rPr>
                        <a:t>unk</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588784">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chemeClr val="tx1"/>
                          </a:solidFill>
                          <a:effectLst/>
                          <a:latin typeface="Arial" charset="0"/>
                          <a:cs typeface="Arial" charset="0"/>
                        </a:rPr>
                        <a:t>HAI associated to current ward</a:t>
                      </a:r>
                      <a:endParaRPr kumimoji="0" lang="en-US" sz="1500" b="0" i="0" u="none" strike="noStrike" cap="none" normalizeH="0" baseline="0" dirty="0">
                        <a:ln>
                          <a:noFill/>
                        </a:ln>
                        <a:solidFill>
                          <a:schemeClr val="tx1"/>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O Yes  O No  O Unknown</a:t>
                      </a:r>
                    </a:p>
                  </a:txBody>
                  <a:tcPr marL="121936" marR="121936"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r h="39252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If BSI: source </a:t>
                      </a:r>
                      <a:r>
                        <a:rPr kumimoji="0" lang="en-US" sz="1500" b="1" i="0" u="none" strike="noStrike" cap="none" normalizeH="0" baseline="30000" dirty="0">
                          <a:ln>
                            <a:noFill/>
                          </a:ln>
                          <a:solidFill>
                            <a:schemeClr val="tx1"/>
                          </a:solidFill>
                          <a:effectLst/>
                          <a:latin typeface="Arial" charset="0"/>
                          <a:cs typeface="Arial" charset="0"/>
                        </a:rPr>
                        <a:t>(5)</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r h="367987">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121936" marR="121936" marT="45722" marB="45722"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rowSpan="2">
                  <a:txBody>
                    <a:bodyPr/>
                    <a:lstStyle/>
                    <a:p>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MO code</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FF0000"/>
                          </a:solidFill>
                          <a:effectLst/>
                          <a:latin typeface="Arial" charset="0"/>
                          <a:cs typeface="Arial" charset="0"/>
                        </a:rPr>
                        <a:t>AMR</a:t>
                      </a:r>
                      <a:endParaRPr kumimoji="0" lang="en-US" sz="1500" b="0" i="0" u="none" strike="noStrike" cap="none" normalizeH="0" baseline="30000" dirty="0">
                        <a:ln>
                          <a:noFill/>
                        </a:ln>
                        <a:solidFill>
                          <a:srgbClr val="FF0000"/>
                        </a:solidFill>
                        <a:effectLst/>
                        <a:latin typeface="Arial" charset="0"/>
                        <a:cs typeface="Arial" charset="0"/>
                      </a:endParaRP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hMerge="1">
                  <a:txBody>
                    <a:bodyPr/>
                    <a:lstStyle/>
                    <a:p>
                      <a:endParaRPr lang="en-GB"/>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a:solidFill>
                            <a:srgbClr val="FF0000"/>
                          </a:solidFill>
                        </a:rPr>
                        <a:t>PDR</a:t>
                      </a:r>
                    </a:p>
                  </a:txBody>
                  <a:tcPr marL="121936" marR="121936"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8"/>
                  </a:ext>
                </a:extLst>
              </a:tr>
              <a:tr h="367997">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AM (6)</a:t>
                      </a:r>
                    </a:p>
                  </a:txBody>
                  <a:tcPr marL="0" marR="0" marT="0" marB="0" anchor="b"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30000" dirty="0">
                          <a:ln>
                            <a:noFill/>
                          </a:ln>
                          <a:solidFill>
                            <a:srgbClr val="FF0000"/>
                          </a:solidFill>
                          <a:effectLst/>
                          <a:latin typeface="Arial" charset="0"/>
                          <a:cs typeface="Arial" charset="0"/>
                        </a:rPr>
                        <a:t>SIR</a:t>
                      </a: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100" b="0" i="0" u="none" strike="noStrike" cap="none" normalizeH="0" baseline="3000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9"/>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Microorganism 1</a:t>
                      </a:r>
                      <a:endParaRPr kumimoji="0" lang="en-US" sz="1500" b="0" i="0" u="none" strike="noStrike" cap="none" normalizeH="0" baseline="0" dirty="0">
                        <a:ln>
                          <a:noFill/>
                        </a:ln>
                        <a:solidFill>
                          <a:srgbClr val="FF0000"/>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0"/>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1"/>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Microorganism 2</a:t>
                      </a:r>
                      <a:endParaRPr kumimoji="0" lang="en-US" sz="1500" b="0" i="0" u="none" strike="noStrike" cap="none" normalizeH="0" baseline="0" dirty="0">
                        <a:ln>
                          <a:noFill/>
                        </a:ln>
                        <a:solidFill>
                          <a:srgbClr val="FF0000"/>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2"/>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3"/>
                  </a:ext>
                </a:extLst>
              </a:tr>
              <a:tr h="256963">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Microorganism 3</a:t>
                      </a:r>
                      <a:endParaRPr kumimoji="0" lang="en-US" sz="1500" b="0" i="0" u="none" strike="noStrike" cap="none" normalizeH="0" baseline="0" dirty="0">
                        <a:ln>
                          <a:noFill/>
                        </a:ln>
                        <a:solidFill>
                          <a:srgbClr val="FF0000"/>
                        </a:solidFill>
                        <a:effectLst/>
                        <a:latin typeface="Arial" charset="0"/>
                        <a:cs typeface="Arial" charset="0"/>
                      </a:endParaRPr>
                    </a:p>
                  </a:txBody>
                  <a:tcPr marL="60968" marR="60968"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FF0000"/>
                          </a:solidFill>
                          <a:effectLst/>
                          <a:latin typeface="Arial" charset="0"/>
                          <a:cs typeface="Arial" charset="0"/>
                        </a:rPr>
                        <a:t> </a:t>
                      </a:r>
                    </a:p>
                  </a:txBody>
                  <a:tcPr marL="0" marR="0" marT="0" marB="0" anchor="b" horzOverflow="overflow">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4"/>
                  </a:ext>
                </a:extLst>
              </a:tr>
              <a:tr h="256963">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rgbClr val="FF0000"/>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cs typeface="Arial" charset="0"/>
                      </a:endParaRPr>
                    </a:p>
                  </a:txBody>
                  <a:tcPr marL="0" marR="0" marT="0" marB="0" anchor="b" horzOverflow="overflow">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15"/>
                  </a:ext>
                </a:extLst>
              </a:tr>
            </a:tbl>
          </a:graphicData>
        </a:graphic>
      </p:graphicFrame>
      <p:sp>
        <p:nvSpPr>
          <p:cNvPr id="8" name="TextBox 3"/>
          <p:cNvSpPr txBox="1">
            <a:spLocks noChangeArrowheads="1"/>
          </p:cNvSpPr>
          <p:nvPr/>
        </p:nvSpPr>
        <p:spPr bwMode="auto">
          <a:xfrm>
            <a:off x="1311008" y="1690439"/>
            <a:ext cx="8802478" cy="2185214"/>
          </a:xfrm>
          <a:prstGeom prst="rect">
            <a:avLst/>
          </a:prstGeom>
          <a:solidFill>
            <a:schemeClr val="bg1"/>
          </a:solidFill>
          <a:ln w="9525">
            <a:solidFill>
              <a:srgbClr val="FF0000"/>
            </a:solidFill>
            <a:miter lim="800000"/>
            <a:headEnd/>
            <a:tailEnd/>
          </a:ln>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en-US" sz="2000" dirty="0">
              <a:solidFill>
                <a:srgbClr val="000000"/>
              </a:solidFill>
            </a:endParaRPr>
          </a:p>
          <a:p>
            <a:pPr algn="ctr">
              <a:lnSpc>
                <a:spcPct val="85000"/>
              </a:lnSpc>
              <a:spcAft>
                <a:spcPct val="0"/>
              </a:spcAft>
              <a:buFontTx/>
              <a:buNone/>
            </a:pPr>
            <a:r>
              <a:rPr lang="en-US" altLang="en-US" sz="2000" b="1" dirty="0">
                <a:solidFill>
                  <a:srgbClr val="000000"/>
                </a:solidFill>
              </a:rPr>
              <a:t>Microorganism</a:t>
            </a:r>
            <a:r>
              <a:rPr lang="en-US" altLang="en-US" sz="2000" dirty="0">
                <a:solidFill>
                  <a:srgbClr val="000000"/>
                </a:solidFill>
              </a:rPr>
              <a:t> (</a:t>
            </a:r>
            <a:r>
              <a:rPr lang="hu-HU" altLang="en-US" sz="2000" dirty="0"/>
              <a:t>P</a:t>
            </a:r>
            <a:r>
              <a:rPr lang="en-US" altLang="en-US" sz="2000" dirty="0" err="1"/>
              <a:t>rotocol</a:t>
            </a:r>
            <a:r>
              <a:rPr lang="en-US" altLang="en-US" sz="2000" dirty="0"/>
              <a:t> </a:t>
            </a:r>
            <a:r>
              <a:rPr lang="hu-HU" altLang="en-US" sz="2000" dirty="0"/>
              <a:t>v</a:t>
            </a:r>
            <a:r>
              <a:rPr lang="en-US" altLang="en-US" sz="2000" dirty="0"/>
              <a:t>5.</a:t>
            </a:r>
            <a:r>
              <a:rPr lang="hu-HU" altLang="en-US" sz="2000" dirty="0"/>
              <a:t>3,</a:t>
            </a:r>
            <a:r>
              <a:rPr lang="en-US" altLang="en-US" sz="2000" dirty="0"/>
              <a:t> </a:t>
            </a:r>
            <a:r>
              <a:rPr lang="en-GB" altLang="en-US" sz="2000" dirty="0"/>
              <a:t>p</a:t>
            </a:r>
            <a:r>
              <a:rPr lang="hu-HU" altLang="en-US" sz="2000" dirty="0"/>
              <a:t>.</a:t>
            </a:r>
            <a:r>
              <a:rPr lang="en-GB" altLang="en-US" sz="2000" dirty="0"/>
              <a:t> 7</a:t>
            </a:r>
            <a:r>
              <a:rPr lang="hu-HU" altLang="en-US" sz="2000" dirty="0"/>
              <a:t>3</a:t>
            </a:r>
            <a:r>
              <a:rPr lang="en-GB" altLang="en-US" sz="2000" dirty="0"/>
              <a:t>)</a:t>
            </a:r>
            <a:endParaRPr lang="hu-HU" altLang="en-US" sz="2000" dirty="0"/>
          </a:p>
          <a:p>
            <a:pPr algn="ctr">
              <a:lnSpc>
                <a:spcPct val="85000"/>
              </a:lnSpc>
              <a:spcAft>
                <a:spcPct val="0"/>
              </a:spcAft>
              <a:buFontTx/>
              <a:buNone/>
            </a:pPr>
            <a:endParaRPr lang="en-US" altLang="en-US" sz="2000" dirty="0"/>
          </a:p>
          <a:p>
            <a:pPr algn="ctr">
              <a:lnSpc>
                <a:spcPct val="85000"/>
              </a:lnSpc>
              <a:spcAft>
                <a:spcPct val="0"/>
              </a:spcAft>
              <a:buFontTx/>
              <a:buNone/>
            </a:pPr>
            <a:r>
              <a:rPr lang="en-US" altLang="en-US" sz="2000" b="1" dirty="0"/>
              <a:t>Antimicrobial resistance markers and codes for each microorganism</a:t>
            </a:r>
            <a:r>
              <a:rPr lang="hu-HU" altLang="en-US" sz="2000" b="1" dirty="0"/>
              <a:t> </a:t>
            </a:r>
            <a:r>
              <a:rPr lang="en-US" altLang="en-US" sz="2000" dirty="0"/>
              <a:t>(Protocol </a:t>
            </a:r>
            <a:r>
              <a:rPr lang="hu-HU" altLang="en-US" sz="2000" dirty="0"/>
              <a:t>v</a:t>
            </a:r>
            <a:r>
              <a:rPr lang="en-US" altLang="en-US" sz="2000" dirty="0"/>
              <a:t>5.</a:t>
            </a:r>
            <a:r>
              <a:rPr lang="hu-HU" altLang="en-US" sz="2000" dirty="0"/>
              <a:t>3,</a:t>
            </a:r>
            <a:r>
              <a:rPr lang="en-US" altLang="en-US" sz="2000" dirty="0"/>
              <a:t> </a:t>
            </a:r>
            <a:r>
              <a:rPr lang="en-GB" altLang="en-US" sz="2000" dirty="0"/>
              <a:t>p</a:t>
            </a:r>
            <a:r>
              <a:rPr lang="hu-HU" altLang="en-US" sz="2000" dirty="0"/>
              <a:t>.</a:t>
            </a:r>
            <a:r>
              <a:rPr lang="en-GB" altLang="en-US" sz="2000" dirty="0"/>
              <a:t> 7</a:t>
            </a:r>
            <a:r>
              <a:rPr lang="hu-HU" altLang="en-US" sz="2000" dirty="0"/>
              <a:t>7</a:t>
            </a:r>
            <a:r>
              <a:rPr lang="en-GB" altLang="en-US" sz="2000" dirty="0"/>
              <a:t>)</a:t>
            </a:r>
            <a:endParaRPr lang="hu-HU" altLang="en-US" sz="2000" dirty="0"/>
          </a:p>
          <a:p>
            <a:pPr algn="ctr">
              <a:lnSpc>
                <a:spcPct val="85000"/>
              </a:lnSpc>
              <a:spcAft>
                <a:spcPct val="0"/>
              </a:spcAft>
              <a:buFontTx/>
              <a:buNone/>
            </a:pPr>
            <a:endParaRPr lang="en-US" altLang="en-US" sz="2000" dirty="0"/>
          </a:p>
          <a:p>
            <a:pPr algn="ctr">
              <a:lnSpc>
                <a:spcPct val="85000"/>
              </a:lnSpc>
              <a:spcAft>
                <a:spcPct val="0"/>
              </a:spcAft>
              <a:buFontTx/>
              <a:buNone/>
            </a:pPr>
            <a:r>
              <a:rPr lang="en-US" altLang="en-US" sz="2000" b="1" dirty="0"/>
              <a:t>Pan-drug resistance </a:t>
            </a:r>
            <a:r>
              <a:rPr lang="en-US" altLang="en-US" sz="2000" dirty="0"/>
              <a:t>(Protocol </a:t>
            </a:r>
            <a:r>
              <a:rPr lang="hu-HU" altLang="en-US" sz="2000" dirty="0"/>
              <a:t>v</a:t>
            </a:r>
            <a:r>
              <a:rPr lang="en-US" altLang="en-US" sz="2000" dirty="0"/>
              <a:t>5.</a:t>
            </a:r>
            <a:r>
              <a:rPr lang="hu-HU" altLang="en-US" sz="2000" dirty="0"/>
              <a:t>3,</a:t>
            </a:r>
            <a:r>
              <a:rPr lang="en-US" altLang="en-US" sz="2000" dirty="0"/>
              <a:t> </a:t>
            </a:r>
            <a:r>
              <a:rPr lang="en-GB" altLang="en-US" sz="2000" dirty="0"/>
              <a:t>p</a:t>
            </a:r>
            <a:r>
              <a:rPr lang="hu-HU" altLang="en-US" sz="2000" dirty="0"/>
              <a:t>.</a:t>
            </a:r>
            <a:r>
              <a:rPr lang="en-GB" altLang="en-US" sz="2000" dirty="0"/>
              <a:t> 2</a:t>
            </a:r>
            <a:r>
              <a:rPr lang="hu-HU" altLang="en-US" sz="2000" dirty="0"/>
              <a:t>6</a:t>
            </a:r>
            <a:r>
              <a:rPr lang="en-GB" altLang="en-US" sz="2000" dirty="0"/>
              <a:t>)</a:t>
            </a:r>
            <a:endParaRPr lang="en-US" altLang="en-US" sz="2000" dirty="0"/>
          </a:p>
          <a:p>
            <a:pPr algn="ctr">
              <a:lnSpc>
                <a:spcPct val="85000"/>
              </a:lnSpc>
              <a:spcAft>
                <a:spcPct val="0"/>
              </a:spcAft>
              <a:buFontTx/>
              <a:buNone/>
            </a:pPr>
            <a:endParaRPr lang="en-US" altLang="en-US" sz="2000" dirty="0">
              <a:solidFill>
                <a:srgbClr val="FF0000"/>
              </a:solidFill>
            </a:endParaRPr>
          </a:p>
        </p:txBody>
      </p:sp>
      <p:sp>
        <p:nvSpPr>
          <p:cNvPr id="9" name="Oval 2"/>
          <p:cNvSpPr>
            <a:spLocks noChangeArrowheads="1"/>
          </p:cNvSpPr>
          <p:nvPr/>
        </p:nvSpPr>
        <p:spPr bwMode="auto">
          <a:xfrm>
            <a:off x="973666" y="3876140"/>
            <a:ext cx="9811847" cy="273398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lgn="l">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gn="l">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lgn="l">
              <a:spcBef>
                <a:spcPct val="20000"/>
              </a:spcBef>
              <a:buChar char="•"/>
              <a:defRPr sz="2400">
                <a:solidFill>
                  <a:schemeClr val="tx1"/>
                </a:solidFill>
                <a:latin typeface="Tahoma" pitchFamily="34" charset="0"/>
                <a:ea typeface="ＭＳ Ｐゴシック" pitchFamily="34" charset="-128"/>
              </a:defRPr>
            </a:lvl3pPr>
            <a:lvl4pPr marL="1600200" indent="-228600" algn="l">
              <a:spcBef>
                <a:spcPct val="20000"/>
              </a:spcBef>
              <a:buChar char="–"/>
              <a:defRPr sz="1600">
                <a:solidFill>
                  <a:schemeClr val="tx1"/>
                </a:solidFill>
                <a:latin typeface="Tahoma" pitchFamily="34" charset="0"/>
                <a:ea typeface="ＭＳ Ｐゴシック" pitchFamily="34" charset="-128"/>
              </a:defRPr>
            </a:lvl4pPr>
            <a:lvl5pPr marL="2057400" indent="-228600" algn="l">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hu-HU" sz="1400"/>
          </a:p>
        </p:txBody>
      </p:sp>
    </p:spTree>
    <p:extLst>
      <p:ext uri="{BB962C8B-B14F-4D97-AF65-F5344CB8AC3E}">
        <p14:creationId xmlns:p14="http://schemas.microsoft.com/office/powerpoint/2010/main" val="2752829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fi-FI" altLang="en-US" dirty="0">
                <a:ea typeface="ＭＳ Ｐゴシック" pitchFamily="34" charset="-128"/>
              </a:rPr>
              <a:t>HAI case definition codes</a:t>
            </a:r>
            <a:br>
              <a:rPr lang="fi-FI" altLang="en-US" dirty="0">
                <a:ea typeface="ＭＳ Ｐゴシック" pitchFamily="34" charset="-128"/>
              </a:rPr>
            </a:br>
            <a:r>
              <a:rPr lang="en-US" altLang="en-US" sz="2800" dirty="0">
                <a:ea typeface="ＭＳ Ｐゴシック" pitchFamily="34" charset="-128"/>
              </a:rPr>
              <a:t>Protocol </a:t>
            </a:r>
            <a:r>
              <a:rPr lang="hu-HU" altLang="en-US" sz="2800" dirty="0">
                <a:ea typeface="ＭＳ Ｐゴシック" pitchFamily="34" charset="-128"/>
              </a:rPr>
              <a:t>v</a:t>
            </a:r>
            <a:r>
              <a:rPr lang="en-US" altLang="en-US" sz="2800" dirty="0">
                <a:ea typeface="ＭＳ Ｐゴシック" pitchFamily="34" charset="-128"/>
              </a:rPr>
              <a:t>5.</a:t>
            </a:r>
            <a:r>
              <a:rPr lang="hu-HU" altLang="en-US" sz="2800" dirty="0">
                <a:ea typeface="ＭＳ Ｐゴシック" pitchFamily="34" charset="-128"/>
              </a:rPr>
              <a:t>3,</a:t>
            </a:r>
            <a:r>
              <a:rPr lang="en-US" altLang="en-US" sz="2800" dirty="0">
                <a:ea typeface="ＭＳ Ｐゴシック" pitchFamily="34" charset="-128"/>
              </a:rPr>
              <a:t> </a:t>
            </a:r>
            <a:r>
              <a:rPr lang="en-GB" altLang="en-US" sz="2800" dirty="0">
                <a:ea typeface="ＭＳ Ｐゴシック" pitchFamily="34" charset="-128"/>
              </a:rPr>
              <a:t>p</a:t>
            </a:r>
            <a:r>
              <a:rPr lang="hu-HU" altLang="en-US" sz="2800" dirty="0">
                <a:ea typeface="ＭＳ Ｐゴシック" pitchFamily="34" charset="-128"/>
              </a:rPr>
              <a:t>.</a:t>
            </a:r>
            <a:r>
              <a:rPr lang="en-GB" altLang="en-US" sz="2800" dirty="0">
                <a:ea typeface="ＭＳ Ｐゴシック" pitchFamily="34" charset="-128"/>
              </a:rPr>
              <a:t> 53-6</a:t>
            </a:r>
            <a:r>
              <a:rPr lang="hu-HU" altLang="en-US" sz="2800" dirty="0">
                <a:ea typeface="ＭＳ Ｐゴシック" pitchFamily="34" charset="-128"/>
              </a:rPr>
              <a:t>9</a:t>
            </a:r>
            <a:endParaRPr lang="nl-NL" dirty="0"/>
          </a:p>
        </p:txBody>
      </p:sp>
      <p:sp>
        <p:nvSpPr>
          <p:cNvPr id="3" name="Slide Number Placeholder 2"/>
          <p:cNvSpPr>
            <a:spLocks noGrp="1"/>
          </p:cNvSpPr>
          <p:nvPr>
            <p:ph type="sldNum" sz="quarter" idx="10"/>
          </p:nvPr>
        </p:nvSpPr>
        <p:spPr/>
        <p:txBody>
          <a:bodyPr/>
          <a:lstStyle/>
          <a:p>
            <a:fld id="{0580567E-5E8F-47A5-90DF-8BFEB1A71525}" type="slidenum">
              <a:rPr lang="en-GB" smtClean="0">
                <a:solidFill>
                  <a:prstClr val="white"/>
                </a:solidFill>
              </a:rPr>
              <a:pPr/>
              <a:t>24</a:t>
            </a:fld>
            <a:endParaRPr lang="en-GB" dirty="0">
              <a:solidFill>
                <a:prstClr val="white"/>
              </a:solidFill>
            </a:endParaRPr>
          </a:p>
        </p:txBody>
      </p:sp>
    </p:spTree>
    <p:extLst>
      <p:ext uri="{BB962C8B-B14F-4D97-AF65-F5344CB8AC3E}">
        <p14:creationId xmlns:p14="http://schemas.microsoft.com/office/powerpoint/2010/main" val="2494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Case definition codes</a:t>
            </a:r>
            <a:endParaRPr lang="en-GB" dirty="0"/>
          </a:p>
        </p:txBody>
      </p:sp>
      <p:sp>
        <p:nvSpPr>
          <p:cNvPr id="3" name="Content Placeholder 2"/>
          <p:cNvSpPr>
            <a:spLocks noGrp="1"/>
          </p:cNvSpPr>
          <p:nvPr>
            <p:ph idx="1"/>
          </p:nvPr>
        </p:nvSpPr>
        <p:spPr/>
        <p:txBody>
          <a:bodyPr/>
          <a:lstStyle/>
          <a:p>
            <a:r>
              <a:rPr lang="en-US" altLang="en-US" dirty="0">
                <a:ea typeface="ＭＳ Ｐゴシック" pitchFamily="34" charset="-128"/>
              </a:rPr>
              <a:t>Surgical Site Infection (SSI)</a:t>
            </a:r>
          </a:p>
          <a:p>
            <a:r>
              <a:rPr lang="en-US" altLang="en-US" dirty="0">
                <a:ea typeface="ＭＳ Ｐゴシック" pitchFamily="34" charset="-128"/>
              </a:rPr>
              <a:t>Pneumonia (</a:t>
            </a:r>
            <a:r>
              <a:rPr lang="en-US" altLang="en-US" dirty="0" err="1">
                <a:ea typeface="ＭＳ Ｐゴシック" pitchFamily="34" charset="-128"/>
              </a:rPr>
              <a:t>PN</a:t>
            </a:r>
            <a:r>
              <a:rPr lang="en-US" altLang="en-US" dirty="0">
                <a:ea typeface="ＭＳ Ｐゴシック" pitchFamily="34" charset="-128"/>
              </a:rPr>
              <a:t>)</a:t>
            </a:r>
          </a:p>
          <a:p>
            <a:r>
              <a:rPr lang="en-US" altLang="en-US" dirty="0">
                <a:ea typeface="ＭＳ Ｐゴシック" pitchFamily="34" charset="-128"/>
              </a:rPr>
              <a:t>Urinary Tract Infection (</a:t>
            </a:r>
            <a:r>
              <a:rPr lang="en-US" altLang="en-US" dirty="0" err="1">
                <a:ea typeface="ＭＳ Ｐゴシック" pitchFamily="34" charset="-128"/>
              </a:rPr>
              <a:t>UTI</a:t>
            </a:r>
            <a:r>
              <a:rPr lang="en-US" altLang="en-US" dirty="0">
                <a:ea typeface="ＭＳ Ｐゴシック" pitchFamily="34" charset="-128"/>
              </a:rPr>
              <a:t>)</a:t>
            </a:r>
          </a:p>
          <a:p>
            <a:r>
              <a:rPr lang="en-US" altLang="en-US" dirty="0">
                <a:ea typeface="ＭＳ Ｐゴシック" pitchFamily="34" charset="-128"/>
              </a:rPr>
              <a:t>Bloodstream infection (BSI)</a:t>
            </a:r>
          </a:p>
          <a:p>
            <a:r>
              <a:rPr lang="en-US" altLang="en-US" dirty="0">
                <a:ea typeface="ＭＳ Ｐゴシック" pitchFamily="34" charset="-128"/>
              </a:rPr>
              <a:t>Catheter-related infection (CRI)</a:t>
            </a:r>
          </a:p>
          <a:p>
            <a:r>
              <a:rPr lang="en-US" altLang="en-US" dirty="0">
                <a:ea typeface="ＭＳ Ｐゴシック" pitchFamily="34" charset="-128"/>
              </a:rPr>
              <a:t>Arterial or venous infection (CVS-</a:t>
            </a:r>
            <a:r>
              <a:rPr lang="en-US" altLang="en-US" dirty="0" err="1">
                <a:ea typeface="ＭＳ Ｐゴシック" pitchFamily="34" charset="-128"/>
              </a:rPr>
              <a:t>VASC</a:t>
            </a:r>
            <a:r>
              <a:rPr lang="en-US" altLang="en-US" dirty="0">
                <a:ea typeface="ＭＳ Ｐゴシック" pitchFamily="34" charset="-128"/>
              </a:rPr>
              <a:t>)</a:t>
            </a:r>
          </a:p>
          <a:p>
            <a:r>
              <a:rPr lang="en-US" altLang="en-US" dirty="0">
                <a:ea typeface="ＭＳ Ｐゴシック" pitchFamily="34" charset="-128"/>
              </a:rPr>
              <a:t>Gastrointestinal system infections (GI)</a:t>
            </a:r>
          </a:p>
          <a:p>
            <a:r>
              <a:rPr lang="en-US" altLang="en-US" dirty="0">
                <a:ea typeface="ＭＳ Ｐゴシック" pitchFamily="34" charset="-128"/>
              </a:rPr>
              <a:t>Lower respiratory tract infection, other than pneumonia (</a:t>
            </a:r>
            <a:r>
              <a:rPr lang="en-US" altLang="en-US" dirty="0" err="1">
                <a:ea typeface="ＭＳ Ｐゴシック" pitchFamily="34" charset="-128"/>
              </a:rPr>
              <a:t>LRI</a:t>
            </a:r>
            <a:r>
              <a:rPr lang="en-US" altLang="en-US" dirty="0">
                <a:ea typeface="ＭＳ Ｐゴシック" pitchFamily="34" charset="-128"/>
              </a:rPr>
              <a:t>)</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25</a:t>
            </a:fld>
            <a:endParaRPr lang="en-GB" dirty="0">
              <a:solidFill>
                <a:prstClr val="white"/>
              </a:solidFill>
            </a:endParaRPr>
          </a:p>
        </p:txBody>
      </p:sp>
    </p:spTree>
    <p:extLst>
      <p:ext uri="{BB962C8B-B14F-4D97-AF65-F5344CB8AC3E}">
        <p14:creationId xmlns:p14="http://schemas.microsoft.com/office/powerpoint/2010/main" val="2676099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Case definition codes</a:t>
            </a:r>
            <a:endParaRPr lang="en-GB" dirty="0"/>
          </a:p>
        </p:txBody>
      </p:sp>
      <p:sp>
        <p:nvSpPr>
          <p:cNvPr id="3" name="Content Placeholder 2"/>
          <p:cNvSpPr>
            <a:spLocks noGrp="1"/>
          </p:cNvSpPr>
          <p:nvPr>
            <p:ph idx="1"/>
          </p:nvPr>
        </p:nvSpPr>
        <p:spPr/>
        <p:txBody>
          <a:bodyPr/>
          <a:lstStyle/>
          <a:p>
            <a:pPr>
              <a:lnSpc>
                <a:spcPct val="80000"/>
              </a:lnSpc>
            </a:pPr>
            <a:r>
              <a:rPr lang="en-US" altLang="en-US" sz="2000" dirty="0">
                <a:ea typeface="ＭＳ Ｐゴシック" pitchFamily="34" charset="-128"/>
              </a:rPr>
              <a:t>Bone and </a:t>
            </a:r>
            <a:r>
              <a:rPr lang="hu-HU" altLang="en-US" sz="2000" dirty="0">
                <a:ea typeface="ＭＳ Ｐゴシック" pitchFamily="34" charset="-128"/>
              </a:rPr>
              <a:t>j</a:t>
            </a:r>
            <a:r>
              <a:rPr lang="en-US" altLang="en-US" sz="2000" dirty="0" err="1">
                <a:ea typeface="ＭＳ Ｐゴシック" pitchFamily="34" charset="-128"/>
              </a:rPr>
              <a:t>oint</a:t>
            </a:r>
            <a:r>
              <a:rPr lang="en-US" altLang="en-US" sz="2000" dirty="0">
                <a:ea typeface="ＭＳ Ｐゴシック" pitchFamily="34" charset="-128"/>
              </a:rPr>
              <a:t> </a:t>
            </a:r>
            <a:r>
              <a:rPr lang="hu-HU" altLang="en-US" sz="2000" dirty="0">
                <a:ea typeface="ＭＳ Ｐゴシック" pitchFamily="34" charset="-128"/>
              </a:rPr>
              <a:t>i</a:t>
            </a:r>
            <a:r>
              <a:rPr lang="en-US" altLang="en-US" sz="2000" dirty="0" err="1">
                <a:ea typeface="ＭＳ Ｐゴシック" pitchFamily="34" charset="-128"/>
              </a:rPr>
              <a:t>nfection</a:t>
            </a:r>
            <a:r>
              <a:rPr lang="en-US" altLang="en-US" sz="2000" dirty="0">
                <a:ea typeface="ＭＳ Ｐゴシック" pitchFamily="34" charset="-128"/>
              </a:rPr>
              <a:t> (BJ)</a:t>
            </a:r>
          </a:p>
          <a:p>
            <a:pPr>
              <a:lnSpc>
                <a:spcPct val="80000"/>
              </a:lnSpc>
            </a:pPr>
            <a:r>
              <a:rPr lang="en-US" altLang="en-US" sz="2000" dirty="0">
                <a:ea typeface="ＭＳ Ｐゴシック" pitchFamily="34" charset="-128"/>
              </a:rPr>
              <a:t>Central nervous system infection (CNS)</a:t>
            </a:r>
          </a:p>
          <a:p>
            <a:pPr>
              <a:lnSpc>
                <a:spcPct val="80000"/>
              </a:lnSpc>
            </a:pPr>
            <a:r>
              <a:rPr lang="en-US" altLang="en-US" sz="2000" dirty="0">
                <a:ea typeface="ＭＳ Ｐゴシック" pitchFamily="34" charset="-128"/>
              </a:rPr>
              <a:t>Cardiovascular system infection (CVS)</a:t>
            </a:r>
          </a:p>
          <a:p>
            <a:pPr>
              <a:lnSpc>
                <a:spcPct val="80000"/>
              </a:lnSpc>
            </a:pPr>
            <a:r>
              <a:rPr lang="en-US" altLang="en-US" sz="2000" dirty="0">
                <a:ea typeface="ＭＳ Ｐゴシック" pitchFamily="34" charset="-128"/>
              </a:rPr>
              <a:t>Eye, </a:t>
            </a:r>
            <a:r>
              <a:rPr lang="hu-HU" altLang="en-US" sz="2000" dirty="0">
                <a:ea typeface="ＭＳ Ｐゴシック" pitchFamily="34" charset="-128"/>
              </a:rPr>
              <a:t>e</a:t>
            </a:r>
            <a:r>
              <a:rPr lang="en-US" altLang="en-US" sz="2000" dirty="0" err="1">
                <a:ea typeface="ＭＳ Ｐゴシック" pitchFamily="34" charset="-128"/>
              </a:rPr>
              <a:t>ar</a:t>
            </a:r>
            <a:r>
              <a:rPr lang="en-US" altLang="en-US" sz="2000" dirty="0">
                <a:ea typeface="ＭＳ Ｐゴシック" pitchFamily="34" charset="-128"/>
              </a:rPr>
              <a:t>, </a:t>
            </a:r>
            <a:r>
              <a:rPr lang="hu-HU" altLang="en-US" sz="2000" dirty="0">
                <a:ea typeface="ＭＳ Ｐゴシック" pitchFamily="34" charset="-128"/>
              </a:rPr>
              <a:t>n</a:t>
            </a:r>
            <a:r>
              <a:rPr lang="en-US" altLang="en-US" sz="2000" dirty="0" err="1">
                <a:ea typeface="ＭＳ Ｐゴシック" pitchFamily="34" charset="-128"/>
              </a:rPr>
              <a:t>ose</a:t>
            </a:r>
            <a:r>
              <a:rPr lang="en-US" altLang="en-US" sz="2000" dirty="0">
                <a:ea typeface="ＭＳ Ｐゴシック" pitchFamily="34" charset="-128"/>
              </a:rPr>
              <a:t> or </a:t>
            </a:r>
            <a:r>
              <a:rPr lang="hu-HU" altLang="en-US" sz="2000" dirty="0">
                <a:ea typeface="ＭＳ Ｐゴシック" pitchFamily="34" charset="-128"/>
              </a:rPr>
              <a:t>m</a:t>
            </a:r>
            <a:r>
              <a:rPr lang="en-US" altLang="en-US" sz="2000" dirty="0" err="1">
                <a:ea typeface="ＭＳ Ｐゴシック" pitchFamily="34" charset="-128"/>
              </a:rPr>
              <a:t>outh</a:t>
            </a:r>
            <a:r>
              <a:rPr lang="en-US" altLang="en-US" sz="2000" dirty="0">
                <a:ea typeface="ＭＳ Ｐゴシック" pitchFamily="34" charset="-128"/>
              </a:rPr>
              <a:t> </a:t>
            </a:r>
            <a:r>
              <a:rPr lang="hu-HU" altLang="en-US" sz="2000" dirty="0">
                <a:ea typeface="ＭＳ Ｐゴシック" pitchFamily="34" charset="-128"/>
              </a:rPr>
              <a:t>i</a:t>
            </a:r>
            <a:r>
              <a:rPr lang="en-US" altLang="en-US" sz="2000" dirty="0" err="1">
                <a:ea typeface="ＭＳ Ｐゴシック" pitchFamily="34" charset="-128"/>
              </a:rPr>
              <a:t>nfection</a:t>
            </a:r>
            <a:r>
              <a:rPr lang="en-US" altLang="en-US" sz="2000" dirty="0">
                <a:ea typeface="ＭＳ Ｐゴシック" pitchFamily="34" charset="-128"/>
              </a:rPr>
              <a:t> (EENT)   </a:t>
            </a:r>
          </a:p>
          <a:p>
            <a:pPr>
              <a:lnSpc>
                <a:spcPct val="80000"/>
              </a:lnSpc>
            </a:pPr>
            <a:r>
              <a:rPr lang="en-US" altLang="en-US" sz="2000" dirty="0">
                <a:ea typeface="ＭＳ Ｐゴシック" pitchFamily="34" charset="-128"/>
              </a:rPr>
              <a:t>Reproductive tract infection (</a:t>
            </a:r>
            <a:r>
              <a:rPr lang="en-US" altLang="en-US" sz="2000" dirty="0" err="1">
                <a:ea typeface="ＭＳ Ｐゴシック" pitchFamily="34" charset="-128"/>
              </a:rPr>
              <a:t>REPR</a:t>
            </a:r>
            <a:r>
              <a:rPr lang="en-US" altLang="en-US" sz="2000" dirty="0">
                <a:ea typeface="ＭＳ Ｐゴシック" pitchFamily="34" charset="-128"/>
              </a:rPr>
              <a:t>)</a:t>
            </a:r>
          </a:p>
          <a:p>
            <a:pPr>
              <a:lnSpc>
                <a:spcPct val="80000"/>
              </a:lnSpc>
            </a:pPr>
            <a:r>
              <a:rPr lang="en-US" altLang="en-US" sz="2000" dirty="0">
                <a:ea typeface="ＭＳ Ｐゴシック" pitchFamily="34" charset="-128"/>
              </a:rPr>
              <a:t>Skin </a:t>
            </a:r>
            <a:r>
              <a:rPr lang="hu-HU" altLang="en-US" sz="2000" dirty="0">
                <a:ea typeface="ＭＳ Ｐゴシック" pitchFamily="34" charset="-128"/>
              </a:rPr>
              <a:t>and</a:t>
            </a:r>
            <a:r>
              <a:rPr lang="en-US" altLang="en-US" sz="2000" dirty="0">
                <a:ea typeface="ＭＳ Ｐゴシック" pitchFamily="34" charset="-128"/>
              </a:rPr>
              <a:t> soft tissue infections (SST)</a:t>
            </a:r>
          </a:p>
          <a:p>
            <a:pPr>
              <a:lnSpc>
                <a:spcPct val="80000"/>
              </a:lnSpc>
            </a:pPr>
            <a:r>
              <a:rPr lang="en-US" altLang="en-US" sz="2000" dirty="0">
                <a:ea typeface="ＭＳ Ｐゴシック" pitchFamily="34" charset="-128"/>
              </a:rPr>
              <a:t>Systemic infections (SYS)	</a:t>
            </a:r>
            <a:r>
              <a:rPr lang="en-US" altLang="en-US" dirty="0">
                <a:ea typeface="ＭＳ Ｐゴシック" pitchFamily="34" charset="-128"/>
              </a:rPr>
              <a:t>		</a:t>
            </a:r>
          </a:p>
          <a:p>
            <a:pPr>
              <a:lnSpc>
                <a:spcPct val="80000"/>
              </a:lnSpc>
            </a:pPr>
            <a:endParaRPr lang="en-US" altLang="en-US" dirty="0">
              <a:ea typeface="ＭＳ Ｐゴシック" pitchFamily="34" charset="-128"/>
            </a:endParaRPr>
          </a:p>
          <a:p>
            <a:pPr>
              <a:lnSpc>
                <a:spcPct val="80000"/>
              </a:lnSpc>
            </a:pPr>
            <a:r>
              <a:rPr lang="en-US" altLang="en-US" sz="2000" dirty="0">
                <a:ea typeface="ＭＳ Ｐゴシック" pitchFamily="34" charset="-128"/>
              </a:rPr>
              <a:t>Specific definitions for neonates (NEO)	</a:t>
            </a:r>
          </a:p>
          <a:p>
            <a:pPr lvl="1">
              <a:lnSpc>
                <a:spcPct val="80000"/>
              </a:lnSpc>
            </a:pPr>
            <a:r>
              <a:rPr lang="en-US" altLang="en-US" sz="1800" dirty="0">
                <a:ea typeface="ＭＳ Ｐゴシック" pitchFamily="34" charset="-128"/>
              </a:rPr>
              <a:t>Clinical sepsis (</a:t>
            </a:r>
            <a:r>
              <a:rPr lang="en-US" altLang="en-US" sz="1800" dirty="0" err="1">
                <a:ea typeface="ＭＳ Ｐゴシック" pitchFamily="34" charset="-128"/>
              </a:rPr>
              <a:t>CSEP</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Lab confirmed BSI (</a:t>
            </a:r>
            <a:r>
              <a:rPr lang="en-US" altLang="en-US" sz="1800" dirty="0" err="1">
                <a:ea typeface="ＭＳ Ｐゴシック" pitchFamily="34" charset="-128"/>
              </a:rPr>
              <a:t>LCBI</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Lab confirmed BSI with CNS (</a:t>
            </a:r>
            <a:r>
              <a:rPr lang="en-US" altLang="en-US" sz="1800" dirty="0" err="1">
                <a:ea typeface="ＭＳ Ｐゴシック" pitchFamily="34" charset="-128"/>
              </a:rPr>
              <a:t>CNSB</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Pneumonia (</a:t>
            </a:r>
            <a:r>
              <a:rPr lang="en-US" altLang="en-US" sz="1800" dirty="0" err="1">
                <a:ea typeface="ＭＳ Ｐゴシック" pitchFamily="34" charset="-128"/>
              </a:rPr>
              <a:t>PNEU</a:t>
            </a:r>
            <a:r>
              <a:rPr lang="en-US" altLang="en-US" sz="1800" dirty="0">
                <a:ea typeface="ＭＳ Ｐゴシック" pitchFamily="34" charset="-128"/>
              </a:rPr>
              <a:t>)</a:t>
            </a:r>
          </a:p>
          <a:p>
            <a:pPr lvl="1">
              <a:lnSpc>
                <a:spcPct val="80000"/>
              </a:lnSpc>
            </a:pPr>
            <a:r>
              <a:rPr lang="en-US" altLang="en-US" sz="1800" dirty="0" err="1">
                <a:ea typeface="ＭＳ Ｐゴシック" pitchFamily="34" charset="-128"/>
              </a:rPr>
              <a:t>Necrotising</a:t>
            </a:r>
            <a:r>
              <a:rPr lang="en-US" altLang="en-US" sz="1800" dirty="0">
                <a:ea typeface="ＭＳ Ｐゴシック" pitchFamily="34" charset="-128"/>
              </a:rPr>
              <a:t> enterocolitis (NEC)</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26</a:t>
            </a:fld>
            <a:endParaRPr lang="en-GB" dirty="0">
              <a:solidFill>
                <a:prstClr val="white"/>
              </a:solidFill>
            </a:endParaRPr>
          </a:p>
        </p:txBody>
      </p:sp>
    </p:spTree>
    <p:extLst>
      <p:ext uri="{BB962C8B-B14F-4D97-AF65-F5344CB8AC3E}">
        <p14:creationId xmlns:p14="http://schemas.microsoft.com/office/powerpoint/2010/main" val="5346820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Principles of HAI definitions</a:t>
            </a:r>
            <a:endParaRPr lang="en-GB" dirty="0"/>
          </a:p>
        </p:txBody>
      </p:sp>
      <p:sp>
        <p:nvSpPr>
          <p:cNvPr id="3" name="Content Placeholder 2"/>
          <p:cNvSpPr>
            <a:spLocks noGrp="1"/>
          </p:cNvSpPr>
          <p:nvPr>
            <p:ph idx="1"/>
          </p:nvPr>
        </p:nvSpPr>
        <p:spPr/>
        <p:txBody>
          <a:bodyPr/>
          <a:lstStyle/>
          <a:p>
            <a:pPr>
              <a:spcAft>
                <a:spcPts val="1325"/>
              </a:spcAft>
            </a:pPr>
            <a:r>
              <a:rPr lang="en-US" altLang="en-US" dirty="0">
                <a:ea typeface="ＭＳ Ｐゴシック" pitchFamily="34" charset="-128"/>
              </a:rPr>
              <a:t>Must meet the overall definition of HAI</a:t>
            </a:r>
          </a:p>
          <a:p>
            <a:pPr>
              <a:spcAft>
                <a:spcPts val="1325"/>
              </a:spcAft>
            </a:pPr>
            <a:r>
              <a:rPr lang="en-US" altLang="en-US" dirty="0">
                <a:ea typeface="ＭＳ Ｐゴシック" pitchFamily="34" charset="-128"/>
              </a:rPr>
              <a:t>Must meet the definition of the site of HAI</a:t>
            </a:r>
          </a:p>
          <a:p>
            <a:pPr lvl="1">
              <a:spcAft>
                <a:spcPts val="1325"/>
              </a:spcAft>
            </a:pPr>
            <a:r>
              <a:rPr lang="en-US" altLang="en-US" dirty="0">
                <a:ea typeface="ＭＳ Ｐゴシック" pitchFamily="34" charset="-128"/>
              </a:rPr>
              <a:t>Clinical, microbiological and radiological aspects</a:t>
            </a:r>
          </a:p>
          <a:p>
            <a:pPr lvl="1">
              <a:spcAft>
                <a:spcPts val="1325"/>
              </a:spcAft>
            </a:pPr>
            <a:r>
              <a:rPr lang="en-US" altLang="en-US" dirty="0">
                <a:ea typeface="ＭＳ Ｐゴシック" pitchFamily="34" charset="-128"/>
              </a:rPr>
              <a:t>May include a category for physician diagnosed/treated </a:t>
            </a:r>
          </a:p>
          <a:p>
            <a:pPr lvl="1">
              <a:spcAft>
                <a:spcPts val="1325"/>
              </a:spcAft>
            </a:pPr>
            <a:endParaRPr lang="en-US" altLang="en-US" i="1" dirty="0">
              <a:ea typeface="ＭＳ Ｐゴシック" pitchFamily="34" charset="-128"/>
            </a:endParaRPr>
          </a:p>
          <a:p>
            <a:pPr>
              <a:spcAft>
                <a:spcPts val="1325"/>
              </a:spcAft>
            </a:pPr>
            <a:r>
              <a:rPr lang="en-US" altLang="en-US" dirty="0">
                <a:ea typeface="ＭＳ Ｐゴシック" pitchFamily="34" charset="-128"/>
              </a:rPr>
              <a:t>Must be sub-coded as stated in the codebook</a:t>
            </a:r>
          </a:p>
          <a:p>
            <a:pPr>
              <a:spcAft>
                <a:spcPts val="1325"/>
              </a:spcAft>
            </a:pPr>
            <a:r>
              <a:rPr lang="en-US" altLang="en-US" dirty="0">
                <a:ea typeface="ＭＳ Ｐゴシック" pitchFamily="34" charset="-128"/>
              </a:rPr>
              <a:t>Some definitions are more complex than others</a:t>
            </a:r>
          </a:p>
          <a:p>
            <a:pPr>
              <a:spcAft>
                <a:spcPts val="1325"/>
              </a:spcAft>
            </a:pPr>
            <a:r>
              <a:rPr lang="hu-HU" altLang="en-US" dirty="0">
                <a:ea typeface="ＭＳ Ｐゴシック" pitchFamily="34" charset="-128"/>
              </a:rPr>
              <a:t>N</a:t>
            </a:r>
            <a:r>
              <a:rPr lang="en-US" altLang="en-US" dirty="0" err="1">
                <a:ea typeface="ＭＳ Ｐゴシック" pitchFamily="34" charset="-128"/>
              </a:rPr>
              <a:t>ext</a:t>
            </a:r>
            <a:r>
              <a:rPr lang="en-US" altLang="en-US" dirty="0">
                <a:ea typeface="ＭＳ Ｐゴシック" pitchFamily="34" charset="-128"/>
              </a:rPr>
              <a:t> session </a:t>
            </a:r>
            <a:r>
              <a:rPr lang="en-US" altLang="en-US" dirty="0" err="1">
                <a:ea typeface="ＭＳ Ｐゴシック" pitchFamily="34" charset="-128"/>
              </a:rPr>
              <a:t>wi</a:t>
            </a:r>
            <a:r>
              <a:rPr lang="hu-HU" altLang="en-US" dirty="0" err="1">
                <a:ea typeface="ＭＳ Ｐゴシック" pitchFamily="34" charset="-128"/>
              </a:rPr>
              <a:t>ll</a:t>
            </a:r>
            <a:r>
              <a:rPr lang="en-US" altLang="en-US" dirty="0">
                <a:ea typeface="ＭＳ Ｐゴシック" pitchFamily="34" charset="-128"/>
              </a:rPr>
              <a:t> </a:t>
            </a:r>
            <a:r>
              <a:rPr lang="hu-HU" altLang="en-US" dirty="0" err="1">
                <a:ea typeface="ＭＳ Ｐゴシック" pitchFamily="34" charset="-128"/>
              </a:rPr>
              <a:t>include</a:t>
            </a:r>
            <a:r>
              <a:rPr lang="hu-HU" altLang="en-US" dirty="0">
                <a:ea typeface="ＭＳ Ｐゴシック" pitchFamily="34" charset="-128"/>
              </a:rPr>
              <a:t> </a:t>
            </a:r>
            <a:r>
              <a:rPr lang="en-US" altLang="en-US" dirty="0">
                <a:ea typeface="ＭＳ Ｐゴシック" pitchFamily="34" charset="-128"/>
              </a:rPr>
              <a:t>practice</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27</a:t>
            </a:fld>
            <a:endParaRPr lang="en-GB" dirty="0">
              <a:solidFill>
                <a:prstClr val="white"/>
              </a:solidFill>
            </a:endParaRPr>
          </a:p>
        </p:txBody>
      </p:sp>
    </p:spTree>
    <p:extLst>
      <p:ext uri="{BB962C8B-B14F-4D97-AF65-F5344CB8AC3E}">
        <p14:creationId xmlns:p14="http://schemas.microsoft.com/office/powerpoint/2010/main" val="2577587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Case definition codes</a:t>
            </a:r>
            <a:endParaRPr lang="en-GB" dirty="0"/>
          </a:p>
        </p:txBody>
      </p:sp>
      <p:sp>
        <p:nvSpPr>
          <p:cNvPr id="3" name="Content Placeholder 2"/>
          <p:cNvSpPr>
            <a:spLocks noGrp="1"/>
          </p:cNvSpPr>
          <p:nvPr>
            <p:ph idx="1"/>
          </p:nvPr>
        </p:nvSpPr>
        <p:spPr/>
        <p:txBody>
          <a:bodyPr/>
          <a:lstStyle/>
          <a:p>
            <a:r>
              <a:rPr lang="en-US" altLang="en-US" dirty="0">
                <a:ea typeface="ＭＳ Ｐゴシック" pitchFamily="34" charset="-128"/>
              </a:rPr>
              <a:t>Surgical </a:t>
            </a:r>
            <a:r>
              <a:rPr lang="hu-HU" altLang="en-US" dirty="0">
                <a:ea typeface="ＭＳ Ｐゴシック" pitchFamily="34" charset="-128"/>
              </a:rPr>
              <a:t>s</a:t>
            </a:r>
            <a:r>
              <a:rPr lang="en-US" altLang="en-US" dirty="0" err="1">
                <a:ea typeface="ＭＳ Ｐゴシック" pitchFamily="34" charset="-128"/>
              </a:rPr>
              <a:t>ite</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(SSI)</a:t>
            </a:r>
          </a:p>
          <a:p>
            <a:r>
              <a:rPr lang="en-US" altLang="en-US" dirty="0">
                <a:ea typeface="ＭＳ Ｐゴシック" pitchFamily="34" charset="-128"/>
              </a:rPr>
              <a:t>Pneumonia (PN)</a:t>
            </a:r>
          </a:p>
          <a:p>
            <a:r>
              <a:rPr lang="en-US" altLang="en-US" dirty="0">
                <a:ea typeface="ＭＳ Ｐゴシック" pitchFamily="34" charset="-128"/>
              </a:rPr>
              <a:t>Urinary </a:t>
            </a:r>
            <a:r>
              <a:rPr lang="hu-HU" altLang="en-US" dirty="0">
                <a:ea typeface="ＭＳ Ｐゴシック" pitchFamily="34" charset="-128"/>
              </a:rPr>
              <a:t>t</a:t>
            </a:r>
            <a:r>
              <a:rPr lang="en-US" altLang="en-US" dirty="0" err="1">
                <a:ea typeface="ＭＳ Ｐゴシック" pitchFamily="34" charset="-128"/>
              </a:rPr>
              <a:t>ract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(UTI)</a:t>
            </a:r>
          </a:p>
          <a:p>
            <a:r>
              <a:rPr lang="en-US" altLang="en-US" dirty="0">
                <a:ea typeface="ＭＳ Ｐゴシック" pitchFamily="34" charset="-128"/>
              </a:rPr>
              <a:t>Bloodstream infection (BSI)</a:t>
            </a:r>
          </a:p>
          <a:p>
            <a:r>
              <a:rPr lang="en-US" altLang="en-US" dirty="0">
                <a:ea typeface="ＭＳ Ｐゴシック" pitchFamily="34" charset="-128"/>
              </a:rPr>
              <a:t>Catheter-related infection (CRI)</a:t>
            </a:r>
          </a:p>
          <a:p>
            <a:r>
              <a:rPr lang="en-US" altLang="en-US" dirty="0">
                <a:ea typeface="ＭＳ Ｐゴシック" pitchFamily="34" charset="-128"/>
              </a:rPr>
              <a:t>Arterial or venous infection (CVS-VASC)</a:t>
            </a:r>
          </a:p>
          <a:p>
            <a:r>
              <a:rPr lang="en-US" altLang="en-US" dirty="0">
                <a:ea typeface="ＭＳ Ｐゴシック" pitchFamily="34" charset="-128"/>
              </a:rPr>
              <a:t>Gastrointestinal system infections (GI)</a:t>
            </a:r>
          </a:p>
          <a:p>
            <a:r>
              <a:rPr lang="en-US" altLang="en-US" dirty="0">
                <a:ea typeface="ＭＳ Ｐゴシック" pitchFamily="34" charset="-128"/>
              </a:rPr>
              <a:t>Lower respiratory tract infection, other than pneumonia (LRI)</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28</a:t>
            </a:fld>
            <a:endParaRPr lang="en-GB" dirty="0">
              <a:solidFill>
                <a:prstClr val="white"/>
              </a:solidFill>
            </a:endParaRPr>
          </a:p>
        </p:txBody>
      </p:sp>
    </p:spTree>
    <p:extLst>
      <p:ext uri="{BB962C8B-B14F-4D97-AF65-F5344CB8AC3E}">
        <p14:creationId xmlns:p14="http://schemas.microsoft.com/office/powerpoint/2010/main" val="3858120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p:txBody>
          <a:bodyPr/>
          <a:lstStyle/>
          <a:p>
            <a:pPr eaLnBrk="1" hangingPunct="1"/>
            <a:r>
              <a:rPr lang="en-GB" altLang="en-US" dirty="0">
                <a:ea typeface="ＭＳ Ｐゴシック" pitchFamily="34" charset="-128"/>
              </a:rPr>
              <a:t>Surgical site infection </a:t>
            </a:r>
            <a:r>
              <a:rPr lang="hu-HU" altLang="en-US" dirty="0">
                <a:ea typeface="ＭＳ Ｐゴシック" pitchFamily="34" charset="-128"/>
              </a:rPr>
              <a:t>(SSI)</a:t>
            </a:r>
            <a:br>
              <a:rPr lang="en-GB"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53</a:t>
            </a:r>
            <a:endParaRPr lang="en-US" altLang="en-US" sz="2000" dirty="0">
              <a:ea typeface="ＭＳ Ｐゴシック" pitchFamily="34" charset="-128"/>
            </a:endParaRPr>
          </a:p>
        </p:txBody>
      </p:sp>
      <p:graphicFrame>
        <p:nvGraphicFramePr>
          <p:cNvPr id="238595" name="Group 3"/>
          <p:cNvGraphicFramePr>
            <a:graphicFrameLocks noGrp="1"/>
          </p:cNvGraphicFramePr>
          <p:nvPr>
            <p:ph idx="4294967295"/>
            <p:extLst>
              <p:ext uri="{D42A27DB-BD31-4B8C-83A1-F6EECF244321}">
                <p14:modId xmlns:p14="http://schemas.microsoft.com/office/powerpoint/2010/main" val="2389522072"/>
              </p:ext>
            </p:extLst>
          </p:nvPr>
        </p:nvGraphicFramePr>
        <p:xfrm>
          <a:off x="0" y="951963"/>
          <a:ext cx="12192000" cy="5394744"/>
        </p:xfrm>
        <a:graphic>
          <a:graphicData uri="http://schemas.openxmlformats.org/drawingml/2006/table">
            <a:tbl>
              <a:tblPr/>
              <a:tblGrid>
                <a:gridCol w="4142317">
                  <a:extLst>
                    <a:ext uri="{9D8B030D-6E8A-4147-A177-3AD203B41FA5}">
                      <a16:colId xmlns:a16="http://schemas.microsoft.com/office/drawing/2014/main" val="20000"/>
                    </a:ext>
                  </a:extLst>
                </a:gridCol>
                <a:gridCol w="4142316">
                  <a:extLst>
                    <a:ext uri="{9D8B030D-6E8A-4147-A177-3AD203B41FA5}">
                      <a16:colId xmlns:a16="http://schemas.microsoft.com/office/drawing/2014/main" val="20001"/>
                    </a:ext>
                  </a:extLst>
                </a:gridCol>
                <a:gridCol w="3907367">
                  <a:extLst>
                    <a:ext uri="{9D8B030D-6E8A-4147-A177-3AD203B41FA5}">
                      <a16:colId xmlns:a16="http://schemas.microsoft.com/office/drawing/2014/main" val="20002"/>
                    </a:ext>
                  </a:extLst>
                </a:gridCol>
              </a:tblGrid>
              <a:tr h="3656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SSI-S</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ahoma" pitchFamily="34" charset="0"/>
                          <a:ea typeface="ＭＳ Ｐゴシック" charset="-128"/>
                        </a:rPr>
                        <a:t>SSI-D</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ahoma" pitchFamily="34" charset="0"/>
                          <a:ea typeface="ＭＳ Ｐゴシック" charset="-128"/>
                        </a:rPr>
                        <a:t>SSI-0</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5028694">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t>
                      </a:r>
                      <a:r>
                        <a:rPr kumimoji="0" lang="hu-HU" sz="1800" b="0" i="0" u="none" strike="noStrike" cap="none" normalizeH="0" baseline="0" dirty="0" err="1">
                          <a:ln>
                            <a:noFill/>
                          </a:ln>
                          <a:solidFill>
                            <a:srgbClr val="000000"/>
                          </a:solidFill>
                          <a:effectLst/>
                          <a:latin typeface="Tahoma" pitchFamily="34" charset="0"/>
                          <a:ea typeface="ＭＳ Ｐゴシック" charset="-128"/>
                        </a:rPr>
                        <a:t>ays</a:t>
                      </a:r>
                      <a:r>
                        <a:rPr kumimoji="0" lang="en-US" sz="1800" b="0" i="0" u="none" strike="noStrike" cap="none" normalizeH="0" baseline="0" dirty="0">
                          <a:ln>
                            <a:noFill/>
                          </a:ln>
                          <a:solidFill>
                            <a:srgbClr val="000000"/>
                          </a:solidFill>
                          <a:effectLst/>
                          <a:latin typeface="Tahoma" pitchFamily="34" charset="0"/>
                          <a:ea typeface="ＭＳ Ｐゴシック" charset="-128"/>
                        </a:rPr>
                        <a:t> post-op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eratively</a:t>
                      </a:r>
                      <a:r>
                        <a:rPr kumimoji="0" lang="en-US" sz="1800" b="0" i="0" u="none" strike="noStrike" cap="none" normalizeH="0" baseline="0" dirty="0">
                          <a:ln>
                            <a:noFill/>
                          </a:ln>
                          <a:solidFill>
                            <a:srgbClr val="000000"/>
                          </a:solidFill>
                          <a:effectLst/>
                          <a:latin typeface="Tahoma" pitchFamily="34" charset="0"/>
                          <a:ea typeface="ＭＳ Ｐゴシック" charset="-128"/>
                        </a:rPr>
                        <a:t> AND </a:t>
                      </a:r>
                    </a:p>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only skin/subcutaneous 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lab</a:t>
                      </a:r>
                      <a:r>
                        <a:rPr kumimoji="0" lang="hu-HU" sz="1800" b="0" i="0" u="none" strike="noStrike" cap="none" normalizeH="0" baseline="0" dirty="0" err="1">
                          <a:ln>
                            <a:noFill/>
                          </a:ln>
                          <a:solidFill>
                            <a:srgbClr val="000000"/>
                          </a:solidFill>
                          <a:effectLst/>
                          <a:latin typeface="Tahoma" pitchFamily="34" charset="0"/>
                          <a:ea typeface="ＭＳ Ｐゴシック" charset="-128"/>
                        </a:rPr>
                        <a:t>oratory</a:t>
                      </a:r>
                      <a:r>
                        <a:rPr kumimoji="0" lang="en-US" sz="1800" b="0" i="0" u="none" strike="noStrike" cap="none" normalizeH="0" baseline="0" dirty="0">
                          <a:ln>
                            <a:noFill/>
                          </a:ln>
                          <a:solidFill>
                            <a:srgbClr val="000000"/>
                          </a:solidFill>
                          <a:effectLst/>
                          <a:latin typeface="Tahoma" pitchFamily="34" charset="0"/>
                          <a:ea typeface="ＭＳ Ｐゴシック" charset="-128"/>
                        </a:rPr>
                        <a:t> confirmation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superficial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isolated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from </a:t>
                      </a:r>
                      <a:r>
                        <a:rPr kumimoji="0" lang="hu-HU" sz="1800" b="0" i="0" u="none" strike="noStrike" cap="none" normalizeH="0" baseline="0" dirty="0">
                          <a:ln>
                            <a:noFill/>
                          </a:ln>
                          <a:solidFill>
                            <a:srgbClr val="000000"/>
                          </a:solidFill>
                          <a:effectLst/>
                          <a:latin typeface="Tahoma" pitchFamily="34" charset="0"/>
                          <a:ea typeface="ＭＳ Ｐゴシック" charset="-128"/>
                        </a:rPr>
                        <a:t>an </a:t>
                      </a:r>
                      <a:r>
                        <a:rPr kumimoji="0" lang="en-US" sz="1800" b="0" i="0" u="none" strike="noStrike" cap="none" normalizeH="0" baseline="0" dirty="0">
                          <a:ln>
                            <a:noFill/>
                          </a:ln>
                          <a:solidFill>
                            <a:srgbClr val="000000"/>
                          </a:solidFill>
                          <a:effectLst/>
                          <a:latin typeface="Tahoma" pitchFamily="34" charset="0"/>
                          <a:ea typeface="ＭＳ Ｐゴシック" charset="-128"/>
                        </a:rPr>
                        <a:t>aseptically obtained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of fluid/tissue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superficial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signs/symptoms AND surgeon opens incision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UNLESS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culture-negative</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2"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without</a:t>
                      </a:r>
                      <a:r>
                        <a:rPr kumimoji="0" lang="en-US" sz="1800" b="0" i="0" u="none" strike="noStrike" cap="none" normalizeH="0" baseline="0" dirty="0">
                          <a:ln>
                            <a:noFill/>
                          </a:ln>
                          <a:solidFill>
                            <a:srgbClr val="000000"/>
                          </a:solidFill>
                          <a:effectLst/>
                          <a:latin typeface="Tahoma" pitchFamily="34" charset="0"/>
                          <a:ea typeface="ＭＳ Ｐゴシック" charset="-128"/>
                        </a:rPr>
                        <a:t> implant OR</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&lt;90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implant AND</a:t>
                      </a: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infection related 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en-US" sz="1800" b="0" i="0" u="none" strike="noStrike" cap="none" normalizeH="0" baseline="0" dirty="0">
                          <a:ln>
                            <a:noFill/>
                          </a:ln>
                          <a:solidFill>
                            <a:srgbClr val="000000"/>
                          </a:solidFill>
                          <a:effectLst/>
                          <a:latin typeface="Tahoma" pitchFamily="34" charset="0"/>
                          <a:ea typeface="ＭＳ Ｐゴシック" charset="-128"/>
                        </a:rPr>
                        <a:t> AND deep soft 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deep incision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but</a:t>
                      </a:r>
                      <a:r>
                        <a:rPr kumimoji="0" lang="en-US" sz="1800" b="0" i="0" u="none" strike="noStrike" cap="none" normalizeH="0" baseline="0" dirty="0">
                          <a:ln>
                            <a:noFill/>
                          </a:ln>
                          <a:solidFill>
                            <a:srgbClr val="000000"/>
                          </a:solidFill>
                          <a:effectLst/>
                          <a:latin typeface="Tahoma" pitchFamily="34" charset="0"/>
                          <a:ea typeface="ＭＳ Ｐゴシック" charset="-128"/>
                        </a:rPr>
                        <a:t> NOT organ/space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Deep incision dehisces/opened with ≥1 of signs/symptoms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UNLESS </a:t>
                      </a:r>
                      <a:r>
                        <a:rPr kumimoji="0" lang="hu-HU" sz="1800" b="0" i="0" u="none" strike="noStrike" cap="none" normalizeH="0" baseline="0" dirty="0" err="1">
                          <a:ln>
                            <a:noFill/>
                          </a:ln>
                          <a:solidFill>
                            <a:srgbClr val="000000"/>
                          </a:solidFill>
                          <a:effectLst/>
                          <a:latin typeface="Tahoma" pitchFamily="34" charset="0"/>
                          <a:ea typeface="ＭＳ Ｐゴシック" charset="-128"/>
                        </a:rPr>
                        <a:t>incision</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en-US" sz="1800" b="0" i="0" u="none" strike="noStrike" cap="none" normalizeH="0" baseline="0" dirty="0">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negative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Abscess/infection on direct exam</a:t>
                      </a:r>
                      <a:r>
                        <a:rPr kumimoji="0" lang="hu-HU" sz="1800" b="0" i="0" u="none" strike="noStrike" cap="none" normalizeH="0" baseline="0" dirty="0" err="1">
                          <a:ln>
                            <a:noFill/>
                          </a:ln>
                          <a:solidFill>
                            <a:srgbClr val="000000"/>
                          </a:solidFill>
                          <a:effectLst/>
                          <a:latin typeface="Tahoma" pitchFamily="34" charset="0"/>
                          <a:ea typeface="ＭＳ Ｐゴシック" charset="-128"/>
                        </a:rPr>
                        <a:t>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re-op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radiol</a:t>
                      </a:r>
                      <a:r>
                        <a:rPr kumimoji="0" lang="hu-HU" sz="1800" b="0" i="0" u="none" strike="noStrike" cap="none" normalizeH="0" baseline="0" dirty="0" err="1">
                          <a:ln>
                            <a:noFill/>
                          </a:ln>
                          <a:solidFill>
                            <a:srgbClr val="000000"/>
                          </a:solidFill>
                          <a:effectLst/>
                          <a:latin typeface="Tahoma" pitchFamily="34" charset="0"/>
                          <a:ea typeface="ＭＳ Ｐゴシック" charset="-128"/>
                        </a:rPr>
                        <a:t>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342900" marR="0" lvl="1" indent="-342900" algn="l" defTabSz="914400" rtl="0" eaLnBrk="1" fontAlgn="base" latinLnBrk="0" hangingPunct="1">
                        <a:lnSpc>
                          <a:spcPct val="100000"/>
                        </a:lnSpc>
                        <a:spcBef>
                          <a:spcPct val="0"/>
                        </a:spcBef>
                        <a:spcAft>
                          <a:spcPct val="0"/>
                        </a:spcAft>
                        <a:buClrTx/>
                        <a:buSzTx/>
                        <a:buFont typeface="Wingdings" pitchFamily="2" charset="2"/>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&lt;30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without</a:t>
                      </a:r>
                      <a:r>
                        <a:rPr kumimoji="0" lang="en-US" sz="1800" b="0" i="0" u="none" strike="noStrike" cap="none" normalizeH="0" baseline="0" dirty="0">
                          <a:ln>
                            <a:noFill/>
                          </a:ln>
                          <a:solidFill>
                            <a:srgbClr val="000000"/>
                          </a:solidFill>
                          <a:effectLst/>
                          <a:latin typeface="Tahoma" pitchFamily="34" charset="0"/>
                          <a:ea typeface="ＭＳ Ｐゴシック" charset="-128"/>
                        </a:rPr>
                        <a:t> implant OR </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&lt;90 days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implant AND</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infection related 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en-US" sz="1800" b="0" i="0" u="none" strike="noStrike" cap="none" normalizeH="0" baseline="0" dirty="0">
                          <a:ln>
                            <a:noFill/>
                          </a:ln>
                          <a:solidFill>
                            <a:srgbClr val="000000"/>
                          </a:solidFill>
                          <a:effectLst/>
                          <a:latin typeface="Tahoma" pitchFamily="34" charset="0"/>
                          <a:ea typeface="ＭＳ Ｐゴシック" charset="-128"/>
                        </a:rPr>
                        <a:t> AND </a:t>
                      </a:r>
                      <a:r>
                        <a:rPr kumimoji="0" lang="en-US" sz="1800" b="0" i="0" u="none" strike="noStrike" cap="none" normalizeH="0" baseline="0" dirty="0" err="1">
                          <a:ln>
                            <a:noFill/>
                          </a:ln>
                          <a:solidFill>
                            <a:srgbClr val="000000"/>
                          </a:solidFill>
                          <a:effectLst/>
                          <a:latin typeface="Tahoma" pitchFamily="34" charset="0"/>
                          <a:ea typeface="ＭＳ Ｐゴシック" charset="-128"/>
                        </a:rPr>
                        <a:t>anat</a:t>
                      </a:r>
                      <a:r>
                        <a:rPr kumimoji="0" lang="hu-HU" sz="1800" b="0" i="0" u="none" strike="noStrike" cap="none" normalizeH="0" baseline="0" dirty="0" err="1">
                          <a:ln>
                            <a:noFill/>
                          </a:ln>
                          <a:solidFill>
                            <a:srgbClr val="000000"/>
                          </a:solidFill>
                          <a:effectLst/>
                          <a:latin typeface="Tahoma" pitchFamily="34" charset="0"/>
                          <a:ea typeface="ＭＳ Ｐゴシック" charset="-128"/>
                        </a:rPr>
                        <a:t>omy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space</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involved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Purulent drainage from </a:t>
                      </a:r>
                      <a:r>
                        <a:rPr kumimoji="0" lang="hu-HU" sz="1800" b="0" i="0" u="none" strike="noStrike" cap="none" normalizeH="0" baseline="0" dirty="0">
                          <a:ln>
                            <a:noFill/>
                          </a:ln>
                          <a:solidFill>
                            <a:srgbClr val="000000"/>
                          </a:solidFill>
                          <a:effectLst/>
                          <a:latin typeface="Tahoma" pitchFamily="34" charset="0"/>
                          <a:ea typeface="ＭＳ Ｐゴシック" charset="-128"/>
                        </a:rPr>
                        <a:t>a </a:t>
                      </a:r>
                      <a:r>
                        <a:rPr kumimoji="0" lang="en-US" sz="1800" b="0" i="0" u="none" strike="noStrike" cap="none" normalizeH="0" baseline="0" dirty="0">
                          <a:ln>
                            <a:noFill/>
                          </a:ln>
                          <a:solidFill>
                            <a:srgbClr val="000000"/>
                          </a:solidFill>
                          <a:effectLst/>
                          <a:latin typeface="Tahoma" pitchFamily="34" charset="0"/>
                          <a:ea typeface="ＭＳ Ｐゴシック" charset="-128"/>
                        </a:rPr>
                        <a:t>drain </a:t>
                      </a:r>
                      <a:r>
                        <a:rPr kumimoji="0" lang="hu-HU" sz="1800" b="0" i="0" u="none" strike="noStrike" cap="none" normalizeH="0" baseline="0" dirty="0" err="1">
                          <a:ln>
                            <a:noFill/>
                          </a:ln>
                          <a:solidFill>
                            <a:srgbClr val="000000"/>
                          </a:solidFill>
                          <a:effectLst/>
                          <a:latin typeface="Tahoma" pitchFamily="34" charset="0"/>
                          <a:ea typeface="ＭＳ Ｐゴシック" charset="-128"/>
                        </a:rPr>
                        <a:t>placed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through a stab wound </a:t>
                      </a:r>
                      <a:r>
                        <a:rPr kumimoji="0" lang="hu-HU" sz="1800" b="0" i="0" u="none" strike="noStrike" cap="none" normalizeH="0" baseline="0" dirty="0">
                          <a:ln>
                            <a:noFill/>
                          </a:ln>
                          <a:solidFill>
                            <a:srgbClr val="000000"/>
                          </a:solidFill>
                          <a:effectLst/>
                          <a:latin typeface="Tahoma" pitchFamily="34" charset="0"/>
                          <a:ea typeface="ＭＳ Ｐゴシック" charset="-128"/>
                        </a:rPr>
                        <a:t>in</a:t>
                      </a:r>
                      <a:r>
                        <a:rPr kumimoji="0" lang="en-US" sz="1800" b="0" i="0" u="none" strike="noStrike" cap="none" normalizeH="0" baseline="0" dirty="0">
                          <a:ln>
                            <a:noFill/>
                          </a:ln>
                          <a:solidFill>
                            <a:srgbClr val="000000"/>
                          </a:solidFill>
                          <a:effectLst/>
                          <a:latin typeface="Tahoma" pitchFamily="34" charset="0"/>
                          <a:ea typeface="ＭＳ Ｐゴシック" charset="-128"/>
                        </a:rPr>
                        <a:t>to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organ/space</a:t>
                      </a: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isolated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an </a:t>
                      </a:r>
                      <a:r>
                        <a:rPr kumimoji="0" lang="en-US" sz="1800" b="0" i="0" u="none" strike="noStrike" cap="none" normalizeH="0" baseline="0" dirty="0">
                          <a:ln>
                            <a:noFill/>
                          </a:ln>
                          <a:solidFill>
                            <a:srgbClr val="000000"/>
                          </a:solidFill>
                          <a:effectLst/>
                          <a:latin typeface="Tahoma" pitchFamily="34" charset="0"/>
                          <a:ea typeface="ＭＳ Ｐゴシック" charset="-128"/>
                        </a:rPr>
                        <a:t>aseptic</a:t>
                      </a:r>
                      <a:r>
                        <a:rPr kumimoji="0" lang="hu-HU" sz="1800" b="0" i="0" u="none" strike="noStrike" cap="none" normalizeH="0" baseline="0" dirty="0" err="1">
                          <a:ln>
                            <a:noFill/>
                          </a:ln>
                          <a:solidFill>
                            <a:srgbClr val="000000"/>
                          </a:solidFill>
                          <a:effectLst/>
                          <a:latin typeface="Tahoma" pitchFamily="34" charset="0"/>
                          <a:ea typeface="ＭＳ Ｐゴシック" charset="-128"/>
                        </a:rPr>
                        <a:t>ally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obtained</a:t>
                      </a:r>
                      <a:r>
                        <a:rPr kumimoji="0" lang="en-US" sz="1800" b="0" i="0" u="none" strike="noStrike" cap="none" normalizeH="0" baseline="0" dirty="0">
                          <a:ln>
                            <a:noFill/>
                          </a:ln>
                          <a:solidFill>
                            <a:srgbClr val="000000"/>
                          </a:solidFill>
                          <a:effectLst/>
                          <a:latin typeface="Tahoma" pitchFamily="34" charset="0"/>
                          <a:ea typeface="ＭＳ Ｐゴシック" charset="-128"/>
                        </a:rPr>
                        <a:t> culture of fluid/tissue</a:t>
                      </a:r>
                      <a:r>
                        <a:rPr kumimoji="0" lang="hu-HU" sz="1800" b="0" i="0" u="none" strike="noStrike" cap="none" normalizeH="0" baseline="0" dirty="0">
                          <a:ln>
                            <a:noFill/>
                          </a:ln>
                          <a:solidFill>
                            <a:srgbClr val="000000"/>
                          </a:solidFill>
                          <a:effectLst/>
                          <a:latin typeface="Tahoma" pitchFamily="34" charset="0"/>
                          <a:ea typeface="ＭＳ Ｐゴシック" charset="-128"/>
                        </a:rPr>
                        <a:t> in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space</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infection on direct exam</a:t>
                      </a:r>
                      <a:r>
                        <a:rPr kumimoji="0" lang="hu-HU" sz="1800" b="0" i="0" u="none" strike="noStrike" cap="none" normalizeH="0" baseline="0" dirty="0" err="1">
                          <a:ln>
                            <a:noFill/>
                          </a:ln>
                          <a:solidFill>
                            <a:srgbClr val="000000"/>
                          </a:solidFill>
                          <a:effectLst/>
                          <a:latin typeface="Tahoma" pitchFamily="34" charset="0"/>
                          <a:ea typeface="ＭＳ Ｐゴシック" charset="-128"/>
                        </a:rPr>
                        <a:t>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re-op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radiol</a:t>
                      </a:r>
                      <a:r>
                        <a:rPr kumimoji="0" lang="hu-HU" sz="1800" b="0" i="0" u="none" strike="noStrike" cap="none" normalizeH="0" baseline="0" dirty="0" err="1">
                          <a:ln>
                            <a:noFill/>
                          </a:ln>
                          <a:solidFill>
                            <a:srgbClr val="000000"/>
                          </a:solidFill>
                          <a:effectLst/>
                          <a:latin typeface="Tahoma" pitchFamily="34" charset="0"/>
                          <a:ea typeface="ＭＳ Ｐゴシック" charset="-128"/>
                        </a:rPr>
                        <a:t>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1" indent="-34290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Physician/surgeon diagnosis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95118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p:txBody>
          <a:bodyPr/>
          <a:lstStyle/>
          <a:p>
            <a:r>
              <a:rPr lang="en-GB" dirty="0"/>
              <a:t>Specific objectives of this session:</a:t>
            </a:r>
          </a:p>
          <a:p>
            <a:pPr marL="457200" indent="-457200">
              <a:buAutoNum type="arabicPeriod"/>
            </a:pPr>
            <a:r>
              <a:rPr lang="en-GB" dirty="0"/>
              <a:t>Learn about </a:t>
            </a:r>
            <a:r>
              <a:rPr lang="hu-HU" dirty="0" err="1"/>
              <a:t>the</a:t>
            </a:r>
            <a:r>
              <a:rPr lang="hu-HU" dirty="0"/>
              <a:t> </a:t>
            </a:r>
            <a:r>
              <a:rPr lang="hu-HU" dirty="0" err="1"/>
              <a:t>patient-data</a:t>
            </a:r>
            <a:r>
              <a:rPr lang="hu-HU" dirty="0"/>
              <a:t> </a:t>
            </a:r>
            <a:r>
              <a:rPr lang="hu-HU" dirty="0" err="1"/>
              <a:t>form</a:t>
            </a:r>
            <a:r>
              <a:rPr lang="hu-HU" dirty="0"/>
              <a:t> of </a:t>
            </a:r>
            <a:r>
              <a:rPr lang="hu-HU" dirty="0" err="1"/>
              <a:t>the</a:t>
            </a:r>
            <a:r>
              <a:rPr lang="hu-HU" dirty="0"/>
              <a:t> ECDC PPS 2016-2017</a:t>
            </a:r>
            <a:endParaRPr lang="en-GB" dirty="0"/>
          </a:p>
          <a:p>
            <a:pPr marL="457200" indent="-457200">
              <a:buAutoNum type="arabicPeriod"/>
            </a:pPr>
            <a:r>
              <a:rPr lang="en-GB" dirty="0"/>
              <a:t>Learn about </a:t>
            </a:r>
            <a:r>
              <a:rPr lang="hu-HU" dirty="0" err="1"/>
              <a:t>antimicrobial</a:t>
            </a:r>
            <a:r>
              <a:rPr lang="hu-HU" dirty="0"/>
              <a:t> </a:t>
            </a:r>
            <a:r>
              <a:rPr lang="hu-HU" dirty="0" err="1"/>
              <a:t>definitions</a:t>
            </a:r>
            <a:r>
              <a:rPr lang="hu-HU" dirty="0"/>
              <a:t> and </a:t>
            </a:r>
            <a:r>
              <a:rPr lang="hu-HU" dirty="0" err="1"/>
              <a:t>how</a:t>
            </a:r>
            <a:r>
              <a:rPr lang="hu-HU" dirty="0"/>
              <a:t> </a:t>
            </a:r>
            <a:r>
              <a:rPr lang="hu-HU" dirty="0" err="1"/>
              <a:t>to</a:t>
            </a:r>
            <a:r>
              <a:rPr lang="hu-HU" dirty="0"/>
              <a:t> </a:t>
            </a:r>
            <a:r>
              <a:rPr lang="hu-HU" dirty="0" err="1"/>
              <a:t>apply</a:t>
            </a:r>
            <a:r>
              <a:rPr lang="hu-HU" dirty="0"/>
              <a:t> </a:t>
            </a:r>
            <a:r>
              <a:rPr lang="hu-HU" dirty="0" err="1"/>
              <a:t>them</a:t>
            </a:r>
            <a:endParaRPr lang="hu-HU" dirty="0"/>
          </a:p>
          <a:p>
            <a:pPr marL="457200" indent="-457200">
              <a:buAutoNum type="arabicPeriod"/>
            </a:pPr>
            <a:r>
              <a:rPr lang="hu-HU" dirty="0" err="1"/>
              <a:t>Learn</a:t>
            </a:r>
            <a:r>
              <a:rPr lang="hu-HU" dirty="0"/>
              <a:t> </a:t>
            </a:r>
            <a:r>
              <a:rPr lang="hu-HU" dirty="0" err="1"/>
              <a:t>about</a:t>
            </a:r>
            <a:r>
              <a:rPr lang="hu-HU" dirty="0"/>
              <a:t> HAI </a:t>
            </a:r>
            <a:r>
              <a:rPr lang="hu-HU" dirty="0" err="1"/>
              <a:t>case</a:t>
            </a:r>
            <a:r>
              <a:rPr lang="hu-HU" dirty="0"/>
              <a:t> </a:t>
            </a:r>
            <a:r>
              <a:rPr lang="hu-HU" dirty="0" err="1"/>
              <a:t>definitions</a:t>
            </a:r>
            <a:r>
              <a:rPr lang="hu-HU" dirty="0"/>
              <a:t> and </a:t>
            </a:r>
            <a:r>
              <a:rPr lang="hu-HU" dirty="0" err="1"/>
              <a:t>how</a:t>
            </a:r>
            <a:r>
              <a:rPr lang="hu-HU" dirty="0"/>
              <a:t> </a:t>
            </a:r>
            <a:r>
              <a:rPr lang="hu-HU" dirty="0" err="1"/>
              <a:t>to</a:t>
            </a:r>
            <a:r>
              <a:rPr lang="hu-HU" dirty="0"/>
              <a:t> </a:t>
            </a:r>
            <a:r>
              <a:rPr lang="hu-HU" dirty="0" err="1"/>
              <a:t>apply</a:t>
            </a:r>
            <a:r>
              <a:rPr lang="hu-HU" dirty="0"/>
              <a:t> </a:t>
            </a:r>
            <a:r>
              <a:rPr lang="hu-HU" dirty="0" err="1"/>
              <a:t>them</a:t>
            </a:r>
            <a:endParaRPr lang="hu-HU" dirty="0"/>
          </a:p>
          <a:p>
            <a:endParaRPr lang="en-GB" dirty="0"/>
          </a:p>
          <a:p>
            <a:r>
              <a:rPr lang="en-GB" dirty="0"/>
              <a:t>Related to the course objectives:</a:t>
            </a:r>
          </a:p>
          <a:p>
            <a:pPr marL="457200" indent="-457200">
              <a:buAutoNum type="alphaUcPeriod"/>
            </a:pPr>
            <a:r>
              <a:rPr lang="en-GB" dirty="0"/>
              <a:t>Describe the ECDC PPS data collection process</a:t>
            </a:r>
            <a:endParaRPr lang="hu-HU" dirty="0"/>
          </a:p>
          <a:p>
            <a:pPr marL="457200" indent="-457200">
              <a:buAutoNum type="alphaUcPeriod"/>
            </a:pPr>
            <a:r>
              <a:rPr lang="en-GB" dirty="0"/>
              <a:t>Describe </a:t>
            </a:r>
            <a:r>
              <a:rPr lang="hu-HU" dirty="0"/>
              <a:t>and </a:t>
            </a:r>
            <a:r>
              <a:rPr lang="hu-HU" dirty="0" err="1"/>
              <a:t>apply</a:t>
            </a:r>
            <a:r>
              <a:rPr lang="hu-HU" dirty="0"/>
              <a:t> </a:t>
            </a:r>
            <a:r>
              <a:rPr lang="en-GB" dirty="0"/>
              <a:t>the E</a:t>
            </a:r>
            <a:r>
              <a:rPr lang="hu-HU" dirty="0"/>
              <a:t>CDC</a:t>
            </a:r>
            <a:r>
              <a:rPr lang="en-GB" dirty="0"/>
              <a:t> PPS case definitions</a:t>
            </a:r>
            <a:endParaRPr lang="hu-HU" dirty="0"/>
          </a:p>
          <a:p>
            <a:endParaRPr lang="en-GB" dirty="0"/>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3</a:t>
            </a:fld>
            <a:endParaRPr lang="en-GB" dirty="0"/>
          </a:p>
        </p:txBody>
      </p:sp>
    </p:spTree>
    <p:extLst>
      <p:ext uri="{BB962C8B-B14F-4D97-AF65-F5344CB8AC3E}">
        <p14:creationId xmlns:p14="http://schemas.microsoft.com/office/powerpoint/2010/main" val="26504405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1"/>
                </a:solidFill>
                <a:ea typeface="ＭＳ Ｐゴシック" pitchFamily="34" charset="-128"/>
              </a:rPr>
              <a:t>Extra info on SSI</a:t>
            </a:r>
            <a:endParaRPr lang="en-GB" dirty="0">
              <a:solidFill>
                <a:schemeClr val="tx1"/>
              </a:solidFill>
            </a:endParaRPr>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30</a:t>
            </a:fld>
            <a:endParaRPr lang="en-GB" dirty="0">
              <a:solidFill>
                <a:prstClr val="white"/>
              </a:solidFill>
            </a:endParaRPr>
          </a:p>
        </p:txBody>
      </p:sp>
      <p:sp>
        <p:nvSpPr>
          <p:cNvPr id="5" name="Content Placeholder 4">
            <a:extLst>
              <a:ext uri="{FF2B5EF4-FFF2-40B4-BE49-F238E27FC236}">
                <a16:creationId xmlns:a16="http://schemas.microsoft.com/office/drawing/2014/main" id="{A72F3C4D-5B8B-4564-AF22-B5F5B273F2F3}"/>
              </a:ext>
            </a:extLst>
          </p:cNvPr>
          <p:cNvSpPr txBox="1">
            <a:spLocks/>
          </p:cNvSpPr>
          <p:nvPr/>
        </p:nvSpPr>
        <p:spPr bwMode="auto">
          <a:xfrm>
            <a:off x="431800" y="1079500"/>
            <a:ext cx="5581651" cy="51625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Tahoma" pitchFamily="34" charset="0"/>
              <a:buChar char="–"/>
              <a:defRPr sz="24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a:lstStyle>
          <a:p>
            <a:pPr>
              <a:buFont typeface="Arial" pitchFamily="34" charset="0"/>
              <a:buNone/>
            </a:pPr>
            <a:r>
              <a:rPr lang="en-US" altLang="en-US" sz="2800" b="1" kern="0" dirty="0">
                <a:ea typeface="ＭＳ Ｐゴシック" pitchFamily="34" charset="-128"/>
              </a:rPr>
              <a:t>Implant</a:t>
            </a:r>
          </a:p>
          <a:p>
            <a:pPr>
              <a:spcAft>
                <a:spcPts val="1200"/>
              </a:spcAft>
            </a:pPr>
            <a:r>
              <a:rPr lang="en-US" altLang="en-US" sz="2000" kern="0" dirty="0">
                <a:ea typeface="ＭＳ Ｐゴシック" pitchFamily="34" charset="-128"/>
              </a:rPr>
              <a:t>Vascular graft</a:t>
            </a:r>
          </a:p>
          <a:p>
            <a:pPr>
              <a:spcAft>
                <a:spcPts val="1200"/>
              </a:spcAft>
            </a:pPr>
            <a:r>
              <a:rPr lang="en-US" altLang="en-US" sz="2000" kern="0" dirty="0">
                <a:ea typeface="ＭＳ Ｐゴシック" pitchFamily="34" charset="-128"/>
              </a:rPr>
              <a:t>Any internal/</a:t>
            </a:r>
            <a:r>
              <a:rPr lang="en-US" altLang="en-US" sz="2000" kern="0" dirty="0" err="1">
                <a:ea typeface="ＭＳ Ｐゴシック" pitchFamily="34" charset="-128"/>
              </a:rPr>
              <a:t>ext</a:t>
            </a:r>
            <a:r>
              <a:rPr lang="hu-HU" altLang="en-US" sz="2000" kern="0" dirty="0" err="1">
                <a:ea typeface="ＭＳ Ｐゴシック" pitchFamily="34" charset="-128"/>
              </a:rPr>
              <a:t>ernal</a:t>
            </a:r>
            <a:r>
              <a:rPr lang="en-US" altLang="en-US" sz="2000" kern="0" dirty="0">
                <a:ea typeface="ＭＳ Ｐゴシック" pitchFamily="34" charset="-128"/>
              </a:rPr>
              <a:t> fixation</a:t>
            </a:r>
          </a:p>
          <a:p>
            <a:pPr>
              <a:spcAft>
                <a:spcPts val="1200"/>
              </a:spcAft>
            </a:pPr>
            <a:r>
              <a:rPr lang="en-US" altLang="en-US" sz="2000" kern="0" dirty="0">
                <a:ea typeface="ＭＳ Ｐゴシック" pitchFamily="34" charset="-128"/>
              </a:rPr>
              <a:t>Joint replacement</a:t>
            </a:r>
          </a:p>
          <a:p>
            <a:pPr>
              <a:spcAft>
                <a:spcPts val="1200"/>
              </a:spcAft>
            </a:pPr>
            <a:r>
              <a:rPr lang="en-US" altLang="en-US" sz="2000" kern="0" dirty="0">
                <a:ea typeface="ＭＳ Ｐゴシック" pitchFamily="34" charset="-128"/>
              </a:rPr>
              <a:t>Valve replacement</a:t>
            </a:r>
          </a:p>
          <a:p>
            <a:pPr>
              <a:spcAft>
                <a:spcPts val="1200"/>
              </a:spcAft>
            </a:pPr>
            <a:r>
              <a:rPr lang="en-US" altLang="en-US" sz="2000" kern="0" dirty="0">
                <a:ea typeface="ＭＳ Ｐゴシック" pitchFamily="34" charset="-128"/>
              </a:rPr>
              <a:t>V</a:t>
            </a:r>
            <a:r>
              <a:rPr lang="hu-HU" altLang="en-US" sz="2000" kern="0" dirty="0" err="1">
                <a:ea typeface="ＭＳ Ｐゴシック" pitchFamily="34" charset="-128"/>
              </a:rPr>
              <a:t>entriculoperitoneal</a:t>
            </a:r>
            <a:r>
              <a:rPr lang="en-US" altLang="en-US" sz="2000" kern="0" dirty="0">
                <a:ea typeface="ＭＳ Ｐゴシック" pitchFamily="34" charset="-128"/>
              </a:rPr>
              <a:t> shunt</a:t>
            </a:r>
          </a:p>
        </p:txBody>
      </p:sp>
      <p:sp>
        <p:nvSpPr>
          <p:cNvPr id="6" name="Content Placeholder 5">
            <a:extLst>
              <a:ext uri="{FF2B5EF4-FFF2-40B4-BE49-F238E27FC236}">
                <a16:creationId xmlns:a16="http://schemas.microsoft.com/office/drawing/2014/main" id="{56332BD1-292C-42D4-A6EE-A5C73755C495}"/>
              </a:ext>
            </a:extLst>
          </p:cNvPr>
          <p:cNvSpPr txBox="1">
            <a:spLocks/>
          </p:cNvSpPr>
          <p:nvPr/>
        </p:nvSpPr>
        <p:spPr bwMode="auto">
          <a:xfrm>
            <a:off x="5560484" y="1079500"/>
            <a:ext cx="6239933" cy="399608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Tahoma" pitchFamily="34" charset="0"/>
              <a:buChar char="–"/>
              <a:defRPr sz="24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a:lstStyle>
          <a:p>
            <a:pPr>
              <a:buFont typeface="Arial" pitchFamily="34" charset="0"/>
              <a:buNone/>
            </a:pPr>
            <a:r>
              <a:rPr lang="en-US" altLang="en-US" sz="2800" b="1" kern="0" dirty="0">
                <a:ea typeface="ＭＳ Ｐゴシック" pitchFamily="34" charset="-128"/>
              </a:rPr>
              <a:t>Surgery </a:t>
            </a:r>
            <a:r>
              <a:rPr lang="hu-HU" altLang="en-US" sz="2800" b="1" kern="0" dirty="0">
                <a:ea typeface="ＭＳ Ｐゴシック" pitchFamily="34" charset="-128"/>
              </a:rPr>
              <a:t>and</a:t>
            </a:r>
            <a:r>
              <a:rPr lang="en-US" altLang="en-US" sz="2800" b="1" kern="0" dirty="0">
                <a:ea typeface="ＭＳ Ｐゴシック" pitchFamily="34" charset="-128"/>
              </a:rPr>
              <a:t> Organ</a:t>
            </a:r>
            <a:r>
              <a:rPr lang="hu-HU" altLang="en-US" sz="2800" b="1" kern="0" dirty="0">
                <a:ea typeface="ＭＳ Ｐゴシック" pitchFamily="34" charset="-128"/>
              </a:rPr>
              <a:t>/</a:t>
            </a:r>
            <a:r>
              <a:rPr lang="en-US" altLang="en-US" sz="2800" b="1" kern="0" dirty="0">
                <a:ea typeface="ＭＳ Ｐゴシック" pitchFamily="34" charset="-128"/>
              </a:rPr>
              <a:t>space</a:t>
            </a:r>
          </a:p>
          <a:p>
            <a:pPr>
              <a:spcAft>
                <a:spcPts val="1200"/>
              </a:spcAft>
            </a:pPr>
            <a:r>
              <a:rPr lang="en-US" altLang="en-US" sz="2000" kern="0" dirty="0">
                <a:ea typeface="ＭＳ Ｐゴシック" pitchFamily="34" charset="-128"/>
              </a:rPr>
              <a:t>Breast – abscess or mastitis</a:t>
            </a:r>
          </a:p>
          <a:p>
            <a:pPr>
              <a:spcAft>
                <a:spcPts val="1200"/>
              </a:spcAft>
            </a:pPr>
            <a:r>
              <a:rPr lang="en-US" altLang="en-US" sz="2000" kern="0" dirty="0">
                <a:ea typeface="ＭＳ Ｐゴシック" pitchFamily="34" charset="-128"/>
              </a:rPr>
              <a:t>Liver – abscess</a:t>
            </a:r>
          </a:p>
          <a:p>
            <a:pPr>
              <a:spcAft>
                <a:spcPts val="1200"/>
              </a:spcAft>
            </a:pPr>
            <a:r>
              <a:rPr lang="en-US" altLang="en-US" sz="2000" kern="0" dirty="0" err="1">
                <a:ea typeface="ＭＳ Ｐゴシック" pitchFamily="34" charset="-128"/>
              </a:rPr>
              <a:t>Gyne</a:t>
            </a:r>
            <a:r>
              <a:rPr lang="hu-HU" altLang="en-US" sz="2000" kern="0" dirty="0" err="1">
                <a:ea typeface="ＭＳ Ｐゴシック" pitchFamily="34" charset="-128"/>
              </a:rPr>
              <a:t>cological</a:t>
            </a:r>
            <a:r>
              <a:rPr lang="en-US" altLang="en-US" sz="2000" kern="0" dirty="0">
                <a:ea typeface="ＭＳ Ｐゴシック" pitchFamily="34" charset="-128"/>
              </a:rPr>
              <a:t> – endometritis, ovary, tubes</a:t>
            </a:r>
          </a:p>
          <a:p>
            <a:pPr>
              <a:spcAft>
                <a:spcPts val="1200"/>
              </a:spcAft>
            </a:pPr>
            <a:r>
              <a:rPr lang="en-US" altLang="en-US" sz="2000" kern="0" dirty="0">
                <a:ea typeface="ＭＳ Ｐゴシック" pitchFamily="34" charset="-128"/>
              </a:rPr>
              <a:t>G</a:t>
            </a:r>
            <a:r>
              <a:rPr lang="hu-HU" altLang="en-US" sz="2000" kern="0" dirty="0" err="1">
                <a:ea typeface="ＭＳ Ｐゴシック" pitchFamily="34" charset="-128"/>
              </a:rPr>
              <a:t>astrointestinal</a:t>
            </a:r>
            <a:r>
              <a:rPr lang="en-US" altLang="en-US" sz="2000" kern="0" dirty="0">
                <a:ea typeface="ＭＳ Ｐゴシック" pitchFamily="34" charset="-128"/>
              </a:rPr>
              <a:t> – intrabdominal abscess</a:t>
            </a:r>
          </a:p>
          <a:p>
            <a:pPr>
              <a:spcAft>
                <a:spcPts val="1200"/>
              </a:spcAft>
            </a:pPr>
            <a:r>
              <a:rPr lang="en-US" altLang="en-US" sz="2000" kern="0" dirty="0">
                <a:ea typeface="ＭＳ Ｐゴシック" pitchFamily="34" charset="-128"/>
              </a:rPr>
              <a:t>Vascular – vessel, aneurysm</a:t>
            </a:r>
          </a:p>
          <a:p>
            <a:pPr>
              <a:spcAft>
                <a:spcPts val="1200"/>
              </a:spcAft>
            </a:pPr>
            <a:r>
              <a:rPr lang="en-US" altLang="en-US" sz="2000" kern="0" dirty="0">
                <a:ea typeface="ＭＳ Ｐゴシック" pitchFamily="34" charset="-128"/>
              </a:rPr>
              <a:t>Ortho</a:t>
            </a:r>
            <a:r>
              <a:rPr lang="hu-HU" altLang="en-US" sz="2000" kern="0" dirty="0" err="1">
                <a:ea typeface="ＭＳ Ｐゴシック" pitchFamily="34" charset="-128"/>
              </a:rPr>
              <a:t>pedic</a:t>
            </a:r>
            <a:r>
              <a:rPr lang="en-US" altLang="en-US" sz="2000" kern="0" dirty="0">
                <a:ea typeface="ＭＳ Ｐゴシック" pitchFamily="34" charset="-128"/>
              </a:rPr>
              <a:t> – joint, bursa, osteomyelitis</a:t>
            </a:r>
          </a:p>
          <a:p>
            <a:pPr>
              <a:buFont typeface="Arial" pitchFamily="34" charset="0"/>
              <a:buNone/>
            </a:pPr>
            <a:endParaRPr lang="en-US" altLang="en-US" sz="2800" kern="0" dirty="0">
              <a:ea typeface="ＭＳ Ｐゴシック" pitchFamily="34" charset="-128"/>
            </a:endParaRPr>
          </a:p>
          <a:p>
            <a:pPr>
              <a:buFont typeface="Arial" pitchFamily="34" charset="0"/>
              <a:buNone/>
            </a:pPr>
            <a:endParaRPr lang="en-US" altLang="en-US" sz="2800" kern="0" dirty="0">
              <a:ea typeface="ＭＳ Ｐゴシック" pitchFamily="34" charset="-128"/>
            </a:endParaRPr>
          </a:p>
        </p:txBody>
      </p:sp>
    </p:spTree>
    <p:extLst>
      <p:ext uri="{BB962C8B-B14F-4D97-AF65-F5344CB8AC3E}">
        <p14:creationId xmlns:p14="http://schemas.microsoft.com/office/powerpoint/2010/main" val="39549360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Lower respiratory tract infections </a:t>
            </a:r>
            <a:endParaRPr lang="en-GB" dirty="0"/>
          </a:p>
        </p:txBody>
      </p:sp>
      <p:sp>
        <p:nvSpPr>
          <p:cNvPr id="3" name="Content Placeholder 2"/>
          <p:cNvSpPr>
            <a:spLocks noGrp="1"/>
          </p:cNvSpPr>
          <p:nvPr>
            <p:ph idx="1"/>
          </p:nvPr>
        </p:nvSpPr>
        <p:spPr/>
        <p:txBody>
          <a:bodyPr/>
          <a:lstStyle/>
          <a:p>
            <a:r>
              <a:rPr lang="en-US" altLang="en-US" dirty="0">
                <a:ea typeface="ＭＳ Ｐゴシック" pitchFamily="34" charset="-128"/>
              </a:rPr>
              <a:t>Overall, lower respiratory tract </a:t>
            </a:r>
            <a:r>
              <a:rPr lang="hu-HU" altLang="en-US" dirty="0">
                <a:ea typeface="ＭＳ Ｐゴシック" pitchFamily="34" charset="-128"/>
              </a:rPr>
              <a:t>(LRT) </a:t>
            </a:r>
            <a:r>
              <a:rPr lang="en-US" altLang="en-US" dirty="0">
                <a:ea typeface="ＭＳ Ｐゴシック" pitchFamily="34" charset="-128"/>
              </a:rPr>
              <a:t>infections include:</a:t>
            </a:r>
            <a:endParaRPr lang="hu-HU" altLang="en-US" dirty="0">
              <a:ea typeface="ＭＳ Ｐゴシック" pitchFamily="34" charset="-128"/>
            </a:endParaRPr>
          </a:p>
          <a:p>
            <a:endParaRPr lang="en-US" altLang="en-US" dirty="0">
              <a:ea typeface="ＭＳ Ｐゴシック" pitchFamily="34" charset="-128"/>
            </a:endParaRPr>
          </a:p>
          <a:p>
            <a:pPr lvl="1"/>
            <a:r>
              <a:rPr lang="en-US" altLang="en-US" dirty="0">
                <a:ea typeface="ＭＳ Ｐゴシック" pitchFamily="34" charset="-128"/>
              </a:rPr>
              <a:t>Pneumonia (PN1-5)</a:t>
            </a:r>
          </a:p>
          <a:p>
            <a:pPr lvl="1"/>
            <a:endParaRPr lang="en-US" altLang="en-US" dirty="0">
              <a:ea typeface="ＭＳ Ｐゴシック" pitchFamily="34" charset="-128"/>
            </a:endParaRPr>
          </a:p>
          <a:p>
            <a:pPr lvl="1"/>
            <a:r>
              <a:rPr lang="en-US" altLang="en-US" dirty="0">
                <a:ea typeface="ＭＳ Ｐゴシック" pitchFamily="34" charset="-128"/>
              </a:rPr>
              <a:t>Bronchitis, tracheobronchitis, bronchiolitis, tracheitis without evidence of pneumonia (LRI-BRON)</a:t>
            </a:r>
          </a:p>
          <a:p>
            <a:pPr lvl="1"/>
            <a:endParaRPr lang="en-US" altLang="en-US" dirty="0">
              <a:ea typeface="ＭＳ Ｐゴシック" pitchFamily="34" charset="-128"/>
            </a:endParaRPr>
          </a:p>
          <a:p>
            <a:pPr lvl="1"/>
            <a:r>
              <a:rPr lang="en-US" altLang="en-US" dirty="0">
                <a:ea typeface="ＭＳ Ｐゴシック" pitchFamily="34" charset="-128"/>
              </a:rPr>
              <a:t>Other infections of the lower respiratory tract (LRI-LUNG)</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solidFill>
                  <a:prstClr val="white"/>
                </a:solidFill>
              </a:rPr>
              <a:pPr/>
              <a:t>31</a:t>
            </a:fld>
            <a:endParaRPr lang="en-GB" dirty="0">
              <a:solidFill>
                <a:prstClr val="white"/>
              </a:solidFill>
            </a:endParaRPr>
          </a:p>
        </p:txBody>
      </p:sp>
    </p:spTree>
    <p:extLst>
      <p:ext uri="{BB962C8B-B14F-4D97-AF65-F5344CB8AC3E}">
        <p14:creationId xmlns:p14="http://schemas.microsoft.com/office/powerpoint/2010/main" val="1218720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xfrm>
            <a:off x="465667" y="185739"/>
            <a:ext cx="10566400" cy="928687"/>
          </a:xfrm>
        </p:spPr>
        <p:txBody>
          <a:bodyPr/>
          <a:lstStyle/>
          <a:p>
            <a:pPr eaLnBrk="1" hangingPunct="1"/>
            <a:r>
              <a:rPr lang="en-US" altLang="en-US" dirty="0">
                <a:ea typeface="ＭＳ Ｐゴシック" pitchFamily="34" charset="-128"/>
              </a:rPr>
              <a:t>Pneumonia (PN1-5)</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54</a:t>
            </a:r>
            <a:endParaRPr lang="en-US" altLang="en-US" sz="2000" dirty="0">
              <a:ea typeface="ＭＳ Ｐゴシック" pitchFamily="34" charset="-128"/>
            </a:endParaRPr>
          </a:p>
        </p:txBody>
      </p:sp>
      <p:sp>
        <p:nvSpPr>
          <p:cNvPr id="62467" name="Content Placeholder 2"/>
          <p:cNvSpPr>
            <a:spLocks noGrp="1"/>
          </p:cNvSpPr>
          <p:nvPr>
            <p:ph idx="4294967295"/>
          </p:nvPr>
        </p:nvSpPr>
        <p:spPr>
          <a:xfrm>
            <a:off x="495483" y="1231900"/>
            <a:ext cx="11802533" cy="1487488"/>
          </a:xfrm>
        </p:spPr>
        <p:txBody>
          <a:bodyPr/>
          <a:lstStyle/>
          <a:p>
            <a:pPr eaLnBrk="1" hangingPunct="1">
              <a:buFont typeface="Arial" pitchFamily="34" charset="0"/>
              <a:buNone/>
            </a:pPr>
            <a:r>
              <a:rPr lang="en-GB" altLang="en-US" b="1" dirty="0">
                <a:ea typeface="ＭＳ Ｐゴシック" pitchFamily="34" charset="-128"/>
              </a:rPr>
              <a:t>Radiology</a:t>
            </a:r>
            <a:r>
              <a:rPr lang="en-GB" altLang="en-US" dirty="0">
                <a:ea typeface="ＭＳ Ｐゴシック" pitchFamily="34" charset="-128"/>
              </a:rPr>
              <a:t>:</a:t>
            </a:r>
            <a:r>
              <a:rPr lang="hu-HU" altLang="en-US" dirty="0">
                <a:ea typeface="ＭＳ Ｐゴシック" pitchFamily="34" charset="-128"/>
              </a:rPr>
              <a:t> </a:t>
            </a:r>
            <a:r>
              <a:rPr lang="hu-HU" altLang="en-US" dirty="0" err="1">
                <a:ea typeface="ＭＳ Ｐゴシック" pitchFamily="34" charset="-128"/>
              </a:rPr>
              <a:t>Chest</a:t>
            </a:r>
            <a:r>
              <a:rPr lang="hu-HU" altLang="en-US" dirty="0">
                <a:ea typeface="ＭＳ Ｐゴシック" pitchFamily="34" charset="-128"/>
              </a:rPr>
              <a:t> X-</a:t>
            </a:r>
            <a:r>
              <a:rPr lang="hu-HU" altLang="en-US" dirty="0" err="1">
                <a:ea typeface="ＭＳ Ｐゴシック" pitchFamily="34" charset="-128"/>
              </a:rPr>
              <a:t>ray</a:t>
            </a:r>
            <a:r>
              <a:rPr lang="hu-HU" altLang="en-US" dirty="0">
                <a:ea typeface="ＭＳ Ｐゴシック" pitchFamily="34" charset="-128"/>
              </a:rPr>
              <a:t> </a:t>
            </a:r>
            <a:r>
              <a:rPr lang="hu-HU" altLang="en-US" dirty="0" err="1">
                <a:ea typeface="ＭＳ Ｐゴシック" pitchFamily="34" charset="-128"/>
              </a:rPr>
              <a:t>or</a:t>
            </a:r>
            <a:r>
              <a:rPr lang="hu-HU" altLang="en-US" dirty="0">
                <a:ea typeface="ＭＳ Ｐゴシック" pitchFamily="34" charset="-128"/>
              </a:rPr>
              <a:t> CT </a:t>
            </a:r>
            <a:r>
              <a:rPr lang="hu-HU" altLang="en-US" dirty="0" err="1">
                <a:ea typeface="ＭＳ Ｐゴシック" pitchFamily="34" charset="-128"/>
              </a:rPr>
              <a:t>scan</a:t>
            </a:r>
            <a:r>
              <a:rPr lang="hu-HU" altLang="en-US" dirty="0">
                <a:ea typeface="ＭＳ Ｐゴシック" pitchFamily="34" charset="-128"/>
              </a:rPr>
              <a:t> </a:t>
            </a:r>
            <a:r>
              <a:rPr lang="hu-HU" altLang="en-US" dirty="0" err="1">
                <a:ea typeface="ＭＳ Ｐゴシック" pitchFamily="34" charset="-128"/>
              </a:rPr>
              <a:t>suggestive</a:t>
            </a:r>
            <a:r>
              <a:rPr lang="hu-HU" altLang="en-US" dirty="0">
                <a:ea typeface="ＭＳ Ｐゴシック" pitchFamily="34" charset="-128"/>
              </a:rPr>
              <a:t> of </a:t>
            </a:r>
            <a:r>
              <a:rPr lang="hu-HU" altLang="en-US" dirty="0" err="1">
                <a:ea typeface="ＭＳ Ｐゴシック" pitchFamily="34" charset="-128"/>
              </a:rPr>
              <a:t>pneumonia</a:t>
            </a:r>
            <a:endParaRPr lang="hu-HU" altLang="en-US" dirty="0">
              <a:ea typeface="ＭＳ Ｐゴシック" pitchFamily="34" charset="-128"/>
            </a:endParaRPr>
          </a:p>
          <a:p>
            <a:r>
              <a:rPr lang="hu-HU" altLang="en-US" sz="2000" dirty="0" err="1">
                <a:ea typeface="ＭＳ Ｐゴシック" pitchFamily="34" charset="-128"/>
              </a:rPr>
              <a:t>Patients</a:t>
            </a:r>
            <a:r>
              <a:rPr lang="hu-HU" altLang="en-US" sz="2000" dirty="0">
                <a:ea typeface="ＭＳ Ｐゴシック" pitchFamily="34" charset="-128"/>
              </a:rPr>
              <a:t> </a:t>
            </a:r>
            <a:r>
              <a:rPr lang="hu-HU" altLang="en-US" sz="2000" i="1" dirty="0" err="1">
                <a:ea typeface="ＭＳ Ｐゴシック" pitchFamily="34" charset="-128"/>
              </a:rPr>
              <a:t>with</a:t>
            </a:r>
            <a:r>
              <a:rPr lang="hu-HU" altLang="en-US" sz="2000" dirty="0">
                <a:ea typeface="ＭＳ Ｐゴシック" pitchFamily="34" charset="-128"/>
              </a:rPr>
              <a:t> </a:t>
            </a:r>
            <a:r>
              <a:rPr lang="hu-HU" altLang="en-US" sz="2000" dirty="0" err="1">
                <a:ea typeface="ＭＳ Ｐゴシック" pitchFamily="34" charset="-128"/>
              </a:rPr>
              <a:t>cardiac</a:t>
            </a:r>
            <a:r>
              <a:rPr lang="hu-HU" altLang="en-US" sz="2000" dirty="0">
                <a:ea typeface="ＭＳ Ｐゴシック" pitchFamily="34" charset="-128"/>
              </a:rPr>
              <a:t> </a:t>
            </a:r>
            <a:r>
              <a:rPr lang="hu-HU" altLang="en-US" sz="2000" dirty="0" err="1">
                <a:ea typeface="ＭＳ Ｐゴシック" pitchFamily="34" charset="-128"/>
              </a:rPr>
              <a:t>or</a:t>
            </a:r>
            <a:r>
              <a:rPr lang="hu-HU" altLang="en-US" sz="2000" dirty="0">
                <a:ea typeface="ＭＳ Ｐゴシック" pitchFamily="34" charset="-128"/>
              </a:rPr>
              <a:t> </a:t>
            </a:r>
            <a:r>
              <a:rPr lang="hu-HU" altLang="en-US" sz="2000" dirty="0" err="1">
                <a:ea typeface="ＭＳ Ｐゴシック" pitchFamily="34" charset="-128"/>
              </a:rPr>
              <a:t>pulmonary</a:t>
            </a:r>
            <a:r>
              <a:rPr lang="hu-HU" altLang="en-US" sz="2000" dirty="0">
                <a:ea typeface="ＭＳ Ｐゴシック" pitchFamily="34" charset="-128"/>
              </a:rPr>
              <a:t> </a:t>
            </a:r>
            <a:r>
              <a:rPr lang="hu-HU" altLang="en-US" sz="2000" dirty="0" err="1">
                <a:ea typeface="ＭＳ Ｐゴシック" pitchFamily="34" charset="-128"/>
              </a:rPr>
              <a:t>disease</a:t>
            </a:r>
            <a:r>
              <a:rPr lang="hu-HU" altLang="en-US" sz="2000" dirty="0">
                <a:ea typeface="ＭＳ Ｐゴシック" pitchFamily="34" charset="-128"/>
              </a:rPr>
              <a:t> (CPD): ≥2 </a:t>
            </a:r>
            <a:r>
              <a:rPr lang="hu-HU" altLang="en-US" sz="2000" dirty="0" err="1">
                <a:ea typeface="ＭＳ Ｐゴシック" pitchFamily="34" charset="-128"/>
              </a:rPr>
              <a:t>chest</a:t>
            </a:r>
            <a:r>
              <a:rPr lang="hu-HU" altLang="en-US" sz="2000" dirty="0">
                <a:ea typeface="ＭＳ Ｐゴシック" pitchFamily="34" charset="-128"/>
              </a:rPr>
              <a:t> X-</a:t>
            </a:r>
            <a:r>
              <a:rPr lang="hu-HU" altLang="en-US" sz="2000" dirty="0" err="1">
                <a:ea typeface="ＭＳ Ｐゴシック" pitchFamily="34" charset="-128"/>
              </a:rPr>
              <a:t>rays</a:t>
            </a:r>
            <a:r>
              <a:rPr lang="hu-HU" altLang="en-US" sz="2000" dirty="0">
                <a:ea typeface="ＭＳ Ｐゴシック" pitchFamily="34" charset="-128"/>
              </a:rPr>
              <a:t> </a:t>
            </a:r>
            <a:r>
              <a:rPr lang="hu-HU" altLang="en-US" sz="2000" dirty="0" err="1">
                <a:ea typeface="ＭＳ Ｐゴシック" pitchFamily="34" charset="-128"/>
              </a:rPr>
              <a:t>or</a:t>
            </a:r>
            <a:r>
              <a:rPr lang="hu-HU" altLang="en-US" sz="2000" dirty="0">
                <a:ea typeface="ＭＳ Ｐゴシック" pitchFamily="34" charset="-128"/>
              </a:rPr>
              <a:t> CT </a:t>
            </a:r>
            <a:r>
              <a:rPr lang="hu-HU" altLang="en-US" sz="2000" dirty="0" err="1">
                <a:ea typeface="ＭＳ Ｐゴシック" pitchFamily="34" charset="-128"/>
              </a:rPr>
              <a:t>scans</a:t>
            </a:r>
            <a:r>
              <a:rPr lang="hu-HU" altLang="en-US" sz="2000" dirty="0">
                <a:ea typeface="ＭＳ Ｐゴシック" pitchFamily="34" charset="-128"/>
              </a:rPr>
              <a:t>, </a:t>
            </a:r>
            <a:r>
              <a:rPr lang="hu-HU" altLang="en-US" sz="2000" dirty="0" err="1">
                <a:ea typeface="ＭＳ Ｐゴシック" pitchFamily="34" charset="-128"/>
              </a:rPr>
              <a:t>or</a:t>
            </a:r>
            <a:r>
              <a:rPr lang="hu-HU" altLang="en-US" sz="2000" dirty="0">
                <a:ea typeface="ＭＳ Ｐゴシック" pitchFamily="34" charset="-128"/>
              </a:rPr>
              <a:t> 1 </a:t>
            </a:r>
            <a:r>
              <a:rPr lang="hu-HU" altLang="en-US" sz="2000" dirty="0" err="1">
                <a:ea typeface="ＭＳ Ｐゴシック" pitchFamily="34" charset="-128"/>
              </a:rPr>
              <a:t>definitive</a:t>
            </a:r>
            <a:r>
              <a:rPr lang="hu-HU" altLang="en-US" sz="2000" dirty="0">
                <a:ea typeface="ＭＳ Ｐゴシック" pitchFamily="34" charset="-128"/>
              </a:rPr>
              <a:t> </a:t>
            </a:r>
            <a:r>
              <a:rPr lang="hu-HU" altLang="en-US" sz="2000" dirty="0" err="1">
                <a:ea typeface="ＭＳ Ｐゴシック" pitchFamily="34" charset="-128"/>
              </a:rPr>
              <a:t>if</a:t>
            </a:r>
            <a:r>
              <a:rPr lang="hu-HU" altLang="en-US" sz="2000" dirty="0">
                <a:ea typeface="ＭＳ Ｐゴシック" pitchFamily="34" charset="-128"/>
              </a:rPr>
              <a:t> </a:t>
            </a:r>
            <a:r>
              <a:rPr lang="hu-HU" altLang="en-US" sz="2000" dirty="0" err="1">
                <a:ea typeface="ＭＳ Ｐゴシック" pitchFamily="34" charset="-128"/>
              </a:rPr>
              <a:t>comparison</a:t>
            </a:r>
            <a:r>
              <a:rPr lang="hu-HU" altLang="en-US" sz="2000" dirty="0">
                <a:ea typeface="ＭＳ Ｐゴシック" pitchFamily="34" charset="-128"/>
              </a:rPr>
              <a:t> </a:t>
            </a:r>
            <a:r>
              <a:rPr lang="hu-HU" altLang="en-US" sz="2000" dirty="0" err="1">
                <a:ea typeface="ＭＳ Ｐゴシック" pitchFamily="34" charset="-128"/>
              </a:rPr>
              <a:t>with</a:t>
            </a:r>
            <a:r>
              <a:rPr lang="hu-HU" altLang="en-US" sz="2000" dirty="0">
                <a:ea typeface="ＭＳ Ｐゴシック" pitchFamily="34" charset="-128"/>
              </a:rPr>
              <a:t> </a:t>
            </a:r>
            <a:r>
              <a:rPr lang="hu-HU" altLang="en-US" sz="2000" dirty="0" err="1">
                <a:ea typeface="ＭＳ Ｐゴシック" pitchFamily="34" charset="-128"/>
              </a:rPr>
              <a:t>previous</a:t>
            </a:r>
            <a:r>
              <a:rPr lang="hu-HU" altLang="en-US" sz="2000" dirty="0">
                <a:ea typeface="ＭＳ Ｐゴシック" pitchFamily="34" charset="-128"/>
              </a:rPr>
              <a:t> x-</a:t>
            </a:r>
            <a:r>
              <a:rPr lang="hu-HU" altLang="en-US" sz="2000" dirty="0" err="1">
                <a:ea typeface="ＭＳ Ｐゴシック" pitchFamily="34" charset="-128"/>
              </a:rPr>
              <a:t>rays</a:t>
            </a:r>
            <a:r>
              <a:rPr lang="hu-HU" altLang="en-US" sz="2000" dirty="0">
                <a:ea typeface="ＭＳ Ｐゴシック" pitchFamily="34" charset="-128"/>
              </a:rPr>
              <a:t> </a:t>
            </a:r>
            <a:r>
              <a:rPr lang="hu-HU" altLang="en-US" sz="2000" dirty="0" err="1">
                <a:ea typeface="ＭＳ Ｐゴシック" pitchFamily="34" charset="-128"/>
              </a:rPr>
              <a:t>possible</a:t>
            </a:r>
            <a:r>
              <a:rPr lang="hu-HU" altLang="en-US" sz="2000" dirty="0">
                <a:ea typeface="ＭＳ Ｐゴシック" pitchFamily="34" charset="-128"/>
              </a:rPr>
              <a:t>.  </a:t>
            </a:r>
          </a:p>
          <a:p>
            <a:r>
              <a:rPr lang="hu-HU" altLang="en-US" sz="2000" dirty="0" err="1">
                <a:ea typeface="ＭＳ Ｐゴシック" pitchFamily="34" charset="-128"/>
              </a:rPr>
              <a:t>Patients</a:t>
            </a:r>
            <a:r>
              <a:rPr lang="hu-HU" altLang="en-US" sz="2000" dirty="0">
                <a:ea typeface="ＭＳ Ｐゴシック" pitchFamily="34" charset="-128"/>
              </a:rPr>
              <a:t> </a:t>
            </a:r>
            <a:r>
              <a:rPr lang="hu-HU" altLang="en-US" sz="2000" i="1" dirty="0" err="1">
                <a:ea typeface="ＭＳ Ｐゴシック" pitchFamily="34" charset="-128"/>
              </a:rPr>
              <a:t>without</a:t>
            </a:r>
            <a:r>
              <a:rPr lang="hu-HU" altLang="en-US" sz="2000" i="1" dirty="0">
                <a:ea typeface="ＭＳ Ｐゴシック" pitchFamily="34" charset="-128"/>
              </a:rPr>
              <a:t> </a:t>
            </a:r>
            <a:r>
              <a:rPr lang="hu-HU" altLang="en-US" sz="2000" dirty="0">
                <a:ea typeface="ＭＳ Ｐゴシック" pitchFamily="34" charset="-128"/>
              </a:rPr>
              <a:t>CPD: 1 </a:t>
            </a:r>
            <a:r>
              <a:rPr lang="hu-HU" altLang="en-US" sz="2000" dirty="0" err="1">
                <a:ea typeface="ＭＳ Ｐゴシック" pitchFamily="34" charset="-128"/>
              </a:rPr>
              <a:t>definitive</a:t>
            </a:r>
            <a:r>
              <a:rPr lang="hu-HU" altLang="en-US" sz="2000" dirty="0">
                <a:ea typeface="ＭＳ Ｐゴシック" pitchFamily="34" charset="-128"/>
              </a:rPr>
              <a:t> </a:t>
            </a:r>
            <a:r>
              <a:rPr lang="hu-HU" altLang="en-US" sz="2000" dirty="0" err="1">
                <a:ea typeface="ＭＳ Ｐゴシック" pitchFamily="34" charset="-128"/>
              </a:rPr>
              <a:t>chest</a:t>
            </a:r>
            <a:r>
              <a:rPr lang="hu-HU" altLang="en-US" sz="2000" dirty="0">
                <a:ea typeface="ＭＳ Ｐゴシック" pitchFamily="34" charset="-128"/>
              </a:rPr>
              <a:t> X-</a:t>
            </a:r>
            <a:r>
              <a:rPr lang="hu-HU" altLang="en-US" sz="2000" dirty="0" err="1">
                <a:ea typeface="ＭＳ Ｐゴシック" pitchFamily="34" charset="-128"/>
              </a:rPr>
              <a:t>ray</a:t>
            </a:r>
            <a:r>
              <a:rPr lang="hu-HU" altLang="en-US" sz="2000" dirty="0">
                <a:ea typeface="ＭＳ Ｐゴシック" pitchFamily="34" charset="-128"/>
              </a:rPr>
              <a:t> </a:t>
            </a:r>
            <a:r>
              <a:rPr lang="hu-HU" altLang="en-US" sz="2000" dirty="0" err="1">
                <a:ea typeface="ＭＳ Ｐゴシック" pitchFamily="34" charset="-128"/>
              </a:rPr>
              <a:t>or</a:t>
            </a:r>
            <a:r>
              <a:rPr lang="hu-HU" altLang="en-US" sz="2000" dirty="0">
                <a:ea typeface="ＭＳ Ｐゴシック" pitchFamily="34" charset="-128"/>
              </a:rPr>
              <a:t> CT </a:t>
            </a:r>
            <a:r>
              <a:rPr lang="hu-HU" altLang="en-US" sz="2000" dirty="0" err="1">
                <a:ea typeface="ＭＳ Ｐゴシック" pitchFamily="34" charset="-128"/>
              </a:rPr>
              <a:t>scan</a:t>
            </a:r>
            <a:r>
              <a:rPr lang="hu-HU" altLang="en-US" sz="2000" dirty="0">
                <a:ea typeface="ＭＳ Ｐゴシック" pitchFamily="34" charset="-128"/>
              </a:rPr>
              <a:t> is </a:t>
            </a:r>
            <a:r>
              <a:rPr lang="hu-HU" altLang="en-US" sz="2000" dirty="0" err="1">
                <a:ea typeface="ＭＳ Ｐゴシック" pitchFamily="34" charset="-128"/>
              </a:rPr>
              <a:t>sufficient</a:t>
            </a:r>
            <a:r>
              <a:rPr lang="hu-HU" altLang="en-US" sz="2000" dirty="0">
                <a:ea typeface="ＭＳ Ｐゴシック" pitchFamily="34" charset="-128"/>
              </a:rPr>
              <a:t>.</a:t>
            </a:r>
            <a:endParaRPr lang="en-GB" altLang="en-US" sz="2000" dirty="0">
              <a:ea typeface="ＭＳ Ｐゴシック" pitchFamily="34" charset="-128"/>
            </a:endParaRPr>
          </a:p>
          <a:p>
            <a:pPr eaLnBrk="1" hangingPunct="1">
              <a:buFont typeface="Arial" pitchFamily="34" charset="0"/>
              <a:buNone/>
            </a:pPr>
            <a:r>
              <a:rPr lang="en-GB" altLang="en-US" b="1" dirty="0">
                <a:ea typeface="ＭＳ Ｐゴシック" pitchFamily="34" charset="-128"/>
              </a:rPr>
              <a:t>AND</a:t>
            </a:r>
            <a:r>
              <a:rPr lang="en-GB" altLang="en-US" dirty="0">
                <a:ea typeface="ＭＳ Ｐゴシック" pitchFamily="34" charset="-128"/>
              </a:rPr>
              <a:t> ≥1 of</a:t>
            </a:r>
            <a:r>
              <a:rPr lang="hu-HU" altLang="en-US" dirty="0">
                <a:ea typeface="ＭＳ Ｐゴシック" pitchFamily="34" charset="-128"/>
              </a:rPr>
              <a:t> </a:t>
            </a:r>
            <a:r>
              <a:rPr lang="hu-HU" altLang="en-US" dirty="0" err="1">
                <a:ea typeface="ＭＳ Ｐゴシック" pitchFamily="34" charset="-128"/>
              </a:rPr>
              <a:t>the</a:t>
            </a:r>
            <a:r>
              <a:rPr lang="hu-HU" altLang="en-US" dirty="0">
                <a:ea typeface="ＭＳ Ｐゴシック" pitchFamily="34" charset="-128"/>
              </a:rPr>
              <a:t> </a:t>
            </a:r>
            <a:r>
              <a:rPr lang="hu-HU" altLang="en-US" dirty="0" err="1">
                <a:ea typeface="ＭＳ Ｐゴシック" pitchFamily="34" charset="-128"/>
              </a:rPr>
              <a:t>following</a:t>
            </a:r>
            <a:r>
              <a:rPr lang="en-GB" altLang="en-US" dirty="0">
                <a:ea typeface="ＭＳ Ｐゴシック" pitchFamily="34" charset="-128"/>
              </a:rPr>
              <a:t>: fever, </a:t>
            </a:r>
            <a:r>
              <a:rPr lang="hu-HU" altLang="en-US" dirty="0" err="1">
                <a:ea typeface="ＭＳ Ｐゴシック" pitchFamily="34" charset="-128"/>
              </a:rPr>
              <a:t>white</a:t>
            </a:r>
            <a:r>
              <a:rPr lang="hu-HU" altLang="en-US" dirty="0">
                <a:ea typeface="ＭＳ Ｐゴシック" pitchFamily="34" charset="-128"/>
              </a:rPr>
              <a:t> </a:t>
            </a:r>
            <a:r>
              <a:rPr lang="hu-HU" altLang="en-US" dirty="0" err="1">
                <a:ea typeface="ＭＳ Ｐゴシック" pitchFamily="34" charset="-128"/>
              </a:rPr>
              <a:t>cell</a:t>
            </a:r>
            <a:r>
              <a:rPr lang="hu-HU" altLang="en-US" dirty="0">
                <a:ea typeface="ＭＳ Ｐゴシック" pitchFamily="34" charset="-128"/>
              </a:rPr>
              <a:t> </a:t>
            </a:r>
            <a:r>
              <a:rPr lang="hu-HU" altLang="en-US" dirty="0" err="1">
                <a:ea typeface="ＭＳ Ｐゴシック" pitchFamily="34" charset="-128"/>
              </a:rPr>
              <a:t>count</a:t>
            </a:r>
            <a:r>
              <a:rPr lang="en-GB" altLang="en-US" dirty="0">
                <a:ea typeface="ＭＳ Ｐゴシック" pitchFamily="34" charset="-128"/>
              </a:rPr>
              <a:t> &lt;4 or ≥12 x 10</a:t>
            </a:r>
            <a:r>
              <a:rPr lang="en-GB" altLang="en-US" baseline="30000" dirty="0">
                <a:ea typeface="ＭＳ Ｐゴシック" pitchFamily="34" charset="-128"/>
              </a:rPr>
              <a:t>6</a:t>
            </a:r>
            <a:r>
              <a:rPr lang="en-GB" altLang="en-US" dirty="0">
                <a:ea typeface="ＭＳ Ｐゴシック" pitchFamily="34" charset="-128"/>
              </a:rPr>
              <a:t>/l</a:t>
            </a:r>
          </a:p>
          <a:p>
            <a:pPr eaLnBrk="1" hangingPunct="1">
              <a:buFont typeface="Arial" pitchFamily="34" charset="0"/>
              <a:buNone/>
            </a:pPr>
            <a:r>
              <a:rPr lang="en-GB" altLang="en-US" b="1" dirty="0">
                <a:ea typeface="ＭＳ Ｐゴシック" pitchFamily="34" charset="-128"/>
              </a:rPr>
              <a:t>AND</a:t>
            </a:r>
            <a:r>
              <a:rPr lang="en-GB" altLang="en-US" dirty="0">
                <a:ea typeface="ＭＳ Ｐゴシック" pitchFamily="34" charset="-128"/>
              </a:rPr>
              <a:t> symptoms:    PN1-3 ≥1          PN4-5</a:t>
            </a:r>
            <a:r>
              <a:rPr lang="hu-HU" altLang="en-US" dirty="0">
                <a:ea typeface="ＭＳ Ｐゴシック" pitchFamily="34" charset="-128"/>
              </a:rPr>
              <a:t> </a:t>
            </a:r>
            <a:r>
              <a:rPr lang="en-GB" altLang="en-US" dirty="0">
                <a:ea typeface="ＭＳ Ｐゴシック" pitchFamily="34" charset="-128"/>
              </a:rPr>
              <a:t>≥2</a:t>
            </a:r>
          </a:p>
          <a:p>
            <a:pPr eaLnBrk="1" hangingPunct="1">
              <a:buFont typeface="Arial" pitchFamily="34" charset="0"/>
              <a:buNone/>
            </a:pPr>
            <a:r>
              <a:rPr lang="en-GB" altLang="en-US" sz="1800" dirty="0">
                <a:ea typeface="ＭＳ Ｐゴシック" pitchFamily="34" charset="-128"/>
              </a:rPr>
              <a:t>new onset purulent sputum (or change), cough, dyspnoea, </a:t>
            </a:r>
            <a:r>
              <a:rPr lang="en-GB" altLang="en-US" sz="1800" dirty="0" err="1">
                <a:ea typeface="ＭＳ Ｐゴシック" pitchFamily="34" charset="-128"/>
              </a:rPr>
              <a:t>tachypnoe</a:t>
            </a:r>
            <a:r>
              <a:rPr lang="hu-HU" altLang="en-US" sz="1800" dirty="0">
                <a:ea typeface="ＭＳ Ｐゴシック" pitchFamily="34" charset="-128"/>
              </a:rPr>
              <a:t>a, </a:t>
            </a:r>
            <a:r>
              <a:rPr lang="en-GB" altLang="en-US" sz="1800" dirty="0">
                <a:ea typeface="ＭＳ Ｐゴシック" pitchFamily="34" charset="-128"/>
              </a:rPr>
              <a:t>auscultation (rales, </a:t>
            </a:r>
            <a:r>
              <a:rPr lang="en-GB" altLang="en-US" sz="1800" dirty="0" err="1">
                <a:ea typeface="ＭＳ Ｐゴシック" pitchFamily="34" charset="-128"/>
              </a:rPr>
              <a:t>ronchi</a:t>
            </a:r>
            <a:r>
              <a:rPr lang="en-GB" altLang="en-US" sz="1800" dirty="0">
                <a:ea typeface="ＭＳ Ｐゴシック" pitchFamily="34" charset="-128"/>
              </a:rPr>
              <a:t>, wheeze), worsening gas exchange </a:t>
            </a:r>
          </a:p>
          <a:p>
            <a:pPr eaLnBrk="1" hangingPunct="1">
              <a:buFont typeface="Arial" pitchFamily="34" charset="0"/>
              <a:buNone/>
            </a:pPr>
            <a:endParaRPr lang="en-GB" altLang="en-US" sz="1800" dirty="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562599931"/>
              </p:ext>
            </p:extLst>
          </p:nvPr>
        </p:nvGraphicFramePr>
        <p:xfrm>
          <a:off x="495483" y="4335734"/>
          <a:ext cx="11100169" cy="1914432"/>
        </p:xfrm>
        <a:graphic>
          <a:graphicData uri="http://schemas.openxmlformats.org/drawingml/2006/table">
            <a:tbl>
              <a:tblPr/>
              <a:tblGrid>
                <a:gridCol w="2581995">
                  <a:extLst>
                    <a:ext uri="{9D8B030D-6E8A-4147-A177-3AD203B41FA5}">
                      <a16:colId xmlns:a16="http://schemas.microsoft.com/office/drawing/2014/main" val="20000"/>
                    </a:ext>
                  </a:extLst>
                </a:gridCol>
                <a:gridCol w="2111446">
                  <a:extLst>
                    <a:ext uri="{9D8B030D-6E8A-4147-A177-3AD203B41FA5}">
                      <a16:colId xmlns:a16="http://schemas.microsoft.com/office/drawing/2014/main" val="20001"/>
                    </a:ext>
                  </a:extLst>
                </a:gridCol>
                <a:gridCol w="2171772">
                  <a:extLst>
                    <a:ext uri="{9D8B030D-6E8A-4147-A177-3AD203B41FA5}">
                      <a16:colId xmlns:a16="http://schemas.microsoft.com/office/drawing/2014/main" val="20002"/>
                    </a:ext>
                  </a:extLst>
                </a:gridCol>
                <a:gridCol w="2195904">
                  <a:extLst>
                    <a:ext uri="{9D8B030D-6E8A-4147-A177-3AD203B41FA5}">
                      <a16:colId xmlns:a16="http://schemas.microsoft.com/office/drawing/2014/main" val="20003"/>
                    </a:ext>
                  </a:extLst>
                </a:gridCol>
                <a:gridCol w="2039052">
                  <a:extLst>
                    <a:ext uri="{9D8B030D-6E8A-4147-A177-3AD203B41FA5}">
                      <a16:colId xmlns:a16="http://schemas.microsoft.com/office/drawing/2014/main" val="20004"/>
                    </a:ext>
                  </a:extLst>
                </a:gridCol>
              </a:tblGrid>
              <a:tr h="33074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FFFFFF"/>
                          </a:solidFill>
                          <a:effectLst/>
                          <a:latin typeface="Tahoma" pitchFamily="34" charset="0"/>
                          <a:ea typeface="ＭＳ Ｐゴシック" charset="-128"/>
                        </a:rPr>
                        <a:t>PN1</a:t>
                      </a: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FFFFFF"/>
                          </a:solidFill>
                          <a:effectLst/>
                          <a:latin typeface="Tahoma" pitchFamily="34" charset="0"/>
                          <a:ea typeface="ＭＳ Ｐゴシック" charset="-128"/>
                        </a:rPr>
                        <a:t>PN2</a:t>
                      </a: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PN3</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PN4</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a:ln>
                            <a:noFill/>
                          </a:ln>
                          <a:solidFill>
                            <a:srgbClr val="FFFFFF"/>
                          </a:solidFill>
                          <a:effectLst/>
                          <a:latin typeface="Tahoma" pitchFamily="34" charset="0"/>
                          <a:ea typeface="ＭＳ Ｐゴシック" charset="-128"/>
                        </a:rPr>
                        <a:t>PN5</a:t>
                      </a:r>
                      <a:endParaRPr kumimoji="0" lang="en-US" sz="1800" b="1" i="0" u="none" strike="noStrike" cap="none" normalizeH="0" baseline="0">
                        <a:ln>
                          <a:noFill/>
                        </a:ln>
                        <a:solidFill>
                          <a:srgbClr val="FFFFFF"/>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15487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q</a:t>
                      </a:r>
                      <a:r>
                        <a:rPr kumimoji="0" lang="en-GB" sz="1700" b="0" i="0" u="none" strike="noStrike" cap="none" normalizeH="0" baseline="0" dirty="0" err="1">
                          <a:ln>
                            <a:noFill/>
                          </a:ln>
                          <a:solidFill>
                            <a:srgbClr val="000000"/>
                          </a:solidFill>
                          <a:effectLst/>
                          <a:latin typeface="Tahoma" pitchFamily="34" charset="0"/>
                          <a:ea typeface="ＭＳ Ｐゴシック" charset="-128"/>
                        </a:rPr>
                        <a:t>uantitative</a:t>
                      </a:r>
                      <a:r>
                        <a:rPr kumimoji="0" lang="en-GB" sz="1700" b="0" i="0" u="none" strike="noStrike" cap="none" normalizeH="0" baseline="0" dirty="0">
                          <a:ln>
                            <a:noFill/>
                          </a:ln>
                          <a:solidFill>
                            <a:srgbClr val="000000"/>
                          </a:solidFill>
                          <a:effectLst/>
                          <a:latin typeface="Tahoma" pitchFamily="34" charset="0"/>
                          <a:ea typeface="ＭＳ Ｐゴシック" charset="-128"/>
                        </a:rPr>
                        <a:t> culture from </a:t>
                      </a:r>
                      <a:r>
                        <a:rPr kumimoji="0" lang="hu-HU" sz="1700" b="0" i="1" u="none" strike="noStrike" cap="none" normalizeH="0" baseline="0" dirty="0" err="1">
                          <a:ln>
                            <a:noFill/>
                          </a:ln>
                          <a:solidFill>
                            <a:srgbClr val="000000"/>
                          </a:solidFill>
                          <a:effectLst/>
                          <a:latin typeface="Tahoma" pitchFamily="34" charset="0"/>
                          <a:ea typeface="ＭＳ Ｐゴシック" charset="-128"/>
                        </a:rPr>
                        <a:t>minimally</a:t>
                      </a:r>
                      <a:r>
                        <a:rPr kumimoji="0" lang="hu-HU" sz="1700" b="0" i="1" u="none" strike="noStrike" cap="none" normalizeH="0" baseline="0" dirty="0">
                          <a:ln>
                            <a:noFill/>
                          </a:ln>
                          <a:solidFill>
                            <a:srgbClr val="000000"/>
                          </a:solidFill>
                          <a:effectLst/>
                          <a:latin typeface="Tahoma" pitchFamily="34" charset="0"/>
                          <a:ea typeface="ＭＳ Ｐゴシック" charset="-128"/>
                        </a:rPr>
                        <a:t> </a:t>
                      </a:r>
                      <a:r>
                        <a:rPr kumimoji="0" lang="hu-HU" sz="1700" b="0" i="1" u="none" strike="noStrike" cap="none" normalizeH="0" baseline="0" dirty="0" err="1">
                          <a:ln>
                            <a:noFill/>
                          </a:ln>
                          <a:solidFill>
                            <a:srgbClr val="000000"/>
                          </a:solidFill>
                          <a:effectLst/>
                          <a:latin typeface="Tahoma" pitchFamily="34" charset="0"/>
                          <a:ea typeface="ＭＳ Ｐゴシック" charset="-128"/>
                        </a:rPr>
                        <a:t>contaminated</a:t>
                      </a:r>
                      <a:r>
                        <a:rPr kumimoji="0" lang="hu-HU" sz="1700" b="0" i="1"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a:ln>
                            <a:noFill/>
                          </a:ln>
                          <a:solidFill>
                            <a:srgbClr val="000000"/>
                          </a:solidFill>
                          <a:effectLst/>
                          <a:latin typeface="Tahoma" pitchFamily="34" charset="0"/>
                          <a:ea typeface="ＭＳ Ｐゴシック" charset="-128"/>
                        </a:rPr>
                        <a:t>LRT specimen</a:t>
                      </a:r>
                      <a:r>
                        <a:rPr kumimoji="0" lang="en-GB" sz="1700" b="0" i="0" u="none" strike="noStrike" cap="none" normalizeH="0" baseline="0" dirty="0">
                          <a:ln>
                            <a:noFill/>
                          </a:ln>
                          <a:solidFill>
                            <a:srgbClr val="000000"/>
                          </a:solidFill>
                          <a:effectLst/>
                          <a:latin typeface="Tahoma" pitchFamily="34" charset="0"/>
                          <a:ea typeface="ＭＳ Ｐゴシック" charset="-128"/>
                        </a:rPr>
                        <a:t> (BAL, PB, DPA)</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q</a:t>
                      </a:r>
                      <a:r>
                        <a:rPr kumimoji="0" lang="en-GB" sz="1700" b="0" i="0" u="none" strike="noStrike" cap="none" normalizeH="0" baseline="0" dirty="0" err="1">
                          <a:ln>
                            <a:noFill/>
                          </a:ln>
                          <a:solidFill>
                            <a:srgbClr val="000000"/>
                          </a:solidFill>
                          <a:effectLst/>
                          <a:latin typeface="Tahoma" pitchFamily="34" charset="0"/>
                          <a:ea typeface="ＭＳ Ｐゴシック" charset="-128"/>
                        </a:rPr>
                        <a:t>uantitative</a:t>
                      </a:r>
                      <a:r>
                        <a:rPr kumimoji="0" lang="en-GB" sz="1700" b="0" i="0" u="none" strike="noStrike" cap="none" normalizeH="0" baseline="0" dirty="0">
                          <a:ln>
                            <a:noFill/>
                          </a:ln>
                          <a:solidFill>
                            <a:srgbClr val="000000"/>
                          </a:solidFill>
                          <a:effectLst/>
                          <a:latin typeface="Tahoma" pitchFamily="34" charset="0"/>
                          <a:ea typeface="ＭＳ Ｐゴシック" charset="-128"/>
                        </a:rPr>
                        <a:t> culture from </a:t>
                      </a:r>
                      <a:r>
                        <a:rPr kumimoji="0" lang="en-GB" sz="1700" b="0" i="1" u="none" strike="noStrike" cap="none" normalizeH="0" baseline="0" dirty="0">
                          <a:ln>
                            <a:noFill/>
                          </a:ln>
                          <a:solidFill>
                            <a:srgbClr val="000000"/>
                          </a:solidFill>
                          <a:effectLst/>
                          <a:latin typeface="Tahoma" pitchFamily="34" charset="0"/>
                          <a:ea typeface="ＭＳ Ｐゴシック" charset="-128"/>
                        </a:rPr>
                        <a:t>possibly contaminated </a:t>
                      </a:r>
                      <a:r>
                        <a:rPr kumimoji="0" lang="en-GB" sz="1700" b="0" i="0" u="none" strike="noStrike" cap="none" normalizeH="0" baseline="0" dirty="0">
                          <a:ln>
                            <a:noFill/>
                          </a:ln>
                          <a:solidFill>
                            <a:srgbClr val="000000"/>
                          </a:solidFill>
                          <a:effectLst/>
                          <a:latin typeface="Tahoma" pitchFamily="34" charset="0"/>
                          <a:ea typeface="ＭＳ Ｐゴシック" charset="-128"/>
                        </a:rPr>
                        <a:t>LRT</a:t>
                      </a:r>
                      <a:r>
                        <a:rPr kumimoji="0" lang="hu-HU" sz="1700" b="0" i="0" u="none" strike="noStrike" cap="none" normalizeH="0" baseline="0" dirty="0">
                          <a:ln>
                            <a:noFill/>
                          </a:ln>
                          <a:solidFill>
                            <a:srgbClr val="000000"/>
                          </a:solidFill>
                          <a:effectLst/>
                          <a:latin typeface="Tahoma" pitchFamily="34" charset="0"/>
                          <a:ea typeface="ＭＳ Ｐゴシック" charset="-128"/>
                        </a:rPr>
                        <a:t> specimen</a:t>
                      </a:r>
                      <a:r>
                        <a:rPr kumimoji="0" lang="en-GB" sz="1700" b="0" i="0" u="none" strike="noStrike" cap="none" normalizeH="0" baseline="0" dirty="0">
                          <a:ln>
                            <a:noFill/>
                          </a:ln>
                          <a:solidFill>
                            <a:srgbClr val="000000"/>
                          </a:solidFill>
                          <a:effectLst/>
                          <a:latin typeface="Tahoma" pitchFamily="34" charset="0"/>
                          <a:ea typeface="ＭＳ Ｐゴシック" charset="-128"/>
                        </a:rPr>
                        <a:t> (ETA)</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a</a:t>
                      </a:r>
                      <a:r>
                        <a:rPr kumimoji="0" lang="en-GB" sz="1700" b="0" i="0" u="none" strike="noStrike" cap="none" normalizeH="0" baseline="0" dirty="0" err="1">
                          <a:ln>
                            <a:noFill/>
                          </a:ln>
                          <a:solidFill>
                            <a:srgbClr val="000000"/>
                          </a:solidFill>
                          <a:effectLst/>
                          <a:latin typeface="Tahoma" pitchFamily="34" charset="0"/>
                          <a:ea typeface="ＭＳ Ｐゴシック" charset="-128"/>
                        </a:rPr>
                        <a:t>lternative</a:t>
                      </a:r>
                      <a:r>
                        <a:rPr kumimoji="0" lang="en-GB" sz="1700" b="0" i="0" u="none" strike="noStrike" cap="none" normalizeH="0" baseline="0" dirty="0">
                          <a:ln>
                            <a:noFill/>
                          </a:ln>
                          <a:solidFill>
                            <a:srgbClr val="000000"/>
                          </a:solidFill>
                          <a:effectLst/>
                          <a:latin typeface="Tahoma" pitchFamily="34" charset="0"/>
                          <a:ea typeface="ＭＳ Ｐゴシック" charset="-128"/>
                        </a:rPr>
                        <a:t> microbiology</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GB" sz="1700" b="0" i="0" u="none" strike="noStrike" cap="none" normalizeH="0" baseline="0" dirty="0">
                          <a:ln>
                            <a:noFill/>
                          </a:ln>
                          <a:solidFill>
                            <a:srgbClr val="000000"/>
                          </a:solidFill>
                          <a:effectLst/>
                          <a:latin typeface="Tahoma" pitchFamily="34" charset="0"/>
                          <a:ea typeface="ＭＳ Ｐゴシック" charset="-128"/>
                        </a:rPr>
                        <a:t>(other related sites, </a:t>
                      </a:r>
                      <a:r>
                        <a:rPr kumimoji="0" lang="en-GB" sz="1700" b="0" i="0" u="none" strike="noStrike" cap="none" normalizeH="0" baseline="0" dirty="0" err="1">
                          <a:ln>
                            <a:noFill/>
                          </a:ln>
                          <a:solidFill>
                            <a:srgbClr val="000000"/>
                          </a:solidFill>
                          <a:effectLst/>
                          <a:latin typeface="Tahoma" pitchFamily="34" charset="0"/>
                          <a:ea typeface="ＭＳ Ｐゴシック" charset="-128"/>
                        </a:rPr>
                        <a:t>histol</a:t>
                      </a:r>
                      <a:r>
                        <a:rPr kumimoji="0" lang="hu-HU" sz="1700" b="0" i="0" u="none" strike="noStrike" cap="none" normalizeH="0" baseline="0" dirty="0" err="1">
                          <a:ln>
                            <a:noFill/>
                          </a:ln>
                          <a:solidFill>
                            <a:srgbClr val="000000"/>
                          </a:solidFill>
                          <a:effectLst/>
                          <a:latin typeface="Tahoma" pitchFamily="34" charset="0"/>
                          <a:ea typeface="ＭＳ Ｐゴシック" charset="-128"/>
                        </a:rPr>
                        <a:t>ogic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a:t>
                      </a:r>
                      <a:r>
                        <a:rPr kumimoji="0" lang="en-GB" sz="1700" b="0" i="0" u="none" strike="noStrike" cap="none" normalizeH="0" baseline="0" dirty="0">
                          <a:ln>
                            <a:noFill/>
                          </a:ln>
                          <a:solidFill>
                            <a:srgbClr val="000000"/>
                          </a:solidFill>
                          <a:effectLst/>
                          <a:latin typeface="Tahoma" pitchFamily="34" charset="0"/>
                          <a:ea typeface="ＭＳ Ｐゴシック" charset="-128"/>
                        </a:rPr>
                        <a:t>, PCR, other)</a:t>
                      </a: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s</a:t>
                      </a:r>
                      <a:r>
                        <a:rPr kumimoji="0" lang="en-GB" sz="1700" b="0" i="0" u="none" strike="noStrike" cap="none" normalizeH="0" baseline="0" dirty="0" err="1">
                          <a:ln>
                            <a:noFill/>
                          </a:ln>
                          <a:solidFill>
                            <a:srgbClr val="000000"/>
                          </a:solidFill>
                          <a:effectLst/>
                          <a:latin typeface="Tahoma" pitchFamily="34" charset="0"/>
                          <a:ea typeface="ＭＳ Ｐゴシック" charset="-128"/>
                        </a:rPr>
                        <a:t>putum</a:t>
                      </a:r>
                      <a:r>
                        <a:rPr kumimoji="0" lang="en-GB" sz="1700" b="0" i="0" u="none" strike="noStrike" cap="none" normalizeH="0" baseline="0" dirty="0">
                          <a:ln>
                            <a:noFill/>
                          </a:ln>
                          <a:solidFill>
                            <a:srgbClr val="000000"/>
                          </a:solidFill>
                          <a:effectLst/>
                          <a:latin typeface="Tahoma" pitchFamily="34" charset="0"/>
                          <a:ea typeface="ＭＳ Ｐゴシック" charset="-128"/>
                        </a:rPr>
                        <a:t> culture/non-quantitative LRT specimen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culture</a:t>
                      </a:r>
                      <a:endParaRPr kumimoji="0" lang="en-GB"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700" b="0" i="0" u="none" strike="noStrike" cap="none" normalizeH="0" baseline="0" dirty="0">
                          <a:ln>
                            <a:noFill/>
                          </a:ln>
                          <a:solidFill>
                            <a:srgbClr val="000000"/>
                          </a:solidFill>
                          <a:effectLst/>
                          <a:latin typeface="Tahoma" pitchFamily="34" charset="0"/>
                          <a:ea typeface="ＭＳ Ｐゴシック" charset="-128"/>
                        </a:rPr>
                        <a:t>No positive microbiology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CB43D9F6-F992-4612-804A-732FC2A2E4A3}"/>
              </a:ext>
            </a:extLst>
          </p:cNvPr>
          <p:cNvSpPr txBox="1"/>
          <p:nvPr/>
        </p:nvSpPr>
        <p:spPr>
          <a:xfrm>
            <a:off x="187286" y="6533002"/>
            <a:ext cx="12004714" cy="258532"/>
          </a:xfrm>
          <a:prstGeom prst="rect">
            <a:avLst/>
          </a:prstGeom>
          <a:noFill/>
        </p:spPr>
        <p:txBody>
          <a:bodyPr wrap="square" rtlCol="0">
            <a:spAutoFit/>
          </a:bodyPr>
          <a:lstStyle/>
          <a:p>
            <a:r>
              <a:rPr lang="hu-HU" sz="1200" dirty="0"/>
              <a:t>CT: computer </a:t>
            </a:r>
            <a:r>
              <a:rPr lang="hu-HU" sz="1200" dirty="0" err="1"/>
              <a:t>tomography</a:t>
            </a:r>
            <a:r>
              <a:rPr lang="hu-HU" sz="1200" dirty="0"/>
              <a:t>, BAL: </a:t>
            </a:r>
            <a:r>
              <a:rPr lang="hu-HU" sz="1200" dirty="0" err="1"/>
              <a:t>broncho-alveolar</a:t>
            </a:r>
            <a:r>
              <a:rPr lang="hu-HU" sz="1200" dirty="0"/>
              <a:t> </a:t>
            </a:r>
            <a:r>
              <a:rPr lang="hu-HU" sz="1200" dirty="0" err="1"/>
              <a:t>lavage</a:t>
            </a:r>
            <a:r>
              <a:rPr lang="hu-HU" sz="1200" dirty="0"/>
              <a:t>, PB: </a:t>
            </a:r>
            <a:r>
              <a:rPr lang="hu-HU" sz="1200" dirty="0" err="1"/>
              <a:t>protected</a:t>
            </a:r>
            <a:r>
              <a:rPr lang="hu-HU" sz="1200" dirty="0"/>
              <a:t> </a:t>
            </a:r>
            <a:r>
              <a:rPr lang="hu-HU" sz="1200" dirty="0" err="1"/>
              <a:t>brush</a:t>
            </a:r>
            <a:r>
              <a:rPr lang="hu-HU" sz="1200" dirty="0"/>
              <a:t>, DPA: </a:t>
            </a:r>
            <a:r>
              <a:rPr lang="hu-HU" sz="1200" dirty="0" err="1"/>
              <a:t>distal</a:t>
            </a:r>
            <a:r>
              <a:rPr lang="hu-HU" sz="1200" dirty="0"/>
              <a:t> </a:t>
            </a:r>
            <a:r>
              <a:rPr lang="hu-HU" sz="1200" dirty="0" err="1"/>
              <a:t>protected</a:t>
            </a:r>
            <a:r>
              <a:rPr lang="hu-HU" sz="1200" dirty="0"/>
              <a:t> </a:t>
            </a:r>
            <a:r>
              <a:rPr lang="hu-HU" sz="1200" dirty="0" err="1"/>
              <a:t>aspirate</a:t>
            </a:r>
            <a:r>
              <a:rPr lang="hu-HU" sz="1200" dirty="0"/>
              <a:t>, ETA: </a:t>
            </a:r>
            <a:r>
              <a:rPr lang="hu-HU" sz="1200" dirty="0" err="1"/>
              <a:t>endotracheal</a:t>
            </a:r>
            <a:r>
              <a:rPr lang="hu-HU" sz="1200" dirty="0"/>
              <a:t> </a:t>
            </a:r>
            <a:r>
              <a:rPr lang="hu-HU" sz="1200" dirty="0" err="1"/>
              <a:t>aspirate</a:t>
            </a:r>
            <a:r>
              <a:rPr lang="hu-HU" sz="1200" dirty="0"/>
              <a:t>, PCR: </a:t>
            </a:r>
            <a:r>
              <a:rPr lang="hu-HU" sz="1200" dirty="0" err="1"/>
              <a:t>polymerase</a:t>
            </a:r>
            <a:r>
              <a:rPr lang="hu-HU" sz="1200" dirty="0"/>
              <a:t> </a:t>
            </a:r>
            <a:r>
              <a:rPr lang="hu-HU" sz="1200" dirty="0" err="1"/>
              <a:t>chain</a:t>
            </a:r>
            <a:r>
              <a:rPr lang="hu-HU" sz="1200" dirty="0"/>
              <a:t> </a:t>
            </a:r>
            <a:r>
              <a:rPr lang="hu-HU" sz="1200" dirty="0" err="1"/>
              <a:t>reaction</a:t>
            </a:r>
            <a:endParaRPr lang="hu-HU" sz="1200" dirty="0"/>
          </a:p>
        </p:txBody>
      </p:sp>
      <p:sp>
        <p:nvSpPr>
          <p:cNvPr id="6" name="Szövegdoboz 5">
            <a:extLst>
              <a:ext uri="{FF2B5EF4-FFF2-40B4-BE49-F238E27FC236}">
                <a16:creationId xmlns:a16="http://schemas.microsoft.com/office/drawing/2014/main" id="{98FBC90E-7488-4240-B283-9FB05A927DB3}"/>
              </a:ext>
            </a:extLst>
          </p:cNvPr>
          <p:cNvSpPr txBox="1"/>
          <p:nvPr/>
        </p:nvSpPr>
        <p:spPr>
          <a:xfrm>
            <a:off x="187286" y="6542995"/>
            <a:ext cx="12004714" cy="258532"/>
          </a:xfrm>
          <a:prstGeom prst="rect">
            <a:avLst/>
          </a:prstGeom>
          <a:noFill/>
        </p:spPr>
        <p:txBody>
          <a:bodyPr wrap="square" rtlCol="0">
            <a:spAutoFit/>
          </a:bodyPr>
          <a:lstStyle/>
          <a:p>
            <a:r>
              <a:rPr lang="hu-HU" sz="1200" dirty="0"/>
              <a:t>CT: computer </a:t>
            </a:r>
            <a:r>
              <a:rPr lang="hu-HU" sz="1200" dirty="0" err="1"/>
              <a:t>tomography</a:t>
            </a:r>
            <a:r>
              <a:rPr lang="hu-HU" sz="1200" dirty="0"/>
              <a:t>, BAL: </a:t>
            </a:r>
            <a:r>
              <a:rPr lang="hu-HU" sz="1200" dirty="0" err="1"/>
              <a:t>broncho-alveolar</a:t>
            </a:r>
            <a:r>
              <a:rPr lang="hu-HU" sz="1200" dirty="0"/>
              <a:t> </a:t>
            </a:r>
            <a:r>
              <a:rPr lang="hu-HU" sz="1200" dirty="0" err="1"/>
              <a:t>lavage</a:t>
            </a:r>
            <a:r>
              <a:rPr lang="hu-HU" sz="1200" dirty="0"/>
              <a:t>, PB: </a:t>
            </a:r>
            <a:r>
              <a:rPr lang="hu-HU" sz="1200" dirty="0" err="1"/>
              <a:t>protected</a:t>
            </a:r>
            <a:r>
              <a:rPr lang="hu-HU" sz="1200" dirty="0"/>
              <a:t> </a:t>
            </a:r>
            <a:r>
              <a:rPr lang="hu-HU" sz="1200" dirty="0" err="1"/>
              <a:t>brush</a:t>
            </a:r>
            <a:r>
              <a:rPr lang="hu-HU" sz="1200" dirty="0"/>
              <a:t>, DPA: </a:t>
            </a:r>
            <a:r>
              <a:rPr lang="hu-HU" sz="1200" dirty="0" err="1"/>
              <a:t>distal</a:t>
            </a:r>
            <a:r>
              <a:rPr lang="hu-HU" sz="1200" dirty="0"/>
              <a:t> </a:t>
            </a:r>
            <a:r>
              <a:rPr lang="hu-HU" sz="1200" dirty="0" err="1"/>
              <a:t>protected</a:t>
            </a:r>
            <a:r>
              <a:rPr lang="hu-HU" sz="1200" dirty="0"/>
              <a:t> </a:t>
            </a:r>
            <a:r>
              <a:rPr lang="hu-HU" sz="1200" dirty="0" err="1"/>
              <a:t>aspirate</a:t>
            </a:r>
            <a:r>
              <a:rPr lang="hu-HU" sz="1200" dirty="0"/>
              <a:t>, ETA: </a:t>
            </a:r>
            <a:r>
              <a:rPr lang="hu-HU" sz="1200" dirty="0" err="1"/>
              <a:t>endotracheal</a:t>
            </a:r>
            <a:r>
              <a:rPr lang="hu-HU" sz="1200" dirty="0"/>
              <a:t> </a:t>
            </a:r>
            <a:r>
              <a:rPr lang="hu-HU" sz="1200" dirty="0" err="1"/>
              <a:t>aspirate</a:t>
            </a:r>
            <a:r>
              <a:rPr lang="hu-HU" sz="1200" dirty="0"/>
              <a:t>, PCR: </a:t>
            </a:r>
            <a:r>
              <a:rPr lang="hu-HU" sz="1200" dirty="0" err="1"/>
              <a:t>polymerase</a:t>
            </a:r>
            <a:r>
              <a:rPr lang="hu-HU" sz="1200" dirty="0"/>
              <a:t> </a:t>
            </a:r>
            <a:r>
              <a:rPr lang="hu-HU" sz="1200" dirty="0" err="1"/>
              <a:t>chain</a:t>
            </a:r>
            <a:r>
              <a:rPr lang="hu-HU" sz="1200" dirty="0"/>
              <a:t> </a:t>
            </a:r>
            <a:r>
              <a:rPr lang="hu-HU" sz="1200" dirty="0" err="1"/>
              <a:t>reaction</a:t>
            </a:r>
            <a:endParaRPr lang="hu-HU" sz="1200" dirty="0"/>
          </a:p>
        </p:txBody>
      </p:sp>
    </p:spTree>
    <p:extLst>
      <p:ext uri="{BB962C8B-B14F-4D97-AF65-F5344CB8AC3E}">
        <p14:creationId xmlns:p14="http://schemas.microsoft.com/office/powerpoint/2010/main" val="30428119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idx="4294967295"/>
          </p:nvPr>
        </p:nvSpPr>
        <p:spPr/>
        <p:txBody>
          <a:bodyPr/>
          <a:lstStyle/>
          <a:p>
            <a:pPr eaLnBrk="1" hangingPunct="1"/>
            <a:r>
              <a:rPr lang="en-US" altLang="en-US" dirty="0">
                <a:ea typeface="ＭＳ Ｐゴシック" pitchFamily="34" charset="-128"/>
              </a:rPr>
              <a:t>Lower </a:t>
            </a:r>
            <a:r>
              <a:rPr lang="hu-HU" altLang="en-US" dirty="0">
                <a:ea typeface="ＭＳ Ｐゴシック" pitchFamily="34" charset="-128"/>
              </a:rPr>
              <a:t>r</a:t>
            </a:r>
            <a:r>
              <a:rPr lang="en-US" altLang="en-US" dirty="0" err="1">
                <a:ea typeface="ＭＳ Ｐゴシック" pitchFamily="34" charset="-128"/>
              </a:rPr>
              <a:t>espiratory</a:t>
            </a:r>
            <a:r>
              <a:rPr lang="en-US" altLang="en-US" dirty="0">
                <a:ea typeface="ＭＳ Ｐゴシック" pitchFamily="34" charset="-128"/>
              </a:rPr>
              <a:t> </a:t>
            </a:r>
            <a:r>
              <a:rPr lang="hu-HU" altLang="en-US" dirty="0">
                <a:ea typeface="ＭＳ Ｐゴシック" pitchFamily="34" charset="-128"/>
              </a:rPr>
              <a:t>t</a:t>
            </a:r>
            <a:r>
              <a:rPr lang="en-US" altLang="en-US" dirty="0" err="1">
                <a:ea typeface="ＭＳ Ｐゴシック" pitchFamily="34" charset="-128"/>
              </a:rPr>
              <a:t>ract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(LRI), other than pneumonia</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4</a:t>
            </a:r>
            <a:br>
              <a:rPr lang="en-GB" altLang="en-US" dirty="0">
                <a:solidFill>
                  <a:srgbClr val="FF0000"/>
                </a:solidFill>
                <a:ea typeface="ＭＳ Ｐゴシック" pitchFamily="34" charset="-128"/>
              </a:rPr>
            </a:br>
            <a:br>
              <a:rPr lang="en-GB" altLang="en-US" dirty="0">
                <a:solidFill>
                  <a:srgbClr val="FF0000"/>
                </a:solidFill>
                <a:ea typeface="ＭＳ Ｐゴシック" pitchFamily="34" charset="-128"/>
              </a:rPr>
            </a:br>
            <a:br>
              <a:rPr lang="en-GB" altLang="en-US" dirty="0">
                <a:solidFill>
                  <a:srgbClr val="FF0000"/>
                </a:solidFill>
                <a:ea typeface="ＭＳ Ｐゴシック" pitchFamily="34" charset="-128"/>
              </a:rPr>
            </a:br>
            <a:endParaRPr lang="en-US" altLang="en-US" dirty="0">
              <a:ea typeface="ＭＳ Ｐゴシック" pitchFamily="34" charset="-128"/>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212367162"/>
              </p:ext>
            </p:extLst>
          </p:nvPr>
        </p:nvGraphicFramePr>
        <p:xfrm>
          <a:off x="431800" y="1244601"/>
          <a:ext cx="11256617" cy="5040313"/>
        </p:xfrm>
        <a:graphic>
          <a:graphicData uri="http://schemas.openxmlformats.org/drawingml/2006/table">
            <a:tbl>
              <a:tblPr/>
              <a:tblGrid>
                <a:gridCol w="5629356">
                  <a:extLst>
                    <a:ext uri="{9D8B030D-6E8A-4147-A177-3AD203B41FA5}">
                      <a16:colId xmlns:a16="http://schemas.microsoft.com/office/drawing/2014/main" val="20000"/>
                    </a:ext>
                  </a:extLst>
                </a:gridCol>
                <a:gridCol w="5627261">
                  <a:extLst>
                    <a:ext uri="{9D8B030D-6E8A-4147-A177-3AD203B41FA5}">
                      <a16:colId xmlns:a16="http://schemas.microsoft.com/office/drawing/2014/main" val="20001"/>
                    </a:ext>
                  </a:extLst>
                </a:gridCol>
              </a:tblGrid>
              <a:tr h="12899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LRI-</a:t>
                      </a:r>
                      <a:r>
                        <a:rPr kumimoji="0" lang="en-US" sz="2400" b="1" i="0" u="none" strike="noStrike" cap="none" normalizeH="0" baseline="0" dirty="0">
                          <a:ln>
                            <a:noFill/>
                          </a:ln>
                          <a:solidFill>
                            <a:srgbClr val="FFFFFF"/>
                          </a:solidFill>
                          <a:effectLst/>
                          <a:latin typeface="Tahoma" pitchFamily="34" charset="0"/>
                          <a:ea typeface="ＭＳ Ｐゴシック" charset="-128"/>
                        </a:rPr>
                        <a:t>BRON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Bronchitis, tracheobronchitis, bronchiolitis, tracheitis, without evidence of pneumonia </a:t>
                      </a:r>
                      <a:endParaRPr kumimoji="0" lang="en-GB" sz="14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LRI-</a:t>
                      </a:r>
                      <a:r>
                        <a:rPr kumimoji="0" lang="en-US" sz="2400" b="1" i="0" u="none" strike="noStrike" cap="none" normalizeH="0" baseline="0" dirty="0">
                          <a:ln>
                            <a:noFill/>
                          </a:ln>
                          <a:solidFill>
                            <a:srgbClr val="FFFFFF"/>
                          </a:solidFill>
                          <a:effectLst/>
                          <a:latin typeface="Tahoma" pitchFamily="34" charset="0"/>
                          <a:ea typeface="ＭＳ Ｐゴシック" charset="-128"/>
                        </a:rPr>
                        <a:t>LUNG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Other infections of the lower respiratory tract </a:t>
                      </a:r>
                      <a:endParaRPr kumimoji="0" lang="en-GB" sz="14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 </a:t>
                      </a:r>
                      <a:endParaRPr kumimoji="0" lang="en-GB" sz="14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7503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N</a:t>
                      </a:r>
                      <a:r>
                        <a:rPr kumimoji="0" lang="hu-HU" sz="1800" b="0" i="0" u="none" strike="noStrike" cap="none" normalizeH="0" baseline="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 clinical/radiographic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evidence</a:t>
                      </a:r>
                      <a:r>
                        <a:rPr kumimoji="0" lang="hu-HU" sz="1800" b="0" i="0" u="none" strike="noStrike" cap="none" normalizeH="0" baseline="0" dirty="0">
                          <a:ln>
                            <a:noFill/>
                          </a:ln>
                          <a:solidFill>
                            <a:srgbClr val="000000"/>
                          </a:solidFill>
                          <a:effectLst/>
                          <a:latin typeface="Tahoma" pitchFamily="34" charset="0"/>
                          <a:ea typeface="ＭＳ Ｐゴシック" charset="-128"/>
                        </a:rPr>
                        <a:t> of</a:t>
                      </a:r>
                      <a:r>
                        <a:rPr kumimoji="0" lang="en-US" sz="1800" b="0" i="0" u="none" strike="noStrike" cap="none" normalizeH="0" baseline="0" dirty="0">
                          <a:ln>
                            <a:noFill/>
                          </a:ln>
                          <a:solidFill>
                            <a:srgbClr val="000000"/>
                          </a:solidFill>
                          <a:effectLst/>
                          <a:latin typeface="Tahoma" pitchFamily="34" charset="0"/>
                          <a:ea typeface="ＭＳ Ｐゴシック" charset="-128"/>
                        </a:rPr>
                        <a:t> pneumonia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AND</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of signs/symptoms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1 of </a:t>
                      </a: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culture obtained by deep tracheal                  aspirate/bronchoscopy</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800" b="0" i="0" u="none" strike="noStrike" cap="none" normalizeH="0" baseline="0" dirty="0">
                          <a:ln>
                            <a:noFill/>
                          </a:ln>
                          <a:solidFill>
                            <a:srgbClr val="000000"/>
                          </a:solidFill>
                          <a:effectLst/>
                          <a:latin typeface="Tahoma" pitchFamily="34" charset="0"/>
                          <a:ea typeface="ＭＳ Ｐゴシック" charset="-128"/>
                        </a:rPr>
                        <a:t> antigen test on respiratory secretions </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Do</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not</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report</a:t>
                      </a:r>
                      <a:r>
                        <a:rPr kumimoji="0" lang="en-GB"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chronic bronchitis UNLESS acute secondary infection, manifested by change in organism</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800" b="0" i="0" u="none" strike="noStrike" cap="none" normalizeH="0" baseline="0" dirty="0">
                          <a:ln>
                            <a:noFill/>
                          </a:ln>
                          <a:solidFill>
                            <a:srgbClr val="000000"/>
                          </a:solidFill>
                          <a:effectLst/>
                          <a:latin typeface="Tahoma" pitchFamily="34" charset="0"/>
                          <a:ea typeface="ＭＳ Ｐゴシック" charset="-128"/>
                        </a:rPr>
                        <a:t>:</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seen on smear or cultured from lung tissue or fluid, including pleural fluid</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Lung abscess/empyema seen at operation/histology</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 cavity on radiology </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Report lung abscess or empyema without pneumonia as LUNG</a:t>
                      </a:r>
                      <a:endParaRPr kumimoji="0" lang="en-GB" sz="18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459871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How to code these infections?</a:t>
            </a:r>
            <a:endParaRPr lang="en-GB" dirty="0"/>
          </a:p>
        </p:txBody>
      </p:sp>
      <p:sp>
        <p:nvSpPr>
          <p:cNvPr id="3" name="Content Placeholder 2"/>
          <p:cNvSpPr>
            <a:spLocks noGrp="1"/>
          </p:cNvSpPr>
          <p:nvPr>
            <p:ph idx="1"/>
          </p:nvPr>
        </p:nvSpPr>
        <p:spPr/>
        <p:txBody>
          <a:bodyPr/>
          <a:lstStyle/>
          <a:p>
            <a:pPr marL="457200" indent="-457200">
              <a:buFont typeface="Tahoma" pitchFamily="34" charset="0"/>
              <a:buAutoNum type="arabicPeriod"/>
            </a:pPr>
            <a:r>
              <a:rPr lang="en-US" altLang="en-US" dirty="0">
                <a:ea typeface="ＭＳ Ｐゴシック" pitchFamily="34" charset="-128"/>
              </a:rPr>
              <a:t>No co-morbidities, purulent sputum, fever, </a:t>
            </a:r>
            <a:r>
              <a:rPr lang="hu-HU" altLang="en-US" dirty="0" err="1">
                <a:ea typeface="ＭＳ Ｐゴシック" pitchFamily="34" charset="-128"/>
              </a:rPr>
              <a:t>chest</a:t>
            </a:r>
            <a:r>
              <a:rPr lang="hu-HU" altLang="en-US" dirty="0">
                <a:ea typeface="ＭＳ Ｐゴシック" pitchFamily="34" charset="-128"/>
              </a:rPr>
              <a:t> X-</a:t>
            </a:r>
            <a:r>
              <a:rPr lang="hu-HU" altLang="en-US" dirty="0" err="1">
                <a:ea typeface="ＭＳ Ｐゴシック" pitchFamily="34" charset="-128"/>
              </a:rPr>
              <a:t>ray</a:t>
            </a:r>
            <a:r>
              <a:rPr lang="hu-HU" altLang="en-US" dirty="0">
                <a:ea typeface="ＭＳ Ｐゴシック" pitchFamily="34" charset="-128"/>
              </a:rPr>
              <a:t>:</a:t>
            </a:r>
            <a:r>
              <a:rPr lang="en-US" altLang="en-US" dirty="0">
                <a:ea typeface="ＭＳ Ｐゴシック" pitchFamily="34" charset="-128"/>
              </a:rPr>
              <a:t> consolidation left lobe, pneumococcal urinary antigen positive</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Admitted with pulmonary </a:t>
            </a:r>
            <a:r>
              <a:rPr lang="en-US" altLang="en-US" dirty="0" err="1">
                <a:ea typeface="ＭＳ Ｐゴシック" pitchFamily="34" charset="-128"/>
              </a:rPr>
              <a:t>oedema</a:t>
            </a:r>
            <a:r>
              <a:rPr lang="en-US" altLang="en-US" dirty="0">
                <a:ea typeface="ＭＳ Ｐゴシック" pitchFamily="34" charset="-128"/>
              </a:rPr>
              <a:t>, new changes left upper lobe, </a:t>
            </a:r>
            <a:r>
              <a:rPr lang="hu-HU" altLang="en-US" dirty="0" err="1">
                <a:ea typeface="ＭＳ Ｐゴシック" pitchFamily="34" charset="-128"/>
              </a:rPr>
              <a:t>white</a:t>
            </a:r>
            <a:r>
              <a:rPr lang="hu-HU" altLang="en-US" dirty="0">
                <a:ea typeface="ＭＳ Ｐゴシック" pitchFamily="34" charset="-128"/>
              </a:rPr>
              <a:t> </a:t>
            </a:r>
            <a:r>
              <a:rPr lang="hu-HU" altLang="en-US" dirty="0" err="1">
                <a:ea typeface="ＭＳ Ｐゴシック" pitchFamily="34" charset="-128"/>
              </a:rPr>
              <a:t>cell</a:t>
            </a:r>
            <a:r>
              <a:rPr lang="hu-HU" altLang="en-US" dirty="0">
                <a:ea typeface="ＭＳ Ｐゴシック" pitchFamily="34" charset="-128"/>
              </a:rPr>
              <a:t> </a:t>
            </a:r>
            <a:r>
              <a:rPr lang="hu-HU" altLang="en-US" dirty="0" err="1">
                <a:ea typeface="ＭＳ Ｐゴシック" pitchFamily="34" charset="-128"/>
              </a:rPr>
              <a:t>count</a:t>
            </a:r>
            <a:r>
              <a:rPr lang="hu-HU" altLang="en-US" dirty="0">
                <a:ea typeface="ＭＳ Ｐゴシック" pitchFamily="34" charset="-128"/>
              </a:rPr>
              <a:t> is</a:t>
            </a:r>
            <a:r>
              <a:rPr lang="en-US" altLang="en-US" dirty="0">
                <a:ea typeface="ＭＳ Ｐゴシック" pitchFamily="34" charset="-128"/>
              </a:rPr>
              <a:t> 13</a:t>
            </a:r>
            <a:r>
              <a:rPr lang="hu-HU" altLang="en-US" dirty="0">
                <a:ea typeface="ＭＳ Ｐゴシック" pitchFamily="34" charset="-128"/>
              </a:rPr>
              <a:t> x </a:t>
            </a:r>
            <a:r>
              <a:rPr lang="en-GB" altLang="en-US" dirty="0">
                <a:ea typeface="ＭＳ Ｐゴシック" pitchFamily="34" charset="-128"/>
              </a:rPr>
              <a:t>10</a:t>
            </a:r>
            <a:r>
              <a:rPr lang="en-GB" altLang="en-US" baseline="30000" dirty="0">
                <a:ea typeface="ＭＳ Ｐゴシック" pitchFamily="34" charset="-128"/>
              </a:rPr>
              <a:t>6</a:t>
            </a:r>
            <a:r>
              <a:rPr lang="en-GB" altLang="en-US" dirty="0">
                <a:ea typeface="ＭＳ Ｐゴシック" pitchFamily="34" charset="-128"/>
              </a:rPr>
              <a:t>/l</a:t>
            </a:r>
            <a:r>
              <a:rPr lang="en-US" altLang="en-US" dirty="0">
                <a:ea typeface="ＭＳ Ｐゴシック" pitchFamily="34" charset="-128"/>
              </a:rPr>
              <a:t>, wheeze, </a:t>
            </a:r>
            <a:r>
              <a:rPr lang="hu-HU" altLang="en-US" dirty="0" err="1">
                <a:ea typeface="ＭＳ Ｐゴシック" pitchFamily="34" charset="-128"/>
              </a:rPr>
              <a:t>positive</a:t>
            </a:r>
            <a:r>
              <a:rPr lang="hu-HU" altLang="en-US" dirty="0">
                <a:ea typeface="ＭＳ Ｐゴシック" pitchFamily="34" charset="-128"/>
              </a:rPr>
              <a:t> </a:t>
            </a:r>
            <a:r>
              <a:rPr lang="en-US" altLang="en-US" dirty="0">
                <a:ea typeface="ＭＳ Ｐゴシック" pitchFamily="34" charset="-128"/>
              </a:rPr>
              <a:t>BAL </a:t>
            </a:r>
            <a:r>
              <a:rPr lang="hu-HU" altLang="en-US" dirty="0">
                <a:ea typeface="ＭＳ Ｐゴシック" pitchFamily="34" charset="-128"/>
              </a:rPr>
              <a:t>fluid </a:t>
            </a:r>
            <a:r>
              <a:rPr lang="hu-HU" altLang="en-US" dirty="0" err="1">
                <a:ea typeface="ＭＳ Ｐゴシック" pitchFamily="34" charset="-128"/>
              </a:rPr>
              <a:t>culture</a:t>
            </a:r>
            <a:r>
              <a:rPr lang="hu-HU" altLang="en-US" dirty="0">
                <a:ea typeface="ＭＳ Ｐゴシック" pitchFamily="34" charset="-128"/>
              </a:rPr>
              <a:t>:</a:t>
            </a:r>
            <a:r>
              <a:rPr lang="en-US" altLang="en-US" dirty="0">
                <a:ea typeface="ＭＳ Ｐゴシック" pitchFamily="34" charset="-128"/>
              </a:rPr>
              <a:t> </a:t>
            </a:r>
            <a:r>
              <a:rPr lang="en-US" altLang="en-US" i="1" dirty="0">
                <a:ea typeface="ＭＳ Ｐゴシック" pitchFamily="34" charset="-128"/>
              </a:rPr>
              <a:t>Aspergillus</a:t>
            </a:r>
            <a:r>
              <a:rPr lang="en-US" altLang="en-US" dirty="0">
                <a:ea typeface="ＭＳ Ｐゴシック" pitchFamily="34" charset="-128"/>
              </a:rPr>
              <a:t> </a:t>
            </a:r>
            <a:r>
              <a:rPr lang="en-US" altLang="en-US" dirty="0" err="1">
                <a:ea typeface="ＭＳ Ｐゴシック" pitchFamily="34" charset="-128"/>
              </a:rPr>
              <a:t>spp</a:t>
            </a:r>
            <a:r>
              <a:rPr lang="hu-HU" altLang="en-US" dirty="0">
                <a:ea typeface="ＭＳ Ｐゴシック" pitchFamily="34" charset="-128"/>
              </a:rPr>
              <a:t>.</a:t>
            </a:r>
            <a:endParaRPr lang="en-US" altLang="en-US" dirty="0">
              <a:ea typeface="ＭＳ Ｐゴシック" pitchFamily="34" charset="-128"/>
            </a:endParaRP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New wheeze, purulent sputum, no chest </a:t>
            </a:r>
            <a:r>
              <a:rPr lang="hu-HU" altLang="en-US" dirty="0">
                <a:ea typeface="ＭＳ Ｐゴシック" pitchFamily="34" charset="-128"/>
              </a:rPr>
              <a:t>X-</a:t>
            </a:r>
            <a:r>
              <a:rPr lang="en-US" altLang="en-US" dirty="0">
                <a:ea typeface="ＭＳ Ｐゴシック" pitchFamily="34" charset="-128"/>
              </a:rPr>
              <a:t>ray, </a:t>
            </a:r>
            <a:r>
              <a:rPr lang="hu-HU" altLang="en-US" dirty="0" err="1">
                <a:ea typeface="ＭＳ Ｐゴシック" pitchFamily="34" charset="-128"/>
              </a:rPr>
              <a:t>positive</a:t>
            </a:r>
            <a:r>
              <a:rPr lang="hu-HU" altLang="en-US" dirty="0">
                <a:ea typeface="ＭＳ Ｐゴシック" pitchFamily="34" charset="-128"/>
              </a:rPr>
              <a:t> </a:t>
            </a:r>
            <a:r>
              <a:rPr lang="en-US" altLang="en-US" dirty="0">
                <a:ea typeface="ＭＳ Ｐゴシック" pitchFamily="34" charset="-128"/>
              </a:rPr>
              <a:t>BAL </a:t>
            </a:r>
            <a:r>
              <a:rPr lang="hu-HU" altLang="en-US" dirty="0">
                <a:ea typeface="ＭＳ Ｐゴシック" pitchFamily="34" charset="-128"/>
              </a:rPr>
              <a:t>fluid </a:t>
            </a:r>
            <a:r>
              <a:rPr lang="hu-HU" altLang="en-US" dirty="0" err="1">
                <a:ea typeface="ＭＳ Ｐゴシック" pitchFamily="34" charset="-128"/>
              </a:rPr>
              <a:t>culture</a:t>
            </a:r>
            <a:r>
              <a:rPr lang="hu-HU" altLang="en-US" dirty="0">
                <a:ea typeface="ＭＳ Ｐゴシック" pitchFamily="34" charset="-128"/>
              </a:rPr>
              <a:t>:</a:t>
            </a:r>
            <a:r>
              <a:rPr lang="en-US" altLang="en-US" dirty="0">
                <a:ea typeface="ＭＳ Ｐゴシック" pitchFamily="34" charset="-128"/>
              </a:rPr>
              <a:t> </a:t>
            </a:r>
            <a:r>
              <a:rPr lang="en-US" altLang="en-US" i="1" dirty="0">
                <a:ea typeface="ＭＳ Ｐゴシック" pitchFamily="34" charset="-128"/>
              </a:rPr>
              <a:t>E</a:t>
            </a:r>
            <a:r>
              <a:rPr lang="hu-HU" altLang="en-US" i="1" dirty="0">
                <a:ea typeface="ＭＳ Ｐゴシック" pitchFamily="34" charset="-128"/>
              </a:rPr>
              <a:t>.</a:t>
            </a:r>
            <a:r>
              <a:rPr lang="en-US" altLang="en-US" i="1" dirty="0">
                <a:ea typeface="ＭＳ Ｐゴシック" pitchFamily="34" charset="-128"/>
              </a:rPr>
              <a:t> coli</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Two serial </a:t>
            </a:r>
            <a:r>
              <a:rPr lang="hu-HU" altLang="en-US" dirty="0" err="1">
                <a:ea typeface="ＭＳ Ｐゴシック" pitchFamily="34" charset="-128"/>
              </a:rPr>
              <a:t>chest</a:t>
            </a:r>
            <a:r>
              <a:rPr lang="hu-HU" altLang="en-US" dirty="0">
                <a:ea typeface="ＭＳ Ｐゴシック" pitchFamily="34" charset="-128"/>
              </a:rPr>
              <a:t> X-</a:t>
            </a:r>
            <a:r>
              <a:rPr lang="hu-HU" altLang="en-US" dirty="0" err="1">
                <a:ea typeface="ＭＳ Ｐゴシック" pitchFamily="34" charset="-128"/>
              </a:rPr>
              <a:t>rays</a:t>
            </a:r>
            <a:r>
              <a:rPr lang="hu-HU" altLang="en-US" dirty="0">
                <a:ea typeface="ＭＳ Ｐゴシック" pitchFamily="34" charset="-128"/>
              </a:rPr>
              <a:t> </a:t>
            </a:r>
            <a:r>
              <a:rPr lang="hu-HU" altLang="en-US" dirty="0" err="1">
                <a:ea typeface="ＭＳ Ｐゴシック" pitchFamily="34" charset="-128"/>
              </a:rPr>
              <a:t>at</a:t>
            </a:r>
            <a:r>
              <a:rPr lang="hu-HU" altLang="en-US" dirty="0">
                <a:ea typeface="ＭＳ Ｐゴシック" pitchFamily="34" charset="-128"/>
              </a:rPr>
              <a:t> </a:t>
            </a:r>
            <a:r>
              <a:rPr lang="hu-HU" altLang="en-US" dirty="0" err="1">
                <a:ea typeface="ＭＳ Ｐゴシック" pitchFamily="34" charset="-128"/>
              </a:rPr>
              <a:t>the</a:t>
            </a:r>
            <a:r>
              <a:rPr lang="hu-HU" altLang="en-US" dirty="0">
                <a:ea typeface="ＭＳ Ｐゴシック" pitchFamily="34" charset="-128"/>
              </a:rPr>
              <a:t> </a:t>
            </a:r>
            <a:r>
              <a:rPr lang="hu-HU" altLang="en-US" dirty="0" err="1">
                <a:ea typeface="ＭＳ Ｐゴシック" pitchFamily="34" charset="-128"/>
              </a:rPr>
              <a:t>intensive</a:t>
            </a:r>
            <a:r>
              <a:rPr lang="hu-HU" altLang="en-US" dirty="0">
                <a:ea typeface="ＭＳ Ｐゴシック" pitchFamily="34" charset="-128"/>
              </a:rPr>
              <a:t> </a:t>
            </a:r>
            <a:r>
              <a:rPr lang="hu-HU" altLang="en-US" dirty="0" err="1">
                <a:ea typeface="ＭＳ Ｐゴシック" pitchFamily="34" charset="-128"/>
              </a:rPr>
              <a:t>care</a:t>
            </a:r>
            <a:r>
              <a:rPr lang="hu-HU" altLang="en-US" dirty="0">
                <a:ea typeface="ＭＳ Ｐゴシック" pitchFamily="34" charset="-128"/>
              </a:rPr>
              <a:t> unit</a:t>
            </a:r>
            <a:r>
              <a:rPr lang="en-US" altLang="en-US" dirty="0">
                <a:ea typeface="ＭＳ Ｐゴシック" pitchFamily="34" charset="-128"/>
              </a:rPr>
              <a:t> show air space shadowing, new fever, oxygen desaturations, increased sputum production, PB grows MRSA</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C</a:t>
            </a:r>
            <a:r>
              <a:rPr lang="hu-HU" altLang="en-US" dirty="0" err="1">
                <a:ea typeface="ＭＳ Ｐゴシック" pitchFamily="34" charset="-128"/>
              </a:rPr>
              <a:t>hest</a:t>
            </a:r>
            <a:r>
              <a:rPr lang="hu-HU" altLang="en-US" dirty="0">
                <a:ea typeface="ＭＳ Ｐゴシック" pitchFamily="34" charset="-128"/>
              </a:rPr>
              <a:t> X-</a:t>
            </a:r>
            <a:r>
              <a:rPr lang="hu-HU" altLang="en-US" dirty="0" err="1">
                <a:ea typeface="ＭＳ Ｐゴシック" pitchFamily="34" charset="-128"/>
              </a:rPr>
              <a:t>ray</a:t>
            </a:r>
            <a:r>
              <a:rPr lang="en-US" altLang="en-US" dirty="0">
                <a:ea typeface="ＭＳ Ｐゴシック" pitchFamily="34" charset="-128"/>
              </a:rPr>
              <a:t> shows 2 </a:t>
            </a:r>
            <a:r>
              <a:rPr lang="hu-HU" altLang="en-US" dirty="0" err="1">
                <a:ea typeface="ＭＳ Ｐゴシック" pitchFamily="34" charset="-128"/>
              </a:rPr>
              <a:t>times</a:t>
            </a:r>
            <a:r>
              <a:rPr lang="en-US" altLang="en-US" dirty="0">
                <a:ea typeface="ＭＳ Ｐゴシック" pitchFamily="34" charset="-128"/>
              </a:rPr>
              <a:t> cavity with fluid level</a:t>
            </a:r>
            <a:r>
              <a:rPr lang="hu-HU" altLang="en-US" dirty="0">
                <a:ea typeface="ＭＳ Ｐゴシック" pitchFamily="34" charset="-128"/>
              </a:rPr>
              <a:t>, f</a:t>
            </a:r>
            <a:r>
              <a:rPr lang="en-US" altLang="en-US" dirty="0">
                <a:ea typeface="ＭＳ Ｐゴシック" pitchFamily="34" charset="-128"/>
              </a:rPr>
              <a:t>ever</a:t>
            </a:r>
            <a:r>
              <a:rPr lang="hu-HU" altLang="en-US" dirty="0">
                <a:ea typeface="ＭＳ Ｐゴシック" pitchFamily="34" charset="-128"/>
              </a:rPr>
              <a:t>, n</a:t>
            </a:r>
            <a:r>
              <a:rPr lang="en-US" altLang="en-US" dirty="0">
                <a:ea typeface="ＭＳ Ｐゴシック" pitchFamily="34" charset="-128"/>
              </a:rPr>
              <a:t>o other symptoms</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34</a:t>
            </a:fld>
            <a:endParaRPr lang="en-GB" dirty="0"/>
          </a:p>
        </p:txBody>
      </p:sp>
      <p:sp>
        <p:nvSpPr>
          <p:cNvPr id="5" name="TextBox 3">
            <a:extLst>
              <a:ext uri="{FF2B5EF4-FFF2-40B4-BE49-F238E27FC236}">
                <a16:creationId xmlns:a16="http://schemas.microsoft.com/office/drawing/2014/main" id="{61969608-59C7-4369-8B2B-227825B92911}"/>
              </a:ext>
            </a:extLst>
          </p:cNvPr>
          <p:cNvSpPr txBox="1">
            <a:spLocks noChangeArrowheads="1"/>
          </p:cNvSpPr>
          <p:nvPr/>
        </p:nvSpPr>
        <p:spPr bwMode="auto">
          <a:xfrm>
            <a:off x="258234" y="5749925"/>
            <a:ext cx="11705167" cy="509588"/>
          </a:xfrm>
          <a:prstGeom prst="rect">
            <a:avLst/>
          </a:prstGeom>
          <a:noFill/>
          <a:ln w="444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3200" b="1"/>
              <a:t>PN1   PN2   PN3   PN4   PN5   BRON  LUNG</a:t>
            </a:r>
          </a:p>
        </p:txBody>
      </p:sp>
      <p:sp>
        <p:nvSpPr>
          <p:cNvPr id="6" name="Szövegdoboz 5">
            <a:extLst>
              <a:ext uri="{FF2B5EF4-FFF2-40B4-BE49-F238E27FC236}">
                <a16:creationId xmlns:a16="http://schemas.microsoft.com/office/drawing/2014/main" id="{F85CAA74-DD67-40E6-AB43-552772AE7C6F}"/>
              </a:ext>
            </a:extLst>
          </p:cNvPr>
          <p:cNvSpPr txBox="1"/>
          <p:nvPr/>
        </p:nvSpPr>
        <p:spPr>
          <a:xfrm>
            <a:off x="187286" y="6533002"/>
            <a:ext cx="12004714" cy="258532"/>
          </a:xfrm>
          <a:prstGeom prst="rect">
            <a:avLst/>
          </a:prstGeom>
          <a:noFill/>
        </p:spPr>
        <p:txBody>
          <a:bodyPr wrap="square" rtlCol="0">
            <a:spAutoFit/>
          </a:bodyPr>
          <a:lstStyle/>
          <a:p>
            <a:r>
              <a:rPr lang="hu-HU" sz="1200" dirty="0"/>
              <a:t>BAL: </a:t>
            </a:r>
            <a:r>
              <a:rPr lang="hu-HU" sz="1200" dirty="0" err="1"/>
              <a:t>broncho-alveolar</a:t>
            </a:r>
            <a:r>
              <a:rPr lang="hu-HU" sz="1200" dirty="0"/>
              <a:t> </a:t>
            </a:r>
            <a:r>
              <a:rPr lang="hu-HU" sz="1200" dirty="0" err="1"/>
              <a:t>lavage</a:t>
            </a:r>
            <a:r>
              <a:rPr lang="hu-HU" sz="1200" dirty="0"/>
              <a:t>, PB: </a:t>
            </a:r>
            <a:r>
              <a:rPr lang="hu-HU" sz="1200" dirty="0" err="1"/>
              <a:t>protected</a:t>
            </a:r>
            <a:r>
              <a:rPr lang="hu-HU" sz="1200" dirty="0"/>
              <a:t> </a:t>
            </a:r>
            <a:r>
              <a:rPr lang="hu-HU" sz="1200" dirty="0" err="1"/>
              <a:t>brush</a:t>
            </a:r>
            <a:r>
              <a:rPr lang="hu-HU" sz="1200" dirty="0"/>
              <a:t>, </a:t>
            </a:r>
            <a:r>
              <a:rPr lang="hu-HU" sz="1200" dirty="0" err="1"/>
              <a:t>MRSA</a:t>
            </a:r>
            <a:r>
              <a:rPr lang="hu-HU" sz="1200" dirty="0"/>
              <a:t>: </a:t>
            </a:r>
            <a:r>
              <a:rPr lang="hu-HU" sz="1200" dirty="0" err="1"/>
              <a:t>methicillin-resistant</a:t>
            </a:r>
            <a:r>
              <a:rPr lang="hu-HU" sz="1200" i="1" dirty="0"/>
              <a:t> </a:t>
            </a:r>
            <a:r>
              <a:rPr lang="hu-HU" sz="1200" i="1" dirty="0" err="1"/>
              <a:t>Staphylococcus</a:t>
            </a:r>
            <a:r>
              <a:rPr lang="hu-HU" sz="1200" i="1" dirty="0"/>
              <a:t> aureus</a:t>
            </a:r>
            <a:r>
              <a:rPr lang="hu-HU" sz="1200" dirty="0"/>
              <a:t> </a:t>
            </a:r>
          </a:p>
        </p:txBody>
      </p:sp>
    </p:spTree>
    <p:extLst>
      <p:ext uri="{BB962C8B-B14F-4D97-AF65-F5344CB8AC3E}">
        <p14:creationId xmlns:p14="http://schemas.microsoft.com/office/powerpoint/2010/main" val="3493414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1"/>
          <p:cNvSpPr txBox="1">
            <a:spLocks noChangeArrowheads="1"/>
          </p:cNvSpPr>
          <p:nvPr/>
        </p:nvSpPr>
        <p:spPr bwMode="auto">
          <a:xfrm>
            <a:off x="313266" y="1106753"/>
            <a:ext cx="1608667"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t>Radiology</a:t>
            </a:r>
          </a:p>
        </p:txBody>
      </p:sp>
      <p:sp>
        <p:nvSpPr>
          <p:cNvPr id="67587" name="TextBox 2"/>
          <p:cNvSpPr txBox="1">
            <a:spLocks noChangeArrowheads="1"/>
          </p:cNvSpPr>
          <p:nvPr/>
        </p:nvSpPr>
        <p:spPr bwMode="auto">
          <a:xfrm>
            <a:off x="351367" y="2533651"/>
            <a:ext cx="1574800" cy="3016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t>Signs</a:t>
            </a:r>
          </a:p>
        </p:txBody>
      </p:sp>
      <p:sp>
        <p:nvSpPr>
          <p:cNvPr id="67588" name="TextBox 3"/>
          <p:cNvSpPr txBox="1">
            <a:spLocks noChangeArrowheads="1"/>
          </p:cNvSpPr>
          <p:nvPr/>
        </p:nvSpPr>
        <p:spPr bwMode="auto">
          <a:xfrm>
            <a:off x="317500" y="3586276"/>
            <a:ext cx="1604433" cy="3016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t>Symptoms</a:t>
            </a:r>
          </a:p>
        </p:txBody>
      </p:sp>
      <p:sp>
        <p:nvSpPr>
          <p:cNvPr id="67589" name="TextBox 4"/>
          <p:cNvSpPr txBox="1">
            <a:spLocks noChangeArrowheads="1"/>
          </p:cNvSpPr>
          <p:nvPr/>
        </p:nvSpPr>
        <p:spPr bwMode="auto">
          <a:xfrm>
            <a:off x="317500" y="4759463"/>
            <a:ext cx="1604433" cy="3016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t>Microbiology</a:t>
            </a:r>
          </a:p>
        </p:txBody>
      </p:sp>
      <p:sp>
        <p:nvSpPr>
          <p:cNvPr id="67590" name="TextBox 5"/>
          <p:cNvSpPr txBox="1">
            <a:spLocks noChangeArrowheads="1"/>
          </p:cNvSpPr>
          <p:nvPr/>
        </p:nvSpPr>
        <p:spPr bwMode="auto">
          <a:xfrm>
            <a:off x="2565400" y="1106753"/>
            <a:ext cx="3293532" cy="51090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hu-HU" altLang="en-US" sz="1600" b="1" dirty="0" err="1"/>
              <a:t>Chest</a:t>
            </a:r>
            <a:r>
              <a:rPr lang="hu-HU" altLang="en-US" sz="1600" b="1" dirty="0"/>
              <a:t> X-</a:t>
            </a:r>
            <a:r>
              <a:rPr lang="hu-HU" altLang="en-US" sz="1600" b="1" dirty="0" err="1"/>
              <a:t>ray</a:t>
            </a:r>
            <a:r>
              <a:rPr lang="hu-HU" altLang="en-US" sz="1600" b="1" dirty="0"/>
              <a:t> </a:t>
            </a:r>
            <a:r>
              <a:rPr lang="en-US" altLang="en-US" sz="1600" b="1" dirty="0"/>
              <a:t>(1</a:t>
            </a:r>
            <a:r>
              <a:rPr lang="hu-HU" altLang="en-US" sz="1600" b="1" dirty="0"/>
              <a:t> </a:t>
            </a:r>
            <a:r>
              <a:rPr lang="hu-HU" altLang="en-US" sz="1600" b="1" dirty="0" err="1"/>
              <a:t>or</a:t>
            </a:r>
            <a:r>
              <a:rPr lang="hu-HU" altLang="en-US" sz="1600" b="1" dirty="0"/>
              <a:t> </a:t>
            </a:r>
            <a:r>
              <a:rPr lang="en-US" altLang="en-US" sz="1600" b="1" dirty="0"/>
              <a:t>2)</a:t>
            </a:r>
            <a:r>
              <a:rPr lang="hu-HU" altLang="en-US" sz="1600" b="1" dirty="0"/>
              <a:t> s</a:t>
            </a:r>
            <a:r>
              <a:rPr lang="en-US" altLang="en-US" sz="1600" b="1" dirty="0" err="1"/>
              <a:t>uggestive</a:t>
            </a:r>
            <a:r>
              <a:rPr lang="en-US" altLang="en-US" sz="1600" b="1" dirty="0"/>
              <a:t> </a:t>
            </a:r>
            <a:r>
              <a:rPr lang="hu-HU" altLang="en-US" sz="1600" b="1" dirty="0"/>
              <a:t>of p</a:t>
            </a:r>
            <a:r>
              <a:rPr lang="en-US" altLang="en-US" sz="1600" b="1" dirty="0" err="1"/>
              <a:t>neumonia</a:t>
            </a:r>
            <a:endParaRPr lang="en-US" altLang="en-US" sz="1600" b="1" dirty="0"/>
          </a:p>
        </p:txBody>
      </p:sp>
      <p:sp>
        <p:nvSpPr>
          <p:cNvPr id="67591" name="TextBox 6"/>
          <p:cNvSpPr txBox="1">
            <a:spLocks noChangeArrowheads="1"/>
          </p:cNvSpPr>
          <p:nvPr/>
        </p:nvSpPr>
        <p:spPr bwMode="auto">
          <a:xfrm>
            <a:off x="9186333" y="1114692"/>
            <a:ext cx="2387600" cy="51090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t>C</a:t>
            </a:r>
            <a:r>
              <a:rPr lang="hu-HU" altLang="en-US" sz="1600" b="1" dirty="0" err="1"/>
              <a:t>hest</a:t>
            </a:r>
            <a:r>
              <a:rPr lang="hu-HU" altLang="en-US" sz="1600" b="1" dirty="0"/>
              <a:t> X-</a:t>
            </a:r>
            <a:r>
              <a:rPr lang="hu-HU" altLang="en-US" sz="1600" b="1" dirty="0" err="1"/>
              <a:t>ray</a:t>
            </a:r>
            <a:r>
              <a:rPr lang="en-US" altLang="en-US" sz="1600" b="1" dirty="0"/>
              <a:t> </a:t>
            </a:r>
            <a:r>
              <a:rPr lang="hu-HU" altLang="en-US" sz="1600" b="1" dirty="0"/>
              <a:t>shows c</a:t>
            </a:r>
            <a:r>
              <a:rPr lang="en-US" altLang="en-US" sz="1600" b="1" dirty="0" err="1"/>
              <a:t>avity</a:t>
            </a:r>
            <a:endParaRPr lang="en-US" altLang="en-US" sz="1600" b="1" dirty="0"/>
          </a:p>
        </p:txBody>
      </p:sp>
      <p:sp>
        <p:nvSpPr>
          <p:cNvPr id="67592" name="TextBox 7"/>
          <p:cNvSpPr txBox="1">
            <a:spLocks noChangeArrowheads="1"/>
          </p:cNvSpPr>
          <p:nvPr/>
        </p:nvSpPr>
        <p:spPr bwMode="auto">
          <a:xfrm>
            <a:off x="6689404" y="1124216"/>
            <a:ext cx="2264833" cy="51090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t>Normal </a:t>
            </a:r>
            <a:r>
              <a:rPr lang="hu-HU" altLang="en-US" sz="1600" b="1" dirty="0" err="1"/>
              <a:t>chest</a:t>
            </a:r>
            <a:r>
              <a:rPr lang="hu-HU" altLang="en-US" sz="1600" b="1" dirty="0"/>
              <a:t> X-</a:t>
            </a:r>
            <a:r>
              <a:rPr lang="hu-HU" altLang="en-US" sz="1600" b="1" dirty="0" err="1"/>
              <a:t>ray</a:t>
            </a:r>
            <a:endParaRPr lang="en-US" altLang="en-US" sz="1600" b="1" dirty="0"/>
          </a:p>
          <a:p>
            <a:pPr algn="ctr">
              <a:lnSpc>
                <a:spcPct val="85000"/>
              </a:lnSpc>
              <a:spcAft>
                <a:spcPct val="0"/>
              </a:spcAft>
              <a:buFontTx/>
              <a:buNone/>
            </a:pPr>
            <a:r>
              <a:rPr lang="hu-HU" altLang="en-US" sz="1600" b="1" dirty="0"/>
              <a:t>o</a:t>
            </a:r>
            <a:r>
              <a:rPr lang="en-US" altLang="en-US" sz="1600" b="1" dirty="0"/>
              <a:t>r other changes</a:t>
            </a:r>
          </a:p>
        </p:txBody>
      </p:sp>
      <p:graphicFrame>
        <p:nvGraphicFramePr>
          <p:cNvPr id="9" name="Table 8"/>
          <p:cNvGraphicFramePr>
            <a:graphicFrameLocks noGrp="1"/>
          </p:cNvGraphicFramePr>
          <p:nvPr>
            <p:extLst>
              <p:ext uri="{D42A27DB-BD31-4B8C-83A1-F6EECF244321}">
                <p14:modId xmlns:p14="http://schemas.microsoft.com/office/powerpoint/2010/main" val="608396278"/>
              </p:ext>
            </p:extLst>
          </p:nvPr>
        </p:nvGraphicFramePr>
        <p:xfrm>
          <a:off x="2206489" y="4740756"/>
          <a:ext cx="9546165" cy="823018"/>
        </p:xfrm>
        <a:graphic>
          <a:graphicData uri="http://schemas.openxmlformats.org/drawingml/2006/table">
            <a:tbl>
              <a:tblPr/>
              <a:tblGrid>
                <a:gridCol w="1954695">
                  <a:extLst>
                    <a:ext uri="{9D8B030D-6E8A-4147-A177-3AD203B41FA5}">
                      <a16:colId xmlns:a16="http://schemas.microsoft.com/office/drawing/2014/main" val="20000"/>
                    </a:ext>
                  </a:extLst>
                </a:gridCol>
                <a:gridCol w="1863771">
                  <a:extLst>
                    <a:ext uri="{9D8B030D-6E8A-4147-A177-3AD203B41FA5}">
                      <a16:colId xmlns:a16="http://schemas.microsoft.com/office/drawing/2014/main" val="20001"/>
                    </a:ext>
                  </a:extLst>
                </a:gridCol>
                <a:gridCol w="1909233">
                  <a:extLst>
                    <a:ext uri="{9D8B030D-6E8A-4147-A177-3AD203B41FA5}">
                      <a16:colId xmlns:a16="http://schemas.microsoft.com/office/drawing/2014/main" val="20002"/>
                    </a:ext>
                  </a:extLst>
                </a:gridCol>
                <a:gridCol w="1907117">
                  <a:extLst>
                    <a:ext uri="{9D8B030D-6E8A-4147-A177-3AD203B41FA5}">
                      <a16:colId xmlns:a16="http://schemas.microsoft.com/office/drawing/2014/main" val="20003"/>
                    </a:ext>
                  </a:extLst>
                </a:gridCol>
                <a:gridCol w="1911349">
                  <a:extLst>
                    <a:ext uri="{9D8B030D-6E8A-4147-A177-3AD203B41FA5}">
                      <a16:colId xmlns:a16="http://schemas.microsoft.com/office/drawing/2014/main" val="20004"/>
                    </a:ext>
                  </a:extLst>
                </a:gridCol>
              </a:tblGrid>
              <a:tr h="8165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Positive</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q</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uantita</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tive</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culture from </a:t>
                      </a:r>
                      <a:r>
                        <a:rPr kumimoji="0" lang="hu-HU" sz="1200" b="0" i="1" u="none" strike="noStrike" cap="none" normalizeH="0" baseline="0" dirty="0" err="1">
                          <a:ln>
                            <a:noFill/>
                          </a:ln>
                          <a:solidFill>
                            <a:srgbClr val="000000"/>
                          </a:solidFill>
                          <a:effectLst/>
                          <a:latin typeface="Tahoma" pitchFamily="34" charset="0"/>
                          <a:ea typeface="ＭＳ Ｐゴシック" pitchFamily="-65" charset="-128"/>
                        </a:rPr>
                        <a:t>minimally</a:t>
                      </a:r>
                      <a:r>
                        <a:rPr kumimoji="0" lang="hu-HU" sz="1200" b="0" i="1" u="none" strike="noStrike" cap="none" normalizeH="0" baseline="0" dirty="0">
                          <a:ln>
                            <a:noFill/>
                          </a:ln>
                          <a:solidFill>
                            <a:srgbClr val="000000"/>
                          </a:solidFill>
                          <a:effectLst/>
                          <a:latin typeface="Tahoma" pitchFamily="34" charset="0"/>
                          <a:ea typeface="ＭＳ Ｐゴシック" pitchFamily="-65" charset="-128"/>
                        </a:rPr>
                        <a:t> </a:t>
                      </a:r>
                      <a:r>
                        <a:rPr kumimoji="0" lang="hu-HU" sz="1200" b="0" i="1" u="none" strike="noStrike" cap="none" normalizeH="0" baseline="0" dirty="0" err="1">
                          <a:ln>
                            <a:noFill/>
                          </a:ln>
                          <a:solidFill>
                            <a:srgbClr val="000000"/>
                          </a:solidFill>
                          <a:effectLst/>
                          <a:latin typeface="Tahoma" pitchFamily="34" charset="0"/>
                          <a:ea typeface="ＭＳ Ｐゴシック" pitchFamily="-65" charset="-128"/>
                        </a:rPr>
                        <a:t>contaminated</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LRT </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specimen </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(BAL, PB, DPA)</a:t>
                      </a:r>
                    </a:p>
                  </a:txBody>
                  <a:tcPr marL="121920" marR="121920"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Positive</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q</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uantitat</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ive</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culture from </a:t>
                      </a:r>
                      <a:r>
                        <a:rPr kumimoji="0" lang="en-GB" sz="1200" b="0" i="1" u="none" strike="noStrike" cap="none" normalizeH="0" baseline="0" dirty="0">
                          <a:ln>
                            <a:noFill/>
                          </a:ln>
                          <a:solidFill>
                            <a:srgbClr val="000000"/>
                          </a:solidFill>
                          <a:effectLst/>
                          <a:latin typeface="Tahoma" pitchFamily="34" charset="0"/>
                          <a:ea typeface="ＭＳ Ｐゴシック" pitchFamily="-65" charset="-128"/>
                        </a:rPr>
                        <a:t>possibly</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a:t>
                      </a:r>
                      <a:r>
                        <a:rPr kumimoji="0" lang="en-GB" sz="1200" b="0" i="1" u="none" strike="noStrike" cap="none" normalizeH="0" baseline="0" dirty="0">
                          <a:ln>
                            <a:noFill/>
                          </a:ln>
                          <a:solidFill>
                            <a:srgbClr val="000000"/>
                          </a:solidFill>
                          <a:effectLst/>
                          <a:latin typeface="Tahoma" pitchFamily="34" charset="0"/>
                          <a:ea typeface="ＭＳ Ｐゴシック" pitchFamily="-65" charset="-128"/>
                        </a:rPr>
                        <a:t>contaminated</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LRT</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specimen</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(ETA)</a:t>
                      </a:r>
                    </a:p>
                  </a:txBody>
                  <a:tcPr marL="121920" marR="121920"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Positive</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a</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lternative</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microbiol</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ogy</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(other related sites, </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histol</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ogic</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exam</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PCR, other)</a:t>
                      </a:r>
                    </a:p>
                  </a:txBody>
                  <a:tcPr marL="121920" marR="121920"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Positive</a:t>
                      </a:r>
                      <a:r>
                        <a:rPr kumimoji="0" lang="hu-HU" sz="1200" b="0" i="0" u="none" strike="noStrike" cap="none" normalizeH="0" baseline="0" dirty="0">
                          <a:ln>
                            <a:noFill/>
                          </a:ln>
                          <a:solidFill>
                            <a:srgbClr val="000000"/>
                          </a:solidFill>
                          <a:effectLst/>
                          <a:latin typeface="Tahoma" pitchFamily="34" charset="0"/>
                          <a:ea typeface="ＭＳ Ｐゴシック" pitchFamily="-65" charset="-128"/>
                        </a:rPr>
                        <a:t> s</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putum</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culture/non-</a:t>
                      </a:r>
                      <a:r>
                        <a:rPr kumimoji="0" lang="en-GB" sz="1200" b="0" i="0" u="none" strike="noStrike" cap="none" normalizeH="0" baseline="0" dirty="0" err="1">
                          <a:ln>
                            <a:noFill/>
                          </a:ln>
                          <a:solidFill>
                            <a:srgbClr val="000000"/>
                          </a:solidFill>
                          <a:effectLst/>
                          <a:latin typeface="Tahoma" pitchFamily="34" charset="0"/>
                          <a:ea typeface="ＭＳ Ｐゴシック" pitchFamily="-65" charset="-128"/>
                        </a:rPr>
                        <a:t>quantitat</a:t>
                      </a:r>
                      <a:r>
                        <a:rPr kumimoji="0" lang="hu-HU" sz="1200" b="0" i="0" u="none" strike="noStrike" cap="none" normalizeH="0" baseline="0" dirty="0" err="1">
                          <a:ln>
                            <a:noFill/>
                          </a:ln>
                          <a:solidFill>
                            <a:srgbClr val="000000"/>
                          </a:solidFill>
                          <a:effectLst/>
                          <a:latin typeface="Tahoma" pitchFamily="34" charset="0"/>
                          <a:ea typeface="ＭＳ Ｐゴシック" pitchFamily="-65" charset="-128"/>
                        </a:rPr>
                        <a:t>ive</a:t>
                      </a: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 LRT specimen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00000"/>
                        </a:solidFill>
                        <a:effectLst/>
                        <a:latin typeface="Tahoma" pitchFamily="34" charset="0"/>
                        <a:ea typeface="ＭＳ Ｐゴシック" pitchFamily="-65" charset="-128"/>
                      </a:endParaRPr>
                    </a:p>
                  </a:txBody>
                  <a:tcPr marL="121920" marR="121920"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rgbClr val="000000"/>
                          </a:solidFill>
                          <a:effectLst/>
                          <a:latin typeface="Tahoma" pitchFamily="34" charset="0"/>
                          <a:ea typeface="ＭＳ Ｐゴシック" pitchFamily="-65" charset="-128"/>
                        </a:rPr>
                        <a:t>No positive microbiology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00000"/>
                        </a:solidFill>
                        <a:effectLst/>
                        <a:latin typeface="Tahoma" pitchFamily="34" charset="0"/>
                        <a:ea typeface="ＭＳ Ｐゴシック" pitchFamily="-65" charset="-128"/>
                      </a:endParaRPr>
                    </a:p>
                  </a:txBody>
                  <a:tcPr marL="121920" marR="121920"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0"/>
                  </a:ext>
                </a:extLst>
              </a:tr>
            </a:tbl>
          </a:graphicData>
        </a:graphic>
      </p:graphicFrame>
      <p:sp>
        <p:nvSpPr>
          <p:cNvPr id="67607" name="TextBox 10"/>
          <p:cNvSpPr txBox="1">
            <a:spLocks noChangeArrowheads="1"/>
          </p:cNvSpPr>
          <p:nvPr/>
        </p:nvSpPr>
        <p:spPr bwMode="auto">
          <a:xfrm>
            <a:off x="2565399" y="2505075"/>
            <a:ext cx="3293533" cy="51090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None/>
            </a:pPr>
            <a:r>
              <a:rPr lang="en-US" altLang="en-US" sz="1600" b="1" dirty="0">
                <a:solidFill>
                  <a:srgbClr val="000000"/>
                </a:solidFill>
              </a:rPr>
              <a:t>≥1</a:t>
            </a:r>
            <a:r>
              <a:rPr lang="hu-HU" altLang="en-US" sz="1600" b="1" dirty="0"/>
              <a:t>: </a:t>
            </a:r>
            <a:r>
              <a:rPr lang="en-US" altLang="en-US" sz="1600" b="1" dirty="0" err="1">
                <a:solidFill>
                  <a:srgbClr val="000000"/>
                </a:solidFill>
              </a:rPr>
              <a:t>feve</a:t>
            </a:r>
            <a:r>
              <a:rPr lang="hu-HU" altLang="en-US" sz="1600" b="1" dirty="0">
                <a:solidFill>
                  <a:srgbClr val="000000"/>
                </a:solidFill>
              </a:rPr>
              <a:t>r, </a:t>
            </a:r>
            <a:r>
              <a:rPr lang="hu-HU" altLang="en-US" sz="1600" b="1" dirty="0" err="1">
                <a:solidFill>
                  <a:srgbClr val="000000"/>
                </a:solidFill>
              </a:rPr>
              <a:t>leucopenia</a:t>
            </a:r>
            <a:r>
              <a:rPr lang="hu-HU" altLang="en-US" sz="1600" b="1" dirty="0">
                <a:solidFill>
                  <a:srgbClr val="000000"/>
                </a:solidFill>
              </a:rPr>
              <a:t>/</a:t>
            </a:r>
            <a:r>
              <a:rPr lang="hu-HU" altLang="en-US" sz="1600" b="1" dirty="0" err="1">
                <a:solidFill>
                  <a:srgbClr val="000000"/>
                </a:solidFill>
              </a:rPr>
              <a:t>leucocytosis</a:t>
            </a:r>
            <a:r>
              <a:rPr lang="hu-HU" altLang="en-US" sz="1600" b="1" dirty="0">
                <a:solidFill>
                  <a:srgbClr val="000000"/>
                </a:solidFill>
              </a:rPr>
              <a:t> </a:t>
            </a:r>
            <a:endParaRPr lang="en-US" altLang="en-US" sz="1600" b="1" dirty="0"/>
          </a:p>
        </p:txBody>
      </p:sp>
      <p:sp>
        <p:nvSpPr>
          <p:cNvPr id="67608" name="TextBox 11"/>
          <p:cNvSpPr txBox="1">
            <a:spLocks noChangeArrowheads="1"/>
          </p:cNvSpPr>
          <p:nvPr/>
        </p:nvSpPr>
        <p:spPr bwMode="auto">
          <a:xfrm>
            <a:off x="3525814" y="3584726"/>
            <a:ext cx="1540933"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solidFill>
                  <a:srgbClr val="000000"/>
                </a:solidFill>
              </a:rPr>
              <a:t>≥ 1</a:t>
            </a:r>
            <a:endParaRPr lang="en-US" altLang="en-US" sz="1600" b="1" dirty="0"/>
          </a:p>
        </p:txBody>
      </p:sp>
      <p:sp>
        <p:nvSpPr>
          <p:cNvPr id="67609" name="TextBox 12"/>
          <p:cNvSpPr txBox="1">
            <a:spLocks noChangeArrowheads="1"/>
          </p:cNvSpPr>
          <p:nvPr/>
        </p:nvSpPr>
        <p:spPr bwMode="auto">
          <a:xfrm>
            <a:off x="7585277" y="3579922"/>
            <a:ext cx="1540933"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 2</a:t>
            </a:r>
            <a:endParaRPr lang="en-US" altLang="en-US" sz="1600" b="1"/>
          </a:p>
        </p:txBody>
      </p:sp>
      <p:cxnSp>
        <p:nvCxnSpPr>
          <p:cNvPr id="15" name="Straight Arrow Connector 14"/>
          <p:cNvCxnSpPr>
            <a:cxnSpLocks/>
          </p:cNvCxnSpPr>
          <p:nvPr/>
        </p:nvCxnSpPr>
        <p:spPr bwMode="auto">
          <a:xfrm flipH="1">
            <a:off x="3096661" y="4080372"/>
            <a:ext cx="997654" cy="582573"/>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18" name="Straight Arrow Connector 17"/>
          <p:cNvCxnSpPr>
            <a:cxnSpLocks/>
          </p:cNvCxnSpPr>
          <p:nvPr/>
        </p:nvCxnSpPr>
        <p:spPr bwMode="auto">
          <a:xfrm>
            <a:off x="4725190" y="4088309"/>
            <a:ext cx="1768465" cy="574636"/>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19" name="Straight Arrow Connector 18"/>
          <p:cNvCxnSpPr>
            <a:cxnSpLocks/>
          </p:cNvCxnSpPr>
          <p:nvPr/>
        </p:nvCxnSpPr>
        <p:spPr bwMode="auto">
          <a:xfrm>
            <a:off x="4409752" y="4059465"/>
            <a:ext cx="0" cy="662467"/>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23" name="Straight Arrow Connector 22"/>
          <p:cNvCxnSpPr/>
          <p:nvPr/>
        </p:nvCxnSpPr>
        <p:spPr bwMode="auto">
          <a:xfrm rot="5400000">
            <a:off x="3899406" y="2032000"/>
            <a:ext cx="793750" cy="0"/>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39" name="Straight Arrow Connector 38"/>
          <p:cNvCxnSpPr>
            <a:cxnSpLocks/>
          </p:cNvCxnSpPr>
          <p:nvPr/>
        </p:nvCxnSpPr>
        <p:spPr bwMode="auto">
          <a:xfrm>
            <a:off x="8635224" y="3948702"/>
            <a:ext cx="1744909" cy="731249"/>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40" name="Straight Arrow Connector 39"/>
          <p:cNvCxnSpPr>
            <a:cxnSpLocks/>
          </p:cNvCxnSpPr>
          <p:nvPr/>
        </p:nvCxnSpPr>
        <p:spPr bwMode="auto">
          <a:xfrm>
            <a:off x="5993296" y="2683357"/>
            <a:ext cx="2107980" cy="760821"/>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42" name="Straight Arrow Connector 41"/>
          <p:cNvCxnSpPr>
            <a:cxnSpLocks/>
          </p:cNvCxnSpPr>
          <p:nvPr/>
        </p:nvCxnSpPr>
        <p:spPr bwMode="auto">
          <a:xfrm>
            <a:off x="8355744" y="3941556"/>
            <a:ext cx="4564" cy="768797"/>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cxnSp>
        <p:nvCxnSpPr>
          <p:cNvPr id="67618" name="Straight Arrow Connector 43"/>
          <p:cNvCxnSpPr>
            <a:cxnSpLocks noChangeShapeType="1"/>
          </p:cNvCxnSpPr>
          <p:nvPr/>
        </p:nvCxnSpPr>
        <p:spPr bwMode="auto">
          <a:xfrm flipH="1">
            <a:off x="8333223" y="1696721"/>
            <a:ext cx="1" cy="1712015"/>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7619" name="Straight Arrow Connector 48"/>
          <p:cNvCxnSpPr>
            <a:cxnSpLocks noChangeShapeType="1"/>
          </p:cNvCxnSpPr>
          <p:nvPr/>
        </p:nvCxnSpPr>
        <p:spPr bwMode="auto">
          <a:xfrm flipH="1">
            <a:off x="3693402" y="3949111"/>
            <a:ext cx="4391991" cy="621651"/>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7620" name="Straight Arrow Connector 51"/>
          <p:cNvCxnSpPr>
            <a:cxnSpLocks noChangeShapeType="1"/>
          </p:cNvCxnSpPr>
          <p:nvPr/>
        </p:nvCxnSpPr>
        <p:spPr bwMode="auto">
          <a:xfrm>
            <a:off x="10769675" y="1656364"/>
            <a:ext cx="11229" cy="3053989"/>
          </a:xfrm>
          <a:prstGeom prst="straightConnector1">
            <a:avLst/>
          </a:prstGeom>
          <a:noFill/>
          <a:ln w="38100">
            <a:solidFill>
              <a:srgbClr val="669900"/>
            </a:solidFill>
            <a:round/>
            <a:headEnd/>
            <a:tailEnd type="arrow" w="med" len="med"/>
          </a:ln>
          <a:extLst>
            <a:ext uri="{909E8E84-426E-40DD-AFC4-6F175D3DCCD1}">
              <a14:hiddenFill xmlns:a14="http://schemas.microsoft.com/office/drawing/2010/main">
                <a:noFill/>
              </a14:hiddenFill>
            </a:ext>
          </a:extLst>
        </p:spPr>
      </p:cxnSp>
      <p:sp>
        <p:nvSpPr>
          <p:cNvPr id="67621" name="TextBox 57"/>
          <p:cNvSpPr txBox="1">
            <a:spLocks noChangeArrowheads="1"/>
          </p:cNvSpPr>
          <p:nvPr/>
        </p:nvSpPr>
        <p:spPr bwMode="auto">
          <a:xfrm>
            <a:off x="2417143" y="5658483"/>
            <a:ext cx="1540933" cy="517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PN1</a:t>
            </a:r>
          </a:p>
          <a:p>
            <a:pPr algn="ctr">
              <a:lnSpc>
                <a:spcPct val="85000"/>
              </a:lnSpc>
              <a:spcAft>
                <a:spcPct val="0"/>
              </a:spcAft>
              <a:buFontTx/>
              <a:buNone/>
            </a:pPr>
            <a:r>
              <a:rPr lang="en-US" altLang="en-US" sz="1600" b="1">
                <a:solidFill>
                  <a:srgbClr val="FF0000"/>
                </a:solidFill>
              </a:rPr>
              <a:t>BRON</a:t>
            </a:r>
          </a:p>
        </p:txBody>
      </p:sp>
      <p:sp>
        <p:nvSpPr>
          <p:cNvPr id="67622" name="TextBox 58"/>
          <p:cNvSpPr txBox="1">
            <a:spLocks noChangeArrowheads="1"/>
          </p:cNvSpPr>
          <p:nvPr/>
        </p:nvSpPr>
        <p:spPr bwMode="auto">
          <a:xfrm>
            <a:off x="8085393" y="5738045"/>
            <a:ext cx="1540933"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PN4</a:t>
            </a:r>
          </a:p>
        </p:txBody>
      </p:sp>
      <p:sp>
        <p:nvSpPr>
          <p:cNvPr id="67623" name="TextBox 60"/>
          <p:cNvSpPr txBox="1">
            <a:spLocks noChangeArrowheads="1"/>
          </p:cNvSpPr>
          <p:nvPr/>
        </p:nvSpPr>
        <p:spPr bwMode="auto">
          <a:xfrm>
            <a:off x="4281925" y="5749000"/>
            <a:ext cx="1540933"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PN2</a:t>
            </a:r>
          </a:p>
        </p:txBody>
      </p:sp>
      <p:sp>
        <p:nvSpPr>
          <p:cNvPr id="67624" name="TextBox 61"/>
          <p:cNvSpPr txBox="1">
            <a:spLocks noChangeArrowheads="1"/>
          </p:cNvSpPr>
          <p:nvPr/>
        </p:nvSpPr>
        <p:spPr bwMode="auto">
          <a:xfrm>
            <a:off x="9982937" y="5658483"/>
            <a:ext cx="1540933" cy="517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PN5</a:t>
            </a:r>
          </a:p>
          <a:p>
            <a:pPr algn="ctr">
              <a:lnSpc>
                <a:spcPct val="85000"/>
              </a:lnSpc>
              <a:spcAft>
                <a:spcPct val="0"/>
              </a:spcAft>
              <a:buFontTx/>
              <a:buNone/>
            </a:pPr>
            <a:r>
              <a:rPr lang="en-US" altLang="en-US" sz="1600" b="1">
                <a:solidFill>
                  <a:srgbClr val="669900"/>
                </a:solidFill>
              </a:rPr>
              <a:t>LUNG</a:t>
            </a:r>
          </a:p>
        </p:txBody>
      </p:sp>
      <p:cxnSp>
        <p:nvCxnSpPr>
          <p:cNvPr id="67625" name="Straight Arrow Connector 62"/>
          <p:cNvCxnSpPr>
            <a:cxnSpLocks noChangeShapeType="1"/>
          </p:cNvCxnSpPr>
          <p:nvPr/>
        </p:nvCxnSpPr>
        <p:spPr bwMode="auto">
          <a:xfrm flipH="1">
            <a:off x="6995853" y="1665528"/>
            <a:ext cx="20291" cy="3056404"/>
          </a:xfrm>
          <a:prstGeom prst="straightConnector1">
            <a:avLst/>
          </a:prstGeom>
          <a:noFill/>
          <a:ln w="38100">
            <a:solidFill>
              <a:srgbClr val="669900"/>
            </a:solidFill>
            <a:round/>
            <a:headEnd/>
            <a:tailEnd type="arrow" w="med" len="med"/>
          </a:ln>
          <a:extLst>
            <a:ext uri="{909E8E84-426E-40DD-AFC4-6F175D3DCCD1}">
              <a14:hiddenFill xmlns:a14="http://schemas.microsoft.com/office/drawing/2010/main">
                <a:noFill/>
              </a14:hiddenFill>
            </a:ext>
          </a:extLst>
        </p:spPr>
      </p:cxnSp>
      <p:sp>
        <p:nvSpPr>
          <p:cNvPr id="67626" name="TextBox 63"/>
          <p:cNvSpPr txBox="1">
            <a:spLocks noChangeArrowheads="1"/>
          </p:cNvSpPr>
          <p:nvPr/>
        </p:nvSpPr>
        <p:spPr bwMode="auto">
          <a:xfrm>
            <a:off x="6254294" y="5641020"/>
            <a:ext cx="1540933" cy="517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a:solidFill>
                  <a:srgbClr val="000000"/>
                </a:solidFill>
              </a:rPr>
              <a:t>PN3</a:t>
            </a:r>
          </a:p>
          <a:p>
            <a:pPr algn="ctr">
              <a:lnSpc>
                <a:spcPct val="85000"/>
              </a:lnSpc>
              <a:spcAft>
                <a:spcPct val="0"/>
              </a:spcAft>
              <a:buFontTx/>
              <a:buNone/>
            </a:pPr>
            <a:r>
              <a:rPr lang="en-US" altLang="en-US" sz="1600" b="1">
                <a:solidFill>
                  <a:srgbClr val="669900"/>
                </a:solidFill>
              </a:rPr>
              <a:t>LUNG</a:t>
            </a:r>
          </a:p>
        </p:txBody>
      </p:sp>
      <p:sp>
        <p:nvSpPr>
          <p:cNvPr id="67627" name="Title 68"/>
          <p:cNvSpPr>
            <a:spLocks noGrp="1"/>
          </p:cNvSpPr>
          <p:nvPr>
            <p:ph type="title"/>
          </p:nvPr>
        </p:nvSpPr>
        <p:spPr/>
        <p:txBody>
          <a:bodyPr/>
          <a:lstStyle/>
          <a:p>
            <a:r>
              <a:rPr lang="en-US" altLang="en-US" dirty="0">
                <a:ea typeface="ＭＳ Ｐゴシック" pitchFamily="34" charset="-128"/>
              </a:rPr>
              <a:t>Overall </a:t>
            </a:r>
            <a:r>
              <a:rPr lang="hu-HU" altLang="en-US" dirty="0">
                <a:ea typeface="ＭＳ Ｐゴシック" pitchFamily="34" charset="-128"/>
              </a:rPr>
              <a:t>r</a:t>
            </a:r>
            <a:r>
              <a:rPr lang="en-US" altLang="en-US" dirty="0" err="1">
                <a:ea typeface="ＭＳ Ｐゴシック" pitchFamily="34" charset="-128"/>
              </a:rPr>
              <a:t>espiratory</a:t>
            </a:r>
            <a:r>
              <a:rPr lang="en-US" altLang="en-US" dirty="0">
                <a:ea typeface="ＭＳ Ｐゴシック" pitchFamily="34" charset="-128"/>
              </a:rPr>
              <a:t> </a:t>
            </a:r>
            <a:r>
              <a:rPr lang="hu-HU" altLang="en-US" dirty="0">
                <a:ea typeface="ＭＳ Ｐゴシック" pitchFamily="34" charset="-128"/>
              </a:rPr>
              <a:t>a</a:t>
            </a:r>
            <a:r>
              <a:rPr lang="en-US" altLang="en-US" dirty="0" err="1">
                <a:ea typeface="ＭＳ Ｐゴシック" pitchFamily="34" charset="-128"/>
              </a:rPr>
              <a:t>lgorithm</a:t>
            </a:r>
            <a:endParaRPr lang="en-US" altLang="en-US" dirty="0">
              <a:ea typeface="ＭＳ Ｐゴシック" pitchFamily="34" charset="-128"/>
            </a:endParaRPr>
          </a:p>
        </p:txBody>
      </p:sp>
      <p:sp>
        <p:nvSpPr>
          <p:cNvPr id="33" name="Szövegdoboz 32">
            <a:extLst>
              <a:ext uri="{FF2B5EF4-FFF2-40B4-BE49-F238E27FC236}">
                <a16:creationId xmlns:a16="http://schemas.microsoft.com/office/drawing/2014/main" id="{7A45D939-A4C6-43F0-9DC5-3AD553CAD41D}"/>
              </a:ext>
            </a:extLst>
          </p:cNvPr>
          <p:cNvSpPr txBox="1"/>
          <p:nvPr/>
        </p:nvSpPr>
        <p:spPr>
          <a:xfrm>
            <a:off x="187286" y="6533002"/>
            <a:ext cx="12004714" cy="258532"/>
          </a:xfrm>
          <a:prstGeom prst="rect">
            <a:avLst/>
          </a:prstGeom>
          <a:noFill/>
        </p:spPr>
        <p:txBody>
          <a:bodyPr wrap="square" rtlCol="0">
            <a:spAutoFit/>
          </a:bodyPr>
          <a:lstStyle/>
          <a:p>
            <a:r>
              <a:rPr lang="hu-HU" sz="1200" dirty="0"/>
              <a:t>BAL: </a:t>
            </a:r>
            <a:r>
              <a:rPr lang="hu-HU" sz="1200" dirty="0" err="1"/>
              <a:t>broncho-alveolar</a:t>
            </a:r>
            <a:r>
              <a:rPr lang="hu-HU" sz="1200" dirty="0"/>
              <a:t> </a:t>
            </a:r>
            <a:r>
              <a:rPr lang="hu-HU" sz="1200" dirty="0" err="1"/>
              <a:t>lavage</a:t>
            </a:r>
            <a:r>
              <a:rPr lang="hu-HU" sz="1200" dirty="0"/>
              <a:t>, PB: </a:t>
            </a:r>
            <a:r>
              <a:rPr lang="hu-HU" sz="1200" dirty="0" err="1"/>
              <a:t>protected</a:t>
            </a:r>
            <a:r>
              <a:rPr lang="hu-HU" sz="1200" dirty="0"/>
              <a:t> </a:t>
            </a:r>
            <a:r>
              <a:rPr lang="hu-HU" sz="1200" dirty="0" err="1"/>
              <a:t>brush</a:t>
            </a:r>
            <a:r>
              <a:rPr lang="hu-HU" sz="1200" dirty="0"/>
              <a:t>, DPA: </a:t>
            </a:r>
            <a:r>
              <a:rPr lang="hu-HU" sz="1200" dirty="0" err="1"/>
              <a:t>distal</a:t>
            </a:r>
            <a:r>
              <a:rPr lang="hu-HU" sz="1200" dirty="0"/>
              <a:t> </a:t>
            </a:r>
            <a:r>
              <a:rPr lang="hu-HU" sz="1200" dirty="0" err="1"/>
              <a:t>protected</a:t>
            </a:r>
            <a:r>
              <a:rPr lang="hu-HU" sz="1200" dirty="0"/>
              <a:t> </a:t>
            </a:r>
            <a:r>
              <a:rPr lang="hu-HU" sz="1200" dirty="0" err="1"/>
              <a:t>aspirate</a:t>
            </a:r>
            <a:r>
              <a:rPr lang="hu-HU" sz="1200" dirty="0"/>
              <a:t>, ETA: </a:t>
            </a:r>
            <a:r>
              <a:rPr lang="hu-HU" sz="1200" dirty="0" err="1"/>
              <a:t>endotracheal</a:t>
            </a:r>
            <a:r>
              <a:rPr lang="hu-HU" sz="1200" dirty="0"/>
              <a:t> </a:t>
            </a:r>
            <a:r>
              <a:rPr lang="hu-HU" sz="1200" dirty="0" err="1"/>
              <a:t>aspirate</a:t>
            </a:r>
            <a:r>
              <a:rPr lang="hu-HU" sz="1200" dirty="0"/>
              <a:t>, PCR: </a:t>
            </a:r>
            <a:r>
              <a:rPr lang="hu-HU" sz="1200" dirty="0" err="1"/>
              <a:t>polymerase</a:t>
            </a:r>
            <a:r>
              <a:rPr lang="hu-HU" sz="1200" dirty="0"/>
              <a:t> </a:t>
            </a:r>
            <a:r>
              <a:rPr lang="hu-HU" sz="1200" dirty="0" err="1"/>
              <a:t>chain</a:t>
            </a:r>
            <a:r>
              <a:rPr lang="hu-HU" sz="1200" dirty="0"/>
              <a:t> </a:t>
            </a:r>
            <a:r>
              <a:rPr lang="hu-HU" sz="1200" dirty="0" err="1"/>
              <a:t>reaction</a:t>
            </a:r>
            <a:endParaRPr lang="hu-HU" sz="1200" dirty="0"/>
          </a:p>
        </p:txBody>
      </p:sp>
      <p:cxnSp>
        <p:nvCxnSpPr>
          <p:cNvPr id="66" name="Straight Arrow Connector 22">
            <a:extLst>
              <a:ext uri="{FF2B5EF4-FFF2-40B4-BE49-F238E27FC236}">
                <a16:creationId xmlns:a16="http://schemas.microsoft.com/office/drawing/2014/main" id="{CE6E9A35-F5FD-4C4D-AB50-27F704F8400E}"/>
              </a:ext>
            </a:extLst>
          </p:cNvPr>
          <p:cNvCxnSpPr>
            <a:cxnSpLocks/>
          </p:cNvCxnSpPr>
          <p:nvPr/>
        </p:nvCxnSpPr>
        <p:spPr bwMode="auto">
          <a:xfrm>
            <a:off x="4312108" y="3117098"/>
            <a:ext cx="0" cy="403604"/>
          </a:xfrm>
          <a:prstGeom prst="straightConnector1">
            <a:avLst/>
          </a:prstGeom>
          <a:noFill/>
          <a:ln w="38100" cap="flat" cmpd="sng" algn="ctr">
            <a:solidFill>
              <a:schemeClr val="tx1">
                <a:lumMod val="95000"/>
                <a:lumOff val="5000"/>
              </a:schemeClr>
            </a:solidFill>
            <a:prstDash val="solid"/>
            <a:round/>
            <a:headEnd type="none" w="med" len="med"/>
            <a:tailEnd type="arrow"/>
          </a:ln>
          <a:effectLst/>
        </p:spPr>
      </p:cxnSp>
    </p:spTree>
    <p:extLst>
      <p:ext uri="{BB962C8B-B14F-4D97-AF65-F5344CB8AC3E}">
        <p14:creationId xmlns:p14="http://schemas.microsoft.com/office/powerpoint/2010/main" val="2303183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Key issues with Pneumonia</a:t>
            </a:r>
            <a:r>
              <a:rPr lang="hu-HU" altLang="en-US" dirty="0">
                <a:ea typeface="ＭＳ Ｐゴシック" pitchFamily="34" charset="-128"/>
              </a:rPr>
              <a:t> (PN)</a:t>
            </a:r>
            <a:endParaRPr lang="en-GB"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altLang="en-US" dirty="0">
                <a:ea typeface="ＭＳ Ｐゴシック" pitchFamily="34" charset="-128"/>
              </a:rPr>
              <a:t>Essential to know if </a:t>
            </a:r>
            <a:r>
              <a:rPr lang="hu-HU" altLang="en-US" dirty="0" err="1">
                <a:ea typeface="ＭＳ Ｐゴシック" pitchFamily="34" charset="-128"/>
              </a:rPr>
              <a:t>there</a:t>
            </a:r>
            <a:r>
              <a:rPr lang="hu-HU" altLang="en-US" dirty="0">
                <a:ea typeface="ＭＳ Ｐゴシック" pitchFamily="34" charset="-128"/>
              </a:rPr>
              <a:t> is an </a:t>
            </a:r>
            <a:r>
              <a:rPr lang="en-US" altLang="en-US" dirty="0">
                <a:ea typeface="ＭＳ Ｐゴシック" pitchFamily="34" charset="-128"/>
              </a:rPr>
              <a:t>underlying cardiac or respiratory disease</a:t>
            </a:r>
            <a:r>
              <a:rPr lang="hu-HU" altLang="en-US" dirty="0">
                <a:ea typeface="ＭＳ Ｐゴシック" pitchFamily="34" charset="-128"/>
              </a:rPr>
              <a:t>:</a:t>
            </a:r>
            <a:endParaRPr lang="en-US" altLang="en-US" dirty="0">
              <a:ea typeface="ＭＳ Ｐゴシック" pitchFamily="34" charset="-128"/>
            </a:endParaRPr>
          </a:p>
          <a:p>
            <a:pPr lvl="2"/>
            <a:r>
              <a:rPr lang="hu-HU" altLang="en-US" dirty="0">
                <a:ea typeface="ＭＳ Ｐゴシック" pitchFamily="34" charset="-128"/>
              </a:rPr>
              <a:t>e</a:t>
            </a:r>
            <a:r>
              <a:rPr lang="en-US" altLang="en-US" dirty="0">
                <a:ea typeface="ＭＳ Ｐゴシック" pitchFamily="34" charset="-128"/>
              </a:rPr>
              <a:t>.g. </a:t>
            </a:r>
            <a:r>
              <a:rPr lang="hu-HU" altLang="en-US" dirty="0" err="1">
                <a:ea typeface="ＭＳ Ｐゴシック" pitchFamily="34" charset="-128"/>
              </a:rPr>
              <a:t>congestive</a:t>
            </a:r>
            <a:r>
              <a:rPr lang="hu-HU" altLang="en-US" dirty="0">
                <a:ea typeface="ＭＳ Ｐゴシック" pitchFamily="34" charset="-128"/>
              </a:rPr>
              <a:t> </a:t>
            </a:r>
            <a:r>
              <a:rPr lang="hu-HU" altLang="en-US" dirty="0" err="1">
                <a:ea typeface="ＭＳ Ｐゴシック" pitchFamily="34" charset="-128"/>
              </a:rPr>
              <a:t>cardiac</a:t>
            </a:r>
            <a:r>
              <a:rPr lang="hu-HU" altLang="en-US" dirty="0">
                <a:ea typeface="ＭＳ Ｐゴシック" pitchFamily="34" charset="-128"/>
              </a:rPr>
              <a:t> </a:t>
            </a:r>
            <a:r>
              <a:rPr lang="hu-HU" altLang="en-US" dirty="0" err="1">
                <a:ea typeface="ＭＳ Ｐゴシック" pitchFamily="34" charset="-128"/>
              </a:rPr>
              <a:t>failure</a:t>
            </a:r>
            <a:r>
              <a:rPr lang="en-US" altLang="en-US" dirty="0">
                <a:ea typeface="ＭＳ Ｐゴシック" pitchFamily="34" charset="-128"/>
              </a:rPr>
              <a:t>, </a:t>
            </a:r>
            <a:r>
              <a:rPr lang="hu-HU" altLang="en-US" dirty="0" err="1">
                <a:ea typeface="ＭＳ Ｐゴシック" pitchFamily="34" charset="-128"/>
              </a:rPr>
              <a:t>ischemic</a:t>
            </a:r>
            <a:r>
              <a:rPr lang="hu-HU" altLang="en-US" dirty="0">
                <a:ea typeface="ＭＳ Ｐゴシック" pitchFamily="34" charset="-128"/>
              </a:rPr>
              <a:t> </a:t>
            </a:r>
            <a:r>
              <a:rPr lang="hu-HU" altLang="en-US" dirty="0" err="1">
                <a:ea typeface="ＭＳ Ｐゴシック" pitchFamily="34" charset="-128"/>
              </a:rPr>
              <a:t>heart</a:t>
            </a:r>
            <a:r>
              <a:rPr lang="hu-HU" altLang="en-US" dirty="0">
                <a:ea typeface="ＭＳ Ｐゴシック" pitchFamily="34" charset="-128"/>
              </a:rPr>
              <a:t> </a:t>
            </a:r>
            <a:r>
              <a:rPr lang="hu-HU" altLang="en-US" dirty="0" err="1">
                <a:ea typeface="ＭＳ Ｐゴシック" pitchFamily="34" charset="-128"/>
              </a:rPr>
              <a:t>disease</a:t>
            </a:r>
            <a:r>
              <a:rPr lang="en-US" altLang="en-US" dirty="0">
                <a:ea typeface="ＭＳ Ｐゴシック" pitchFamily="34" charset="-128"/>
              </a:rPr>
              <a:t>, </a:t>
            </a:r>
            <a:r>
              <a:rPr lang="hu-HU" altLang="en-US" dirty="0">
                <a:ea typeface="ＭＳ Ｐゴシック" pitchFamily="34" charset="-128"/>
              </a:rPr>
              <a:t>p</a:t>
            </a:r>
            <a:r>
              <a:rPr lang="en-US" altLang="en-US" dirty="0" err="1">
                <a:ea typeface="ＭＳ Ｐゴシック" pitchFamily="34" charset="-128"/>
              </a:rPr>
              <a:t>ulmonary</a:t>
            </a:r>
            <a:r>
              <a:rPr lang="en-US" altLang="en-US" dirty="0">
                <a:ea typeface="ＭＳ Ｐゴシック" pitchFamily="34" charset="-128"/>
              </a:rPr>
              <a:t> hypertension, </a:t>
            </a:r>
            <a:r>
              <a:rPr lang="hu-HU" altLang="en-US" dirty="0" err="1">
                <a:ea typeface="ＭＳ Ｐゴシック" pitchFamily="34" charset="-128"/>
              </a:rPr>
              <a:t>chronic</a:t>
            </a:r>
            <a:r>
              <a:rPr lang="hu-HU" altLang="en-US" dirty="0">
                <a:ea typeface="ＭＳ Ｐゴシック" pitchFamily="34" charset="-128"/>
              </a:rPr>
              <a:t> </a:t>
            </a:r>
            <a:r>
              <a:rPr lang="hu-HU" altLang="en-US" dirty="0" err="1">
                <a:ea typeface="ＭＳ Ｐゴシック" pitchFamily="34" charset="-128"/>
              </a:rPr>
              <a:t>obstructive</a:t>
            </a:r>
            <a:r>
              <a:rPr lang="hu-HU" altLang="en-US" dirty="0">
                <a:ea typeface="ＭＳ Ｐゴシック" pitchFamily="34" charset="-128"/>
              </a:rPr>
              <a:t> </a:t>
            </a:r>
            <a:r>
              <a:rPr lang="hu-HU" altLang="en-US" dirty="0" err="1">
                <a:ea typeface="ＭＳ Ｐゴシック" pitchFamily="34" charset="-128"/>
              </a:rPr>
              <a:t>pulmonary</a:t>
            </a:r>
            <a:r>
              <a:rPr lang="hu-HU" altLang="en-US" dirty="0">
                <a:ea typeface="ＭＳ Ｐゴシック" pitchFamily="34" charset="-128"/>
              </a:rPr>
              <a:t> </a:t>
            </a:r>
            <a:r>
              <a:rPr lang="hu-HU" altLang="en-US" dirty="0" err="1">
                <a:ea typeface="ＭＳ Ｐゴシック" pitchFamily="34" charset="-128"/>
              </a:rPr>
              <a:t>disease</a:t>
            </a:r>
            <a:endParaRPr lang="en-US" altLang="en-US" dirty="0">
              <a:ea typeface="ＭＳ Ｐゴシック" pitchFamily="34" charset="-128"/>
            </a:endParaRPr>
          </a:p>
          <a:p>
            <a:pPr marL="342900" indent="-342900">
              <a:buFont typeface="Arial" panose="020B0604020202020204" pitchFamily="34" charset="0"/>
              <a:buChar char="•"/>
            </a:pPr>
            <a:r>
              <a:rPr lang="en-US" altLang="en-US" dirty="0">
                <a:ea typeface="ＭＳ Ｐゴシック" pitchFamily="34" charset="-128"/>
              </a:rPr>
              <a:t>5 categories allows the comparison of similar entities</a:t>
            </a:r>
          </a:p>
          <a:p>
            <a:pPr marL="342900" indent="-342900">
              <a:buFont typeface="Arial" panose="020B0604020202020204" pitchFamily="34" charset="0"/>
              <a:buChar char="•"/>
            </a:pPr>
            <a:r>
              <a:rPr lang="en-GB" altLang="en-US" dirty="0">
                <a:ea typeface="ＭＳ Ｐゴシック" pitchFamily="34" charset="-128"/>
              </a:rPr>
              <a:t>Essential to report PN5</a:t>
            </a:r>
            <a:r>
              <a:rPr lang="hu-HU" altLang="en-US" dirty="0">
                <a:ea typeface="ＭＳ Ｐゴシック" pitchFamily="34" charset="-128"/>
              </a:rPr>
              <a:t>:</a:t>
            </a:r>
            <a:endParaRPr lang="en-GB" altLang="en-US" dirty="0">
              <a:ea typeface="ＭＳ Ｐゴシック" pitchFamily="34" charset="-128"/>
            </a:endParaRPr>
          </a:p>
          <a:p>
            <a:pPr lvl="2"/>
            <a:r>
              <a:rPr lang="en-GB" altLang="en-US" dirty="0">
                <a:ea typeface="ＭＳ Ｐゴシック" pitchFamily="34" charset="-128"/>
              </a:rPr>
              <a:t>clinical pneumonia (without any positive micro</a:t>
            </a:r>
            <a:r>
              <a:rPr lang="hu-HU" altLang="en-US" dirty="0" err="1">
                <a:ea typeface="ＭＳ Ｐゴシック" pitchFamily="34" charset="-128"/>
              </a:rPr>
              <a:t>biological</a:t>
            </a:r>
            <a:r>
              <a:rPr lang="en-GB" altLang="en-US" dirty="0">
                <a:ea typeface="ＭＳ Ｐゴシック" pitchFamily="34" charset="-128"/>
              </a:rPr>
              <a:t> results)</a:t>
            </a:r>
          </a:p>
          <a:p>
            <a:pPr lvl="2"/>
            <a:r>
              <a:rPr lang="en-GB" altLang="en-US" dirty="0">
                <a:ea typeface="ＭＳ Ｐゴシック" pitchFamily="34" charset="-128"/>
              </a:rPr>
              <a:t>when microbiological tests performed AND results </a:t>
            </a:r>
            <a:r>
              <a:rPr lang="hu-HU" altLang="en-US" dirty="0" err="1">
                <a:ea typeface="ＭＳ Ｐゴシック" pitchFamily="34" charset="-128"/>
              </a:rPr>
              <a:t>are</a:t>
            </a:r>
            <a:r>
              <a:rPr lang="hu-HU" altLang="en-US" dirty="0">
                <a:ea typeface="ＭＳ Ｐゴシック" pitchFamily="34" charset="-128"/>
              </a:rPr>
              <a:t> </a:t>
            </a:r>
            <a:r>
              <a:rPr lang="en-GB" altLang="en-US" dirty="0">
                <a:ea typeface="ＭＳ Ｐゴシック" pitchFamily="34" charset="-128"/>
              </a:rPr>
              <a:t>negative</a:t>
            </a:r>
          </a:p>
          <a:p>
            <a:pPr marL="342900" indent="-342900">
              <a:buFont typeface="Arial" panose="020B0604020202020204" pitchFamily="34" charset="0"/>
              <a:buChar char="•"/>
            </a:pPr>
            <a:r>
              <a:rPr lang="en-GB" altLang="en-US" dirty="0">
                <a:ea typeface="ＭＳ Ｐゴシック" pitchFamily="34" charset="-128"/>
              </a:rPr>
              <a:t>Should promote microbiological confirmation (PN1-3) in </a:t>
            </a:r>
            <a:r>
              <a:rPr lang="hu-HU" altLang="en-US" dirty="0" err="1">
                <a:ea typeface="ＭＳ Ｐゴシック" pitchFamily="34" charset="-128"/>
              </a:rPr>
              <a:t>intensive</a:t>
            </a:r>
            <a:r>
              <a:rPr lang="hu-HU" altLang="en-US" dirty="0">
                <a:ea typeface="ＭＳ Ｐゴシック" pitchFamily="34" charset="-128"/>
              </a:rPr>
              <a:t> </a:t>
            </a:r>
            <a:r>
              <a:rPr lang="hu-HU" altLang="en-US" dirty="0" err="1">
                <a:ea typeface="ＭＳ Ｐゴシック" pitchFamily="34" charset="-128"/>
              </a:rPr>
              <a:t>care</a:t>
            </a:r>
            <a:r>
              <a:rPr lang="hu-HU" altLang="en-US" dirty="0">
                <a:ea typeface="ＭＳ Ｐゴシック" pitchFamily="34" charset="-128"/>
              </a:rPr>
              <a:t> </a:t>
            </a:r>
            <a:r>
              <a:rPr lang="hu-HU" altLang="en-US" dirty="0" err="1">
                <a:ea typeface="ＭＳ Ｐゴシック" pitchFamily="34" charset="-128"/>
              </a:rPr>
              <a:t>units</a:t>
            </a:r>
            <a:endParaRPr lang="en-GB" altLang="en-US" dirty="0">
              <a:ea typeface="ＭＳ Ｐゴシック" pitchFamily="34" charset="-128"/>
            </a:endParaRPr>
          </a:p>
          <a:p>
            <a:endParaRPr lang="en-GB" altLang="en-US" dirty="0">
              <a:ea typeface="ＭＳ Ｐゴシック" pitchFamily="34" charset="-128"/>
            </a:endParaRPr>
          </a:p>
          <a:p>
            <a:r>
              <a:rPr lang="en-GB" altLang="en-US" u="sng" dirty="0">
                <a:ea typeface="ＭＳ Ｐゴシック" pitchFamily="34" charset="-128"/>
              </a:rPr>
              <a:t>Intubation-associated pneumonia (IAP)</a:t>
            </a:r>
          </a:p>
          <a:p>
            <a:r>
              <a:rPr lang="en-GB" altLang="en-US" dirty="0">
                <a:ea typeface="ＭＳ Ｐゴシック" pitchFamily="34" charset="-128"/>
              </a:rPr>
              <a:t>Defined if an invasive respiratory device was present (even intermittently) in the 48 hours preceding the onset of infection</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36</a:t>
            </a:fld>
            <a:endParaRPr lang="en-GB" dirty="0"/>
          </a:p>
        </p:txBody>
      </p:sp>
    </p:spTree>
    <p:extLst>
      <p:ext uri="{BB962C8B-B14F-4D97-AF65-F5344CB8AC3E}">
        <p14:creationId xmlns:p14="http://schemas.microsoft.com/office/powerpoint/2010/main" val="22779759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idx="4294967295"/>
          </p:nvPr>
        </p:nvSpPr>
        <p:spPr/>
        <p:txBody>
          <a:bodyPr/>
          <a:lstStyle/>
          <a:p>
            <a:pPr eaLnBrk="1" hangingPunct="1"/>
            <a:r>
              <a:rPr lang="en-US" altLang="en-US" dirty="0">
                <a:ea typeface="ＭＳ Ｐゴシック" pitchFamily="34" charset="-128"/>
              </a:rPr>
              <a:t>Urinary </a:t>
            </a:r>
            <a:r>
              <a:rPr lang="hu-HU" altLang="en-US" dirty="0">
                <a:ea typeface="ＭＳ Ｐゴシック" pitchFamily="34" charset="-128"/>
              </a:rPr>
              <a:t>t</a:t>
            </a:r>
            <a:r>
              <a:rPr lang="en-US" altLang="en-US" dirty="0" err="1">
                <a:ea typeface="ＭＳ Ｐゴシック" pitchFamily="34" charset="-128"/>
              </a:rPr>
              <a:t>ract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(UTI)</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55</a:t>
            </a:r>
            <a:endParaRPr lang="en-US" altLang="en-US" sz="2000" dirty="0">
              <a:ea typeface="ＭＳ Ｐゴシック" pitchFamily="34" charset="-128"/>
            </a:endParaRPr>
          </a:p>
        </p:txBody>
      </p:sp>
      <p:graphicFrame>
        <p:nvGraphicFramePr>
          <p:cNvPr id="250883" name="Group 3"/>
          <p:cNvGraphicFramePr>
            <a:graphicFrameLocks noGrp="1"/>
          </p:cNvGraphicFramePr>
          <p:nvPr>
            <p:ph idx="4294967295"/>
            <p:extLst>
              <p:ext uri="{D42A27DB-BD31-4B8C-83A1-F6EECF244321}">
                <p14:modId xmlns:p14="http://schemas.microsoft.com/office/powerpoint/2010/main" val="2184831060"/>
              </p:ext>
            </p:extLst>
          </p:nvPr>
        </p:nvGraphicFramePr>
        <p:xfrm>
          <a:off x="0" y="961269"/>
          <a:ext cx="12192000" cy="6096020"/>
        </p:xfrm>
        <a:graphic>
          <a:graphicData uri="http://schemas.openxmlformats.org/drawingml/2006/table">
            <a:tbl>
              <a:tblPr/>
              <a:tblGrid>
                <a:gridCol w="4426226">
                  <a:extLst>
                    <a:ext uri="{9D8B030D-6E8A-4147-A177-3AD203B41FA5}">
                      <a16:colId xmlns:a16="http://schemas.microsoft.com/office/drawing/2014/main" val="20000"/>
                    </a:ext>
                  </a:extLst>
                </a:gridCol>
                <a:gridCol w="5128591">
                  <a:extLst>
                    <a:ext uri="{9D8B030D-6E8A-4147-A177-3AD203B41FA5}">
                      <a16:colId xmlns:a16="http://schemas.microsoft.com/office/drawing/2014/main" val="20001"/>
                    </a:ext>
                  </a:extLst>
                </a:gridCol>
                <a:gridCol w="2637183">
                  <a:extLst>
                    <a:ext uri="{9D8B030D-6E8A-4147-A177-3AD203B41FA5}">
                      <a16:colId xmlns:a16="http://schemas.microsoft.com/office/drawing/2014/main" val="20002"/>
                    </a:ext>
                  </a:extLst>
                </a:gridCol>
              </a:tblGrid>
              <a:tr h="3505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UTI-A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Microbiologically confirmed</a:t>
                      </a:r>
                      <a:r>
                        <a:rPr kumimoji="0" lang="hu-HU" sz="2000" b="1" i="0" u="none" strike="noStrike" cap="none" normalizeH="0" baseline="0" dirty="0">
                          <a:ln>
                            <a:noFill/>
                          </a:ln>
                          <a:solidFill>
                            <a:srgbClr val="FFFFFF"/>
                          </a:solidFill>
                          <a:effectLst/>
                          <a:latin typeface="Tahoma" pitchFamily="34" charset="0"/>
                          <a:ea typeface="ＭＳ Ｐゴシック" charset="-128"/>
                        </a:rPr>
                        <a:t>,</a:t>
                      </a:r>
                      <a:endParaRPr kumimoji="0" lang="en-US"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hu-HU" sz="2000" b="1" i="0" u="none" strike="noStrike" cap="none" normalizeH="0" baseline="0" dirty="0">
                          <a:ln>
                            <a:noFill/>
                          </a:ln>
                          <a:solidFill>
                            <a:srgbClr val="FFFFFF"/>
                          </a:solidFill>
                          <a:effectLst/>
                          <a:latin typeface="Tahoma" pitchFamily="34" charset="0"/>
                          <a:ea typeface="ＭＳ Ｐゴシック" charset="-128"/>
                        </a:rPr>
                        <a:t>s</a:t>
                      </a:r>
                      <a:r>
                        <a:rPr kumimoji="0" lang="en-US" sz="2000" b="1" i="0" u="none" strike="noStrike" cap="none" normalizeH="0" baseline="0" dirty="0" err="1">
                          <a:ln>
                            <a:noFill/>
                          </a:ln>
                          <a:solidFill>
                            <a:srgbClr val="FFFFFF"/>
                          </a:solidFill>
                          <a:effectLst/>
                          <a:latin typeface="Tahoma" pitchFamily="34" charset="0"/>
                          <a:ea typeface="ＭＳ Ｐゴシック" charset="-128"/>
                        </a:rPr>
                        <a:t>ymptomatic</a:t>
                      </a:r>
                      <a:r>
                        <a:rPr kumimoji="0" lang="en-US" sz="2000" b="1" i="0" u="none" strike="noStrike" cap="none" normalizeH="0" baseline="0" dirty="0">
                          <a:ln>
                            <a:noFill/>
                          </a:ln>
                          <a:solidFill>
                            <a:srgbClr val="FFFFFF"/>
                          </a:solidFill>
                          <a:effectLst/>
                          <a:latin typeface="Tahoma" pitchFamily="34" charset="0"/>
                          <a:ea typeface="ＭＳ Ｐゴシック" charset="-128"/>
                        </a:rPr>
                        <a:t>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UTI-B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Microbiologically unconfirmed</a:t>
                      </a:r>
                      <a:r>
                        <a:rPr kumimoji="0" lang="hu-HU" sz="2000" b="1" i="0" u="none" strike="noStrike" cap="none" normalizeH="0" baseline="0" dirty="0">
                          <a:ln>
                            <a:noFill/>
                          </a:ln>
                          <a:solidFill>
                            <a:srgbClr val="FFFFFF"/>
                          </a:solidFill>
                          <a:effectLst/>
                          <a:latin typeface="Tahoma" pitchFamily="34" charset="0"/>
                          <a:ea typeface="ＭＳ Ｐゴシック" charset="-128"/>
                        </a:rPr>
                        <a:t>,</a:t>
                      </a:r>
                      <a:endParaRPr kumimoji="0" lang="en-US"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hu-HU" sz="2000" b="1" i="0" u="none" strike="noStrike" cap="none" normalizeH="0" baseline="0" dirty="0">
                          <a:ln>
                            <a:noFill/>
                          </a:ln>
                          <a:solidFill>
                            <a:srgbClr val="FFFFFF"/>
                          </a:solidFill>
                          <a:effectLst/>
                          <a:latin typeface="Tahoma" pitchFamily="34" charset="0"/>
                          <a:ea typeface="ＭＳ Ｐゴシック" charset="-128"/>
                        </a:rPr>
                        <a:t>s</a:t>
                      </a:r>
                      <a:r>
                        <a:rPr kumimoji="0" lang="en-US" sz="2000" b="1" i="0" u="none" strike="noStrike" cap="none" normalizeH="0" baseline="0" dirty="0" err="1">
                          <a:ln>
                            <a:noFill/>
                          </a:ln>
                          <a:solidFill>
                            <a:srgbClr val="FFFFFF"/>
                          </a:solidFill>
                          <a:effectLst/>
                          <a:latin typeface="Tahoma" pitchFamily="34" charset="0"/>
                          <a:ea typeface="ＭＳ Ｐゴシック" charset="-128"/>
                        </a:rPr>
                        <a:t>ymptomatic</a:t>
                      </a:r>
                      <a:r>
                        <a:rPr kumimoji="0" lang="en-US" sz="2000" b="1" i="0" u="none" strike="noStrike" cap="none" normalizeH="0" baseline="0" dirty="0">
                          <a:ln>
                            <a:noFill/>
                          </a:ln>
                          <a:solidFill>
                            <a:srgbClr val="FFFFFF"/>
                          </a:solidFill>
                          <a:effectLst/>
                          <a:latin typeface="Tahoma" pitchFamily="34" charset="0"/>
                          <a:ea typeface="ＭＳ Ｐゴシック" charset="-128"/>
                        </a:rPr>
                        <a:t>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UTI-C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Asymptomatic </a:t>
                      </a:r>
                      <a:r>
                        <a:rPr kumimoji="0" lang="en-US" sz="2000" b="1" i="0" u="none" strike="noStrike" cap="none" normalizeH="0" baseline="0" dirty="0" err="1">
                          <a:ln>
                            <a:noFill/>
                          </a:ln>
                          <a:solidFill>
                            <a:srgbClr val="FFFFFF"/>
                          </a:solidFill>
                          <a:effectLst/>
                          <a:latin typeface="Tahoma" pitchFamily="34" charset="0"/>
                          <a:ea typeface="ＭＳ Ｐゴシック" charset="-128"/>
                        </a:rPr>
                        <a:t>bacteruria</a:t>
                      </a:r>
                      <a:br>
                        <a:rPr kumimoji="0" lang="en-US" sz="1800" b="1" i="0" u="none" strike="noStrike" cap="none" normalizeH="0" baseline="0" dirty="0">
                          <a:ln>
                            <a:noFill/>
                          </a:ln>
                          <a:solidFill>
                            <a:srgbClr val="FFFFFF"/>
                          </a:solidFill>
                          <a:effectLst/>
                          <a:latin typeface="Tahoma" pitchFamily="34" charset="0"/>
                          <a:ea typeface="ＭＳ Ｐゴシック" charset="-128"/>
                        </a:rPr>
                      </a:b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2067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following (no other cause):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3000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C)</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Urgency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Frequency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Suprapubic tenderness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AND</a:t>
                      </a: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Positive urine culture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en-US" sz="1800" b="0" i="0" u="none" strike="noStrike" cap="none" normalizeH="0" baseline="30000" dirty="0">
                          <a:ln>
                            <a:noFill/>
                          </a:ln>
                          <a:solidFill>
                            <a:srgbClr val="000000"/>
                          </a:solidFill>
                          <a:effectLst/>
                          <a:latin typeface="Tahoma" pitchFamily="34" charset="0"/>
                          <a:ea typeface="ＭＳ Ｐゴシック" charset="-128"/>
                        </a:rPr>
                        <a:t>5</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microorg</a:t>
                      </a:r>
                      <a:r>
                        <a:rPr kumimoji="0" lang="hu-HU" sz="1800" b="0" i="0" u="none" strike="noStrike" cap="none" normalizeH="0" baseline="0" dirty="0" err="1">
                          <a:ln>
                            <a:noFill/>
                          </a:ln>
                          <a:solidFill>
                            <a:srgbClr val="000000"/>
                          </a:solidFill>
                          <a:effectLst/>
                          <a:latin typeface="Tahoma" pitchFamily="34" charset="0"/>
                          <a:ea typeface="ＭＳ Ｐゴシック" charset="-128"/>
                        </a:rPr>
                        <a:t>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(≤2 species)/ml)</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of following (no other cause):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3000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C)</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Urgency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Frequency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Suprapubic tenderness</a:t>
                      </a:r>
                    </a:p>
                    <a:p>
                      <a:pPr marL="0" marR="0" lvl="0" indent="0" algn="l" defTabSz="914400" rtl="0" eaLnBrk="1" fontAlgn="base" latinLnBrk="0" hangingPunct="1">
                        <a:lnSpc>
                          <a:spcPct val="100000"/>
                        </a:lnSpc>
                        <a:spcBef>
                          <a:spcPct val="0"/>
                        </a:spcBef>
                        <a:spcAft>
                          <a:spcPct val="0"/>
                        </a:spcAft>
                        <a:buClrTx/>
                        <a:buSzTx/>
                        <a:buFontTx/>
                        <a:buNone/>
                        <a:tabLst/>
                      </a:pP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AND ≥1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dipstick </a:t>
                      </a:r>
                      <a:r>
                        <a:rPr lang="en-US" dirty="0"/>
                        <a:t>for leukocyte esterase</a:t>
                      </a:r>
                      <a:r>
                        <a:rPr lang="hu-HU" dirty="0"/>
                        <a:t>/</a:t>
                      </a:r>
                      <a:r>
                        <a:rPr lang="en-US" dirty="0"/>
                        <a:t>nitrate</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Pyuria (≥10</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white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cells</a:t>
                      </a:r>
                      <a:r>
                        <a:rPr kumimoji="0" lang="en-US" sz="1800" b="0" i="0" u="none" strike="noStrike" cap="none" normalizeH="0" baseline="0" dirty="0">
                          <a:ln>
                            <a:noFill/>
                          </a:ln>
                          <a:solidFill>
                            <a:srgbClr val="000000"/>
                          </a:solidFill>
                          <a:effectLst/>
                          <a:latin typeface="Tahoma" pitchFamily="34" charset="0"/>
                          <a:ea typeface="ＭＳ Ｐゴシック" charset="-128"/>
                        </a:rPr>
                        <a:t>/ml)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G</a:t>
                      </a:r>
                      <a:r>
                        <a:rPr kumimoji="0" lang="en-US" sz="1800" b="0" i="0" u="none" strike="noStrike" cap="none" normalizeH="0" baseline="0" dirty="0">
                          <a:ln>
                            <a:noFill/>
                          </a:ln>
                          <a:solidFill>
                            <a:srgbClr val="000000"/>
                          </a:solidFill>
                          <a:effectLst/>
                          <a:latin typeface="Tahoma" pitchFamily="34" charset="0"/>
                          <a:ea typeface="ＭＳ Ｐゴシック" charset="-128"/>
                        </a:rPr>
                        <a:t>ram </a:t>
                      </a:r>
                      <a:r>
                        <a:rPr kumimoji="0" lang="hu-HU" sz="1800" b="0" i="0" u="none" strike="noStrike" cap="none" normalizeH="0" baseline="0" dirty="0" err="1">
                          <a:ln>
                            <a:noFill/>
                          </a:ln>
                          <a:solidFill>
                            <a:srgbClr val="000000"/>
                          </a:solidFill>
                          <a:effectLst/>
                          <a:latin typeface="Tahoma" pitchFamily="34" charset="0"/>
                          <a:ea typeface="ＭＳ Ｐゴシック" charset="-128"/>
                        </a:rPr>
                        <a:t>stain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of unspun urine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urine cultures </a:t>
                      </a:r>
                      <a:r>
                        <a:rPr kumimoji="0" lang="hu-HU" sz="1800" b="0" i="0" u="none" strike="noStrike" cap="none" normalizeH="0" baseline="0" dirty="0">
                          <a:ln>
                            <a:noFill/>
                          </a:ln>
                          <a:solidFill>
                            <a:srgbClr val="000000"/>
                          </a:solidFill>
                          <a:effectLst/>
                          <a:latin typeface="Tahoma" pitchFamily="34" charset="0"/>
                          <a:ea typeface="ＭＳ Ｐゴシック" charset="-128"/>
                        </a:rPr>
                        <a:t>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same </a:t>
                      </a:r>
                      <a:r>
                        <a:rPr kumimoji="0" lang="en-US" sz="1800" b="0" i="0" u="none" strike="noStrike" cap="none" normalizeH="0" baseline="0" dirty="0" err="1">
                          <a:ln>
                            <a:noFill/>
                          </a:ln>
                          <a:solidFill>
                            <a:srgbClr val="000000"/>
                          </a:solidFill>
                          <a:effectLst/>
                          <a:latin typeface="Tahoma" pitchFamily="34" charset="0"/>
                          <a:ea typeface="ＭＳ Ｐゴシック" charset="-128"/>
                        </a:rPr>
                        <a:t>uropathogen</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hu-HU" sz="1800" b="0" i="0" u="none" strike="noStrike" cap="none" normalizeH="0" baseline="30000" dirty="0">
                          <a:ln>
                            <a:noFill/>
                          </a:ln>
                          <a:solidFill>
                            <a:srgbClr val="000000"/>
                          </a:solidFill>
                          <a:effectLst/>
                          <a:latin typeface="Tahoma" pitchFamily="34" charset="0"/>
                          <a:ea typeface="ＭＳ Ｐゴシック" charset="-128"/>
                        </a:rPr>
                        <a:t>2 </a:t>
                      </a:r>
                      <a:r>
                        <a:rPr kumimoji="0" lang="hu-HU" sz="1800" b="0" i="0" u="none" strike="noStrike" cap="none" normalizeH="0" baseline="0" dirty="0" err="1">
                          <a:ln>
                            <a:noFill/>
                          </a:ln>
                          <a:solidFill>
                            <a:srgbClr val="000000"/>
                          </a:solidFill>
                          <a:effectLst/>
                          <a:latin typeface="Tahoma" pitchFamily="34" charset="0"/>
                          <a:ea typeface="ＭＳ Ｐゴシック" charset="-128"/>
                        </a:rPr>
                        <a:t>colonies</a:t>
                      </a:r>
                      <a:r>
                        <a:rPr kumimoji="0" lang="en-US" sz="1800" b="0" i="0" u="none" strike="noStrike" cap="none" normalizeH="0" baseline="0" dirty="0">
                          <a:ln>
                            <a:noFill/>
                          </a:ln>
                          <a:solidFill>
                            <a:srgbClr val="000000"/>
                          </a:solidFill>
                          <a:effectLst/>
                          <a:latin typeface="Tahoma" pitchFamily="34" charset="0"/>
                          <a:ea typeface="ＭＳ Ｐゴシック" charset="-128"/>
                        </a:rPr>
                        <a:t>/ml</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≤10</a:t>
                      </a:r>
                      <a:r>
                        <a:rPr kumimoji="0" lang="hu-HU" sz="1800" b="0" i="0" u="none" strike="noStrike" cap="none" normalizeH="0" baseline="30000" dirty="0">
                          <a:ln>
                            <a:noFill/>
                          </a:ln>
                          <a:solidFill>
                            <a:srgbClr val="000000"/>
                          </a:solidFill>
                          <a:effectLst/>
                          <a:latin typeface="Tahoma" pitchFamily="34" charset="0"/>
                          <a:ea typeface="ＭＳ Ｐゴシック" charset="-128"/>
                        </a:rPr>
                        <a:t>5 </a:t>
                      </a:r>
                      <a:r>
                        <a:rPr kumimoji="0" lang="hu-HU" sz="1800" b="0" i="0" u="none" strike="noStrike" cap="none" normalizeH="0" baseline="0" dirty="0" err="1">
                          <a:ln>
                            <a:noFill/>
                          </a:ln>
                          <a:solidFill>
                            <a:srgbClr val="000000"/>
                          </a:solidFill>
                          <a:effectLst/>
                          <a:latin typeface="Tahoma" pitchFamily="34" charset="0"/>
                          <a:ea typeface="ＭＳ Ｐゴシック" charset="-128"/>
                        </a:rPr>
                        <a:t>colonies</a:t>
                      </a:r>
                      <a:r>
                        <a:rPr kumimoji="0" lang="en-US" sz="1800" b="0" i="0" u="none" strike="noStrike" cap="none" normalizeH="0" baseline="0" dirty="0">
                          <a:ln>
                            <a:noFill/>
                          </a:ln>
                          <a:solidFill>
                            <a:srgbClr val="000000"/>
                          </a:solidFill>
                          <a:effectLst/>
                          <a:latin typeface="Tahoma" pitchFamily="34" charset="0"/>
                          <a:ea typeface="ＭＳ Ｐゴシック" charset="-128"/>
                        </a:rPr>
                        <a:t>/ml</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same </a:t>
                      </a:r>
                      <a:r>
                        <a:rPr kumimoji="0" lang="en-US" sz="1800" b="0" i="0" u="none" strike="noStrike" cap="none" normalizeH="0" baseline="0" dirty="0" err="1">
                          <a:ln>
                            <a:noFill/>
                          </a:ln>
                          <a:solidFill>
                            <a:srgbClr val="000000"/>
                          </a:solidFill>
                          <a:effectLst/>
                          <a:latin typeface="Tahoma" pitchFamily="34" charset="0"/>
                          <a:ea typeface="ＭＳ Ｐゴシック" charset="-128"/>
                        </a:rPr>
                        <a:t>uropathogen</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patient</a:t>
                      </a:r>
                      <a:r>
                        <a:rPr kumimoji="0" lang="hu-HU" sz="1800" b="0" i="0" u="none" strike="noStrike" cap="none" normalizeH="0" baseline="0" dirty="0">
                          <a:ln>
                            <a:noFill/>
                          </a:ln>
                          <a:solidFill>
                            <a:srgbClr val="000000"/>
                          </a:solidFill>
                          <a:effectLst/>
                          <a:latin typeface="Tahoma" pitchFamily="34" charset="0"/>
                          <a:ea typeface="ＭＳ Ｐゴシック" charset="-128"/>
                        </a:rPr>
                        <a:t> is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effective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antimicrobial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treatment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 diagnosis of UTI</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1" u="none" strike="noStrike" cap="none" normalizeH="0" baseline="0" dirty="0">
                          <a:ln>
                            <a:noFill/>
                          </a:ln>
                          <a:solidFill>
                            <a:srgbClr val="000000"/>
                          </a:solidFill>
                          <a:effectLst/>
                          <a:latin typeface="Tahoma" pitchFamily="34" charset="0"/>
                          <a:ea typeface="ＭＳ Ｐゴシック" charset="-128"/>
                        </a:rPr>
                        <a:t>P</a:t>
                      </a:r>
                      <a:r>
                        <a:rPr kumimoji="0" lang="en-US" sz="1800" b="0" i="1" u="none" strike="noStrike" cap="none" normalizeH="0" baseline="0" dirty="0" err="1">
                          <a:ln>
                            <a:noFill/>
                          </a:ln>
                          <a:solidFill>
                            <a:srgbClr val="000000"/>
                          </a:solidFill>
                          <a:effectLst/>
                          <a:latin typeface="Tahoma" pitchFamily="34" charset="0"/>
                          <a:ea typeface="ＭＳ Ｐゴシック" charset="-128"/>
                        </a:rPr>
                        <a:t>hysician</a:t>
                      </a:r>
                      <a:r>
                        <a:rPr kumimoji="0" lang="en-US" sz="1800" b="0" i="1" u="none" strike="noStrike" cap="none" normalizeH="0" baseline="0" dirty="0">
                          <a:ln>
                            <a:noFill/>
                          </a:ln>
                          <a:solidFill>
                            <a:srgbClr val="000000"/>
                          </a:solidFill>
                          <a:effectLst/>
                          <a:latin typeface="Tahoma" pitchFamily="34" charset="0"/>
                          <a:ea typeface="ＭＳ Ｐゴシック" charset="-128"/>
                        </a:rPr>
                        <a:t> treatment of UTI</a:t>
                      </a: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No symptoms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dirty="0">
                          <a:ln>
                            <a:noFill/>
                          </a:ln>
                          <a:solidFill>
                            <a:srgbClr val="FF0000"/>
                          </a:solidFill>
                          <a:effectLst/>
                          <a:latin typeface="Tahoma" pitchFamily="34" charset="0"/>
                          <a:ea typeface="ＭＳ Ｐゴシック" charset="-128"/>
                        </a:rPr>
                        <a:t>DO NOT REPORT FOR PPS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71697" name="TextBox 4"/>
          <p:cNvSpPr txBox="1">
            <a:spLocks noChangeArrowheads="1"/>
          </p:cNvSpPr>
          <p:nvPr/>
        </p:nvSpPr>
        <p:spPr bwMode="auto">
          <a:xfrm>
            <a:off x="9817101" y="3705225"/>
            <a:ext cx="2374900" cy="1557349"/>
          </a:xfrm>
          <a:prstGeom prst="rect">
            <a:avLst/>
          </a:prstGeom>
          <a:solidFill>
            <a:schemeClr val="bg1"/>
          </a:solidFill>
          <a:ln w="38100">
            <a:solidFill>
              <a:schemeClr val="tx1"/>
            </a:solidFill>
            <a:miter lim="800000"/>
            <a:headEnd/>
            <a:tailEnd/>
          </a:ln>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600" b="1" dirty="0">
                <a:solidFill>
                  <a:srgbClr val="669900"/>
                </a:solidFill>
              </a:rPr>
              <a:t>Note: </a:t>
            </a:r>
          </a:p>
          <a:p>
            <a:pPr algn="ctr">
              <a:lnSpc>
                <a:spcPct val="85000"/>
              </a:lnSpc>
              <a:spcAft>
                <a:spcPct val="0"/>
              </a:spcAft>
              <a:buFontTx/>
              <a:buNone/>
            </a:pPr>
            <a:r>
              <a:rPr lang="en-US" altLang="en-US" sz="1600" b="1" dirty="0">
                <a:solidFill>
                  <a:srgbClr val="669900"/>
                </a:solidFill>
              </a:rPr>
              <a:t>BSI secondary to UTI or asymptomatic bacteriuria are reported BSI and S-UTI rather than UTI code</a:t>
            </a:r>
          </a:p>
        </p:txBody>
      </p:sp>
    </p:spTree>
    <p:extLst>
      <p:ext uri="{BB962C8B-B14F-4D97-AF65-F5344CB8AC3E}">
        <p14:creationId xmlns:p14="http://schemas.microsoft.com/office/powerpoint/2010/main" val="26702265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idx="4294967295"/>
          </p:nvPr>
        </p:nvSpPr>
        <p:spPr/>
        <p:txBody>
          <a:bodyPr/>
          <a:lstStyle/>
          <a:p>
            <a:pPr eaLnBrk="1" hangingPunct="1"/>
            <a:r>
              <a:rPr lang="en-US" altLang="en-US" dirty="0">
                <a:ea typeface="ＭＳ Ｐゴシック" pitchFamily="34" charset="-128"/>
              </a:rPr>
              <a:t>Bloodstream infection (BSI)</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a:t>
            </a:r>
            <a:r>
              <a:rPr lang="hu-HU" altLang="en-US" sz="2000" dirty="0">
                <a:ea typeface="ＭＳ Ｐゴシック" pitchFamily="34" charset="-128"/>
              </a:rPr>
              <a:t>6</a:t>
            </a:r>
            <a:endParaRPr lang="en-US" altLang="en-US" sz="2000" dirty="0">
              <a:ea typeface="ＭＳ Ｐゴシック" pitchFamily="34" charset="-128"/>
            </a:endParaRPr>
          </a:p>
        </p:txBody>
      </p:sp>
      <p:sp>
        <p:nvSpPr>
          <p:cNvPr id="73731" name="Content Placeholder 2"/>
          <p:cNvSpPr>
            <a:spLocks noGrp="1"/>
          </p:cNvSpPr>
          <p:nvPr>
            <p:ph idx="4294967295"/>
          </p:nvPr>
        </p:nvSpPr>
        <p:spPr>
          <a:xfrm>
            <a:off x="431801" y="1215940"/>
            <a:ext cx="10972800" cy="2454275"/>
          </a:xfrm>
        </p:spPr>
        <p:txBody>
          <a:bodyPr/>
          <a:lstStyle/>
          <a:p>
            <a:pPr eaLnBrk="1" hangingPunct="1"/>
            <a:r>
              <a:rPr lang="en-GB" altLang="en-US" dirty="0">
                <a:ea typeface="ＭＳ Ｐゴシック" pitchFamily="34" charset="-128"/>
              </a:rPr>
              <a:t>Blood cultures:</a:t>
            </a:r>
          </a:p>
          <a:p>
            <a:pPr eaLnBrk="1" hangingPunct="1"/>
            <a:r>
              <a:rPr lang="en-GB" altLang="en-US" dirty="0">
                <a:ea typeface="ＭＳ Ｐゴシック" pitchFamily="34" charset="-128"/>
              </a:rPr>
              <a:t>≥1 with recognised pathogen </a:t>
            </a:r>
            <a:r>
              <a:rPr lang="en-GB" altLang="en-US" b="1" dirty="0">
                <a:ea typeface="ＭＳ Ｐゴシック" pitchFamily="34" charset="-128"/>
              </a:rPr>
              <a:t>OR</a:t>
            </a:r>
          </a:p>
          <a:p>
            <a:pPr eaLnBrk="1" hangingPunct="1"/>
            <a:r>
              <a:rPr lang="en-GB" altLang="en-US" dirty="0">
                <a:ea typeface="ＭＳ Ｐゴシック" pitchFamily="34" charset="-128"/>
              </a:rPr>
              <a:t>≥2 with skin contaminant* AND</a:t>
            </a:r>
            <a:r>
              <a:rPr lang="en-GB" altLang="en-US" b="1" dirty="0">
                <a:ea typeface="ＭＳ Ｐゴシック" pitchFamily="34" charset="-128"/>
              </a:rPr>
              <a:t> </a:t>
            </a:r>
            <a:r>
              <a:rPr lang="en-GB" altLang="en-US" dirty="0">
                <a:ea typeface="ＭＳ Ｐゴシック" pitchFamily="34" charset="-128"/>
              </a:rPr>
              <a:t>≥ 1 sign/symptom: fever (&gt;38</a:t>
            </a:r>
            <a:r>
              <a:rPr lang="en-GB" altLang="en-US" dirty="0">
                <a:ea typeface="ＭＳ Ｐゴシック" pitchFamily="34" charset="-128"/>
                <a:sym typeface="Symbol" panose="05050102010706020507" pitchFamily="18" charset="2"/>
              </a:rPr>
              <a:t></a:t>
            </a:r>
            <a:r>
              <a:rPr lang="en-GB" altLang="en-US" dirty="0">
                <a:ea typeface="ＭＳ Ｐゴシック" pitchFamily="34" charset="-128"/>
              </a:rPr>
              <a:t>C), chills, or hypotension </a:t>
            </a:r>
          </a:p>
          <a:p>
            <a:pPr eaLnBrk="1" hangingPunct="1">
              <a:buFont typeface="Wingdings" pitchFamily="2" charset="2"/>
              <a:buNone/>
            </a:pPr>
            <a:r>
              <a:rPr lang="en-GB" altLang="en-US" sz="1600" dirty="0">
                <a:ea typeface="ＭＳ Ｐゴシック" pitchFamily="34" charset="-128"/>
              </a:rPr>
              <a:t>* 2 separate </a:t>
            </a:r>
            <a:r>
              <a:rPr lang="hu-HU" altLang="en-US" sz="1600" dirty="0" err="1">
                <a:ea typeface="ＭＳ Ｐゴシック" pitchFamily="34" charset="-128"/>
              </a:rPr>
              <a:t>blood</a:t>
            </a:r>
            <a:r>
              <a:rPr lang="hu-HU" altLang="en-US" sz="1600" dirty="0">
                <a:ea typeface="ＭＳ Ｐゴシック" pitchFamily="34" charset="-128"/>
              </a:rPr>
              <a:t> </a:t>
            </a:r>
            <a:r>
              <a:rPr lang="hu-HU" altLang="en-US" sz="1600" dirty="0" err="1">
                <a:ea typeface="ＭＳ Ｐゴシック" pitchFamily="34" charset="-128"/>
              </a:rPr>
              <a:t>cultures</a:t>
            </a:r>
            <a:r>
              <a:rPr lang="en-GB" altLang="en-US" sz="1600" dirty="0">
                <a:ea typeface="ＭＳ Ｐゴシック" pitchFamily="34" charset="-128"/>
              </a:rPr>
              <a:t>, usually within 48 hours with skin contaminants = coagulase-negative staphylococci</a:t>
            </a:r>
            <a:r>
              <a:rPr lang="en-GB" altLang="en-US" sz="1600" i="1" dirty="0">
                <a:ea typeface="ＭＳ Ｐゴシック" pitchFamily="34" charset="-128"/>
              </a:rPr>
              <a:t>, Micrococcus sp., Propionibacterium acnes, Bacillus sp., Corynebacterium </a:t>
            </a:r>
            <a:r>
              <a:rPr lang="en-GB" altLang="en-US" sz="1600" i="1" dirty="0" err="1">
                <a:ea typeface="ＭＳ Ｐゴシック" pitchFamily="34" charset="-128"/>
              </a:rPr>
              <a:t>sp</a:t>
            </a:r>
            <a:r>
              <a:rPr lang="hu-HU" altLang="en-US" sz="1600" i="1" dirty="0">
                <a:ea typeface="ＭＳ Ｐゴシック" pitchFamily="34" charset="-128"/>
              </a:rPr>
              <a:t>.</a:t>
            </a:r>
            <a:endParaRPr lang="en-GB" altLang="en-US" sz="1600" i="1" dirty="0">
              <a:ea typeface="ＭＳ Ｐゴシック" pitchFamily="34" charset="-128"/>
            </a:endParaRPr>
          </a:p>
          <a:p>
            <a:pPr eaLnBrk="1" hangingPunct="1"/>
            <a:endParaRPr lang="en-GB" altLang="en-US" sz="1600" dirty="0">
              <a:ea typeface="ＭＳ Ｐゴシック" pitchFamily="34" charset="-128"/>
            </a:endParaRPr>
          </a:p>
          <a:p>
            <a:pPr eaLnBrk="1" hangingPunct="1"/>
            <a:endParaRPr lang="en-US" altLang="en-US" dirty="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566536565"/>
              </p:ext>
            </p:extLst>
          </p:nvPr>
        </p:nvGraphicFramePr>
        <p:xfrm>
          <a:off x="0" y="3619500"/>
          <a:ext cx="12192000" cy="2011464"/>
        </p:xfrm>
        <a:graphic>
          <a:graphicData uri="http://schemas.openxmlformats.org/drawingml/2006/table">
            <a:tbl>
              <a:tblPr/>
              <a:tblGrid>
                <a:gridCol w="3329517">
                  <a:extLst>
                    <a:ext uri="{9D8B030D-6E8A-4147-A177-3AD203B41FA5}">
                      <a16:colId xmlns:a16="http://schemas.microsoft.com/office/drawing/2014/main" val="20000"/>
                    </a:ext>
                  </a:extLst>
                </a:gridCol>
                <a:gridCol w="1547283">
                  <a:extLst>
                    <a:ext uri="{9D8B030D-6E8A-4147-A177-3AD203B41FA5}">
                      <a16:colId xmlns:a16="http://schemas.microsoft.com/office/drawing/2014/main" val="20001"/>
                    </a:ext>
                  </a:extLst>
                </a:gridCol>
                <a:gridCol w="3683000">
                  <a:extLst>
                    <a:ext uri="{9D8B030D-6E8A-4147-A177-3AD203B41FA5}">
                      <a16:colId xmlns:a16="http://schemas.microsoft.com/office/drawing/2014/main" val="20002"/>
                    </a:ext>
                  </a:extLst>
                </a:gridCol>
                <a:gridCol w="1653117">
                  <a:extLst>
                    <a:ext uri="{9D8B030D-6E8A-4147-A177-3AD203B41FA5}">
                      <a16:colId xmlns:a16="http://schemas.microsoft.com/office/drawing/2014/main" val="20003"/>
                    </a:ext>
                  </a:extLst>
                </a:gridCol>
                <a:gridCol w="1979083">
                  <a:extLst>
                    <a:ext uri="{9D8B030D-6E8A-4147-A177-3AD203B41FA5}">
                      <a16:colId xmlns:a16="http://schemas.microsoft.com/office/drawing/2014/main" val="20004"/>
                    </a:ext>
                  </a:extLst>
                </a:gridCol>
              </a:tblGrid>
              <a:tr h="457072">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Source of</a:t>
                      </a:r>
                      <a:r>
                        <a:rPr kumimoji="0" lang="hu-HU" sz="2400" b="1" i="0" u="none" strike="noStrike" cap="none" normalizeH="0" baseline="0" dirty="0">
                          <a:ln>
                            <a:noFill/>
                          </a:ln>
                          <a:solidFill>
                            <a:srgbClr val="FFFFFF"/>
                          </a:solidFill>
                          <a:effectLst/>
                          <a:latin typeface="Tahoma" pitchFamily="34" charset="0"/>
                          <a:ea typeface="ＭＳ Ｐゴシック" charset="-128"/>
                        </a:rPr>
                        <a:t> </a:t>
                      </a:r>
                      <a:r>
                        <a:rPr kumimoji="0" lang="hu-HU" sz="2400" b="1" i="0" u="none" strike="noStrike" cap="none" normalizeH="0" baseline="0" dirty="0" err="1">
                          <a:ln>
                            <a:noFill/>
                          </a:ln>
                          <a:solidFill>
                            <a:srgbClr val="FFFFFF"/>
                          </a:solidFill>
                          <a:effectLst/>
                          <a:latin typeface="Tahoma" pitchFamily="34" charset="0"/>
                          <a:ea typeface="ＭＳ Ｐゴシック" charset="-128"/>
                        </a:rPr>
                        <a:t>bloodstream</a:t>
                      </a:r>
                      <a:r>
                        <a:rPr kumimoji="0" lang="hu-HU" sz="2400" b="1" i="0" u="none" strike="noStrike" cap="none" normalizeH="0" baseline="0" dirty="0">
                          <a:ln>
                            <a:noFill/>
                          </a:ln>
                          <a:solidFill>
                            <a:srgbClr val="FFFFFF"/>
                          </a:solidFill>
                          <a:effectLst/>
                          <a:latin typeface="Tahoma" pitchFamily="34" charset="0"/>
                          <a:ea typeface="ＭＳ Ｐゴシック" charset="-128"/>
                        </a:rPr>
                        <a:t> </a:t>
                      </a:r>
                      <a:r>
                        <a:rPr kumimoji="0" lang="hu-HU" sz="2400" b="1" i="0" u="none" strike="noStrike" cap="none" normalizeH="0" baseline="0" dirty="0" err="1">
                          <a:ln>
                            <a:noFill/>
                          </a:ln>
                          <a:solidFill>
                            <a:srgbClr val="FFFFFF"/>
                          </a:solidFill>
                          <a:effectLst/>
                          <a:latin typeface="Tahoma" pitchFamily="34" charset="0"/>
                          <a:ea typeface="ＭＳ Ｐゴシック" charset="-128"/>
                        </a:rPr>
                        <a:t>infection</a:t>
                      </a:r>
                      <a:endParaRPr kumimoji="0" lang="en-US" sz="24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55429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Catheter</a:t>
                      </a:r>
                      <a:r>
                        <a:rPr kumimoji="0" lang="hu-HU" sz="1800" b="1" i="0" u="none" strike="noStrike" cap="none" normalizeH="0" baseline="0" dirty="0">
                          <a:ln>
                            <a:noFill/>
                          </a:ln>
                          <a:solidFill>
                            <a:srgbClr val="000000"/>
                          </a:solidFill>
                          <a:effectLst/>
                          <a:latin typeface="Tahoma" pitchFamily="34" charset="0"/>
                          <a:ea typeface="ＭＳ Ｐゴシック" charset="-128"/>
                        </a:rPr>
                        <a:t>-</a:t>
                      </a:r>
                      <a:r>
                        <a:rPr kumimoji="0" lang="en-US" sz="1800" b="1" i="0" u="none" strike="noStrike" cap="none" normalizeH="0" baseline="0" dirty="0">
                          <a:ln>
                            <a:noFill/>
                          </a:ln>
                          <a:solidFill>
                            <a:srgbClr val="000000"/>
                          </a:solidFill>
                          <a:effectLst/>
                          <a:latin typeface="Tahoma" pitchFamily="34" charset="0"/>
                          <a:ea typeface="ＭＳ Ｐゴシック" charset="-128"/>
                        </a:rPr>
                        <a:t>related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Same microorganism from catheter OR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symptoms improved &lt;48 </a:t>
                      </a:r>
                      <a:r>
                        <a:rPr kumimoji="0" lang="en-US" sz="1600" b="0" i="0" u="none" strike="noStrike" cap="none" normalizeH="0" baseline="0" dirty="0" err="1">
                          <a:ln>
                            <a:noFill/>
                          </a:ln>
                          <a:solidFill>
                            <a:srgbClr val="000000"/>
                          </a:solidFill>
                          <a:effectLst/>
                          <a:latin typeface="Tahoma" pitchFamily="34" charset="0"/>
                          <a:ea typeface="ＭＳ Ｐゴシック" charset="-128"/>
                        </a:rPr>
                        <a:t>hrs</a:t>
                      </a:r>
                      <a:r>
                        <a:rPr kumimoji="0" lang="en-US" sz="1600" b="0" i="0" u="none" strike="noStrike" cap="none" normalizeH="0" baseline="0" dirty="0">
                          <a:ln>
                            <a:noFill/>
                          </a:ln>
                          <a:solidFill>
                            <a:srgbClr val="000000"/>
                          </a:solidFill>
                          <a:effectLst/>
                          <a:latin typeface="Tahoma" pitchFamily="34" charset="0"/>
                          <a:ea typeface="ＭＳ Ｐゴシック" charset="-128"/>
                        </a:rPr>
                        <a:t> from </a:t>
                      </a:r>
                      <a:r>
                        <a:rPr kumimoji="0" lang="hu-HU" sz="1600" b="0" i="0" u="none" strike="noStrike" cap="none" normalizeH="0" baseline="0" dirty="0" err="1">
                          <a:ln>
                            <a:noFill/>
                          </a:ln>
                          <a:solidFill>
                            <a:srgbClr val="000000"/>
                          </a:solidFill>
                          <a:effectLst/>
                          <a:latin typeface="Tahoma" pitchFamily="34" charset="0"/>
                          <a:ea typeface="ＭＳ Ｐゴシック" charset="-128"/>
                        </a:rPr>
                        <a:t>catheter</a:t>
                      </a:r>
                      <a:r>
                        <a:rPr kumimoji="0" lang="en-US" sz="1600" b="0" i="0" u="none" strike="noStrike" cap="none" normalizeH="0" baseline="0" dirty="0">
                          <a:ln>
                            <a:noFill/>
                          </a:ln>
                          <a:solidFill>
                            <a:srgbClr val="000000"/>
                          </a:solidFill>
                          <a:effectLst/>
                          <a:latin typeface="Tahoma" pitchFamily="34" charset="0"/>
                          <a:ea typeface="ＭＳ Ｐゴシック" charset="-128"/>
                        </a:rPr>
                        <a:t> removal</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C-CVC*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C-PVC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Tahoma" pitchFamily="34" charset="0"/>
                        <a:ea typeface="ＭＳ Ｐゴシック" charset="-128"/>
                      </a:endParaRP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Secondary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Same microorganism from another site OR </a:t>
                      </a:r>
                      <a:br>
                        <a:rPr kumimoji="0" lang="en-US" sz="1600" b="0" i="0" u="none" strike="noStrike" cap="none" normalizeH="0" baseline="0" dirty="0">
                          <a:ln>
                            <a:noFill/>
                          </a:ln>
                          <a:solidFill>
                            <a:srgbClr val="000000"/>
                          </a:solidFill>
                          <a:effectLst/>
                          <a:latin typeface="Tahoma" pitchFamily="34" charset="0"/>
                          <a:ea typeface="ＭＳ Ｐゴシック" charset="-128"/>
                        </a:rPr>
                      </a:br>
                      <a:r>
                        <a:rPr kumimoji="0" lang="en-US" sz="1600" b="0" i="0" u="none" strike="noStrike" cap="none" normalizeH="0" baseline="0" dirty="0">
                          <a:ln>
                            <a:noFill/>
                          </a:ln>
                          <a:solidFill>
                            <a:srgbClr val="000000"/>
                          </a:solidFill>
                          <a:effectLst/>
                          <a:latin typeface="Tahoma" pitchFamily="34" charset="0"/>
                          <a:ea typeface="ＭＳ Ｐゴシック" charset="-128"/>
                        </a:rPr>
                        <a:t>strong clinical evidence that BSI secondary to other site</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S-PUL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S-UTI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S-DIG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S-SSI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S-SST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Tahoma" pitchFamily="34" charset="0"/>
                          <a:ea typeface="ＭＳ Ｐゴシック" charset="-128"/>
                        </a:rPr>
                        <a:t>S-OTH</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Unknown </a:t>
                      </a:r>
                      <a:endParaRPr kumimoji="0" lang="hu-HU" sz="18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600" b="0" i="0" u="none" strike="noStrike" cap="none" normalizeH="0" baseline="0" dirty="0">
                          <a:ln>
                            <a:noFill/>
                          </a:ln>
                          <a:solidFill>
                            <a:srgbClr val="000000"/>
                          </a:solidFill>
                          <a:effectLst/>
                          <a:latin typeface="Tahoma" pitchFamily="34" charset="0"/>
                          <a:ea typeface="ＭＳ Ｐゴシック" charset="-128"/>
                        </a:rPr>
                        <a:t>N</a:t>
                      </a:r>
                      <a:r>
                        <a:rPr kumimoji="0" lang="en-US" sz="1600" b="0" i="0" u="none" strike="noStrike" cap="none" normalizeH="0" baseline="0" dirty="0">
                          <a:ln>
                            <a:noFill/>
                          </a:ln>
                          <a:solidFill>
                            <a:srgbClr val="000000"/>
                          </a:solidFill>
                          <a:effectLst/>
                          <a:latin typeface="Tahoma" pitchFamily="34" charset="0"/>
                          <a:ea typeface="ＭＳ Ｐゴシック" charset="-128"/>
                        </a:rPr>
                        <a:t>one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en-US" sz="1600" b="0" i="0" u="none" strike="noStrike" cap="none" normalizeH="0" baseline="0" dirty="0">
                          <a:ln>
                            <a:noFill/>
                          </a:ln>
                          <a:solidFill>
                            <a:srgbClr val="000000"/>
                          </a:solidFill>
                          <a:effectLst/>
                          <a:latin typeface="Tahoma" pitchFamily="34" charset="0"/>
                          <a:ea typeface="ＭＳ Ｐゴシック" charset="-128"/>
                        </a:rPr>
                        <a:t> other categories</a:t>
                      </a:r>
                    </a:p>
                  </a:txBody>
                  <a:tcPr marL="121920" marR="121920" marT="45666" marB="456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73748" name="TextBox 4"/>
          <p:cNvSpPr txBox="1">
            <a:spLocks noChangeArrowheads="1"/>
          </p:cNvSpPr>
          <p:nvPr/>
        </p:nvSpPr>
        <p:spPr bwMode="auto">
          <a:xfrm>
            <a:off x="1077384" y="5881689"/>
            <a:ext cx="992928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US" altLang="en-US" sz="1400" b="1" dirty="0">
                <a:solidFill>
                  <a:srgbClr val="669900"/>
                </a:solidFill>
              </a:rPr>
              <a:t>*If meets criteria for CRI-3, report as CRI-3</a:t>
            </a:r>
            <a:r>
              <a:rPr lang="hu-HU" altLang="en-US" sz="1400" b="1" dirty="0">
                <a:solidFill>
                  <a:srgbClr val="669900"/>
                </a:solidFill>
              </a:rPr>
              <a:t> (NOT</a:t>
            </a:r>
            <a:r>
              <a:rPr lang="en-US" altLang="en-US" sz="1400" b="1" dirty="0">
                <a:solidFill>
                  <a:srgbClr val="669900"/>
                </a:solidFill>
              </a:rPr>
              <a:t> BSI</a:t>
            </a:r>
            <a:r>
              <a:rPr lang="hu-HU" altLang="en-US" sz="1400" b="1" dirty="0">
                <a:solidFill>
                  <a:srgbClr val="669900"/>
                </a:solidFill>
              </a:rPr>
              <a:t> </a:t>
            </a:r>
            <a:r>
              <a:rPr lang="hu-HU" altLang="en-US" sz="1400" b="1" dirty="0" err="1">
                <a:solidFill>
                  <a:srgbClr val="669900"/>
                </a:solidFill>
              </a:rPr>
              <a:t>with</a:t>
            </a:r>
            <a:r>
              <a:rPr lang="hu-HU" altLang="en-US" sz="1400" b="1" dirty="0">
                <a:solidFill>
                  <a:srgbClr val="669900"/>
                </a:solidFill>
              </a:rPr>
              <a:t> </a:t>
            </a:r>
            <a:r>
              <a:rPr lang="en-US" altLang="en-US" sz="1400" b="1" dirty="0">
                <a:solidFill>
                  <a:srgbClr val="669900"/>
                </a:solidFill>
              </a:rPr>
              <a:t>C-CVC</a:t>
            </a:r>
            <a:r>
              <a:rPr lang="hu-HU" altLang="en-US" sz="1400" b="1" dirty="0">
                <a:solidFill>
                  <a:srgbClr val="669900"/>
                </a:solidFill>
              </a:rPr>
              <a:t> </a:t>
            </a:r>
            <a:r>
              <a:rPr lang="hu-HU" altLang="en-US" sz="1400" b="1" dirty="0" err="1">
                <a:solidFill>
                  <a:srgbClr val="669900"/>
                </a:solidFill>
              </a:rPr>
              <a:t>as</a:t>
            </a:r>
            <a:r>
              <a:rPr lang="hu-HU" altLang="en-US" sz="1400" b="1" dirty="0">
                <a:solidFill>
                  <a:srgbClr val="669900"/>
                </a:solidFill>
              </a:rPr>
              <a:t> </a:t>
            </a:r>
            <a:r>
              <a:rPr lang="hu-HU" altLang="en-US" sz="1400" b="1" dirty="0" err="1">
                <a:solidFill>
                  <a:srgbClr val="669900"/>
                </a:solidFill>
              </a:rPr>
              <a:t>relevant</a:t>
            </a:r>
            <a:r>
              <a:rPr lang="hu-HU" altLang="en-US" sz="1400" b="1" dirty="0">
                <a:solidFill>
                  <a:srgbClr val="669900"/>
                </a:solidFill>
              </a:rPr>
              <a:t> </a:t>
            </a:r>
            <a:r>
              <a:rPr lang="hu-HU" altLang="en-US" sz="1400" b="1" dirty="0" err="1">
                <a:solidFill>
                  <a:srgbClr val="669900"/>
                </a:solidFill>
              </a:rPr>
              <a:t>device</a:t>
            </a:r>
            <a:r>
              <a:rPr lang="en-US" altLang="en-US" sz="1400" b="1" dirty="0">
                <a:solidFill>
                  <a:srgbClr val="669900"/>
                </a:solidFill>
              </a:rPr>
              <a:t> </a:t>
            </a:r>
            <a:r>
              <a:rPr lang="hu-HU" altLang="en-US" sz="1400" b="1" dirty="0">
                <a:solidFill>
                  <a:srgbClr val="669900"/>
                </a:solidFill>
              </a:rPr>
              <a:t>)</a:t>
            </a:r>
            <a:endParaRPr lang="en-US" altLang="en-US" sz="1400" b="1" dirty="0">
              <a:solidFill>
                <a:srgbClr val="669900"/>
              </a:solidFill>
            </a:endParaRPr>
          </a:p>
        </p:txBody>
      </p:sp>
      <p:sp>
        <p:nvSpPr>
          <p:cNvPr id="2" name="Szövegdoboz 1"/>
          <p:cNvSpPr txBox="1"/>
          <p:nvPr/>
        </p:nvSpPr>
        <p:spPr>
          <a:xfrm>
            <a:off x="0" y="6521986"/>
            <a:ext cx="11920251" cy="258532"/>
          </a:xfrm>
          <a:prstGeom prst="rect">
            <a:avLst/>
          </a:prstGeom>
          <a:noFill/>
        </p:spPr>
        <p:txBody>
          <a:bodyPr wrap="square" rtlCol="0">
            <a:spAutoFit/>
          </a:bodyPr>
          <a:lstStyle/>
          <a:p>
            <a:r>
              <a:rPr lang="hu-HU" sz="1200" dirty="0" err="1"/>
              <a:t>PUL</a:t>
            </a:r>
            <a:r>
              <a:rPr lang="hu-HU" sz="1200" dirty="0"/>
              <a:t>: </a:t>
            </a:r>
            <a:r>
              <a:rPr lang="hu-HU" sz="1200" dirty="0" err="1"/>
              <a:t>pulmonary</a:t>
            </a:r>
            <a:r>
              <a:rPr lang="hu-HU" sz="1200" dirty="0"/>
              <a:t>, </a:t>
            </a:r>
            <a:r>
              <a:rPr lang="hu-HU" sz="1200" dirty="0" err="1"/>
              <a:t>UTI</a:t>
            </a:r>
            <a:r>
              <a:rPr lang="hu-HU" sz="1200" dirty="0"/>
              <a:t>: </a:t>
            </a:r>
            <a:r>
              <a:rPr lang="hu-HU" sz="1200" dirty="0" err="1"/>
              <a:t>urinary</a:t>
            </a:r>
            <a:r>
              <a:rPr lang="hu-HU" sz="1200" dirty="0"/>
              <a:t> </a:t>
            </a:r>
            <a:r>
              <a:rPr lang="hu-HU" sz="1200" dirty="0" err="1"/>
              <a:t>tract</a:t>
            </a:r>
            <a:r>
              <a:rPr lang="hu-HU" sz="1200" dirty="0"/>
              <a:t> </a:t>
            </a:r>
            <a:r>
              <a:rPr lang="hu-HU" sz="1200" dirty="0" err="1"/>
              <a:t>infection</a:t>
            </a:r>
            <a:r>
              <a:rPr lang="hu-HU" sz="1200" dirty="0"/>
              <a:t>, </a:t>
            </a:r>
            <a:r>
              <a:rPr lang="hu-HU" sz="1200" dirty="0" err="1"/>
              <a:t>DIG</a:t>
            </a:r>
            <a:r>
              <a:rPr lang="hu-HU" sz="1200" dirty="0"/>
              <a:t>: </a:t>
            </a:r>
            <a:r>
              <a:rPr lang="hu-HU" sz="1200" dirty="0" err="1"/>
              <a:t>digestive</a:t>
            </a:r>
            <a:r>
              <a:rPr lang="hu-HU" sz="1200" dirty="0"/>
              <a:t> </a:t>
            </a:r>
            <a:r>
              <a:rPr lang="hu-HU" sz="1200" dirty="0" err="1"/>
              <a:t>tract</a:t>
            </a:r>
            <a:r>
              <a:rPr lang="hu-HU" sz="1200" dirty="0"/>
              <a:t> </a:t>
            </a:r>
            <a:r>
              <a:rPr lang="hu-HU" sz="1200" dirty="0" err="1"/>
              <a:t>infection</a:t>
            </a:r>
            <a:r>
              <a:rPr lang="hu-HU" sz="1200" dirty="0"/>
              <a:t>, </a:t>
            </a:r>
            <a:r>
              <a:rPr lang="hu-HU" sz="1200" dirty="0" err="1"/>
              <a:t>SSI</a:t>
            </a:r>
            <a:r>
              <a:rPr lang="hu-HU" sz="1200" dirty="0"/>
              <a:t>: </a:t>
            </a:r>
            <a:r>
              <a:rPr lang="hu-HU" sz="1200" dirty="0" err="1"/>
              <a:t>surgical</a:t>
            </a:r>
            <a:r>
              <a:rPr lang="hu-HU" sz="1200" dirty="0"/>
              <a:t> site </a:t>
            </a:r>
            <a:r>
              <a:rPr lang="hu-HU" sz="1200" dirty="0" err="1"/>
              <a:t>infection</a:t>
            </a:r>
            <a:r>
              <a:rPr lang="hu-HU" sz="1200" dirty="0"/>
              <a:t>, </a:t>
            </a:r>
            <a:r>
              <a:rPr lang="hu-HU" sz="1200" dirty="0" err="1"/>
              <a:t>SST</a:t>
            </a:r>
            <a:r>
              <a:rPr lang="hu-HU" sz="1200" dirty="0"/>
              <a:t>: </a:t>
            </a:r>
            <a:r>
              <a:rPr lang="hu-HU" sz="1200" dirty="0" err="1"/>
              <a:t>skin</a:t>
            </a:r>
            <a:r>
              <a:rPr lang="hu-HU" sz="1200" dirty="0"/>
              <a:t> and </a:t>
            </a:r>
            <a:r>
              <a:rPr lang="hu-HU" sz="1200" dirty="0" err="1"/>
              <a:t>soft</a:t>
            </a:r>
            <a:r>
              <a:rPr lang="hu-HU" sz="1200" dirty="0"/>
              <a:t> </a:t>
            </a:r>
            <a:r>
              <a:rPr lang="hu-HU" sz="1200" dirty="0" err="1"/>
              <a:t>tissue</a:t>
            </a:r>
            <a:r>
              <a:rPr lang="hu-HU" sz="1200" dirty="0"/>
              <a:t>, OTH: </a:t>
            </a:r>
            <a:r>
              <a:rPr lang="hu-HU" sz="1200" dirty="0" err="1"/>
              <a:t>other</a:t>
            </a:r>
            <a:r>
              <a:rPr lang="hu-HU" sz="1200" dirty="0"/>
              <a:t>  </a:t>
            </a:r>
          </a:p>
        </p:txBody>
      </p:sp>
    </p:spTree>
    <p:extLst>
      <p:ext uri="{BB962C8B-B14F-4D97-AF65-F5344CB8AC3E}">
        <p14:creationId xmlns:p14="http://schemas.microsoft.com/office/powerpoint/2010/main" val="8031446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idx="4294967295"/>
          </p:nvPr>
        </p:nvSpPr>
        <p:spPr>
          <a:xfrm>
            <a:off x="397566" y="186082"/>
            <a:ext cx="10972800" cy="1143000"/>
          </a:xfrm>
        </p:spPr>
        <p:txBody>
          <a:bodyPr/>
          <a:lstStyle/>
          <a:p>
            <a:pPr eaLnBrk="1" hangingPunct="1"/>
            <a:r>
              <a:rPr lang="en-US" altLang="en-US" dirty="0">
                <a:ea typeface="ＭＳ Ｐゴシック" pitchFamily="34" charset="-128"/>
              </a:rPr>
              <a:t>Catheter-related infection (CRI)</a:t>
            </a:r>
            <a:br>
              <a:rPr lang="en-US" altLang="en-US" dirty="0">
                <a:ea typeface="ＭＳ Ｐゴシック" pitchFamily="34" charset="-128"/>
              </a:rPr>
            </a:br>
            <a:r>
              <a:rPr lang="en-US" altLang="en-US" sz="2600" dirty="0">
                <a:ea typeface="ＭＳ Ｐゴシック" pitchFamily="34" charset="-128"/>
              </a:rPr>
              <a:t>(</a:t>
            </a:r>
            <a:r>
              <a:rPr lang="hu-HU" altLang="en-US" sz="2600" dirty="0">
                <a:ea typeface="ＭＳ Ｐゴシック" pitchFamily="34" charset="-128"/>
              </a:rPr>
              <a:t>c</a:t>
            </a:r>
            <a:r>
              <a:rPr lang="en-US" altLang="en-US" sz="2600" dirty="0" err="1">
                <a:ea typeface="ＭＳ Ｐゴシック" pitchFamily="34" charset="-128"/>
              </a:rPr>
              <a:t>entral</a:t>
            </a:r>
            <a:r>
              <a:rPr lang="en-US" altLang="en-US" sz="2600" dirty="0">
                <a:ea typeface="ＭＳ Ｐゴシック" pitchFamily="34" charset="-128"/>
              </a:rPr>
              <a:t> </a:t>
            </a:r>
            <a:r>
              <a:rPr lang="hu-HU" altLang="en-US" sz="2600" dirty="0">
                <a:ea typeface="ＭＳ Ｐゴシック" pitchFamily="34" charset="-128"/>
              </a:rPr>
              <a:t>v</a:t>
            </a:r>
            <a:r>
              <a:rPr lang="en-US" altLang="en-US" sz="2600" dirty="0" err="1">
                <a:ea typeface="ＭＳ Ｐゴシック" pitchFamily="34" charset="-128"/>
              </a:rPr>
              <a:t>ascular</a:t>
            </a:r>
            <a:r>
              <a:rPr lang="en-US" altLang="en-US" sz="2600" dirty="0">
                <a:ea typeface="ＭＳ Ｐゴシック" pitchFamily="34" charset="-128"/>
              </a:rPr>
              <a:t> </a:t>
            </a:r>
            <a:r>
              <a:rPr lang="hu-HU" altLang="en-US" sz="2600" dirty="0">
                <a:ea typeface="ＭＳ Ｐゴシック" pitchFamily="34" charset="-128"/>
              </a:rPr>
              <a:t>c</a:t>
            </a:r>
            <a:r>
              <a:rPr lang="en-US" altLang="en-US" sz="2600" dirty="0" err="1">
                <a:ea typeface="ＭＳ Ｐゴシック" pitchFamily="34" charset="-128"/>
              </a:rPr>
              <a:t>atheter</a:t>
            </a:r>
            <a:r>
              <a:rPr lang="en-US" altLang="en-US" sz="2600" dirty="0">
                <a:ea typeface="ＭＳ Ｐゴシック" pitchFamily="34" charset="-128"/>
              </a:rPr>
              <a:t>, CVC)</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56-57</a:t>
            </a:r>
            <a:endParaRPr lang="en-GB" altLang="en-US" sz="2000" dirty="0">
              <a:solidFill>
                <a:srgbClr val="FF0000"/>
              </a:solidFill>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40566737"/>
              </p:ext>
            </p:extLst>
          </p:nvPr>
        </p:nvGraphicFramePr>
        <p:xfrm>
          <a:off x="0" y="1407907"/>
          <a:ext cx="12192000" cy="4608195"/>
        </p:xfrm>
        <a:graphic>
          <a:graphicData uri="http://schemas.openxmlformats.org/drawingml/2006/table">
            <a:tbl>
              <a:tblPr/>
              <a:tblGrid>
                <a:gridCol w="3816626">
                  <a:extLst>
                    <a:ext uri="{9D8B030D-6E8A-4147-A177-3AD203B41FA5}">
                      <a16:colId xmlns:a16="http://schemas.microsoft.com/office/drawing/2014/main" val="20000"/>
                    </a:ext>
                  </a:extLst>
                </a:gridCol>
                <a:gridCol w="4125107">
                  <a:extLst>
                    <a:ext uri="{9D8B030D-6E8A-4147-A177-3AD203B41FA5}">
                      <a16:colId xmlns:a16="http://schemas.microsoft.com/office/drawing/2014/main" val="20001"/>
                    </a:ext>
                  </a:extLst>
                </a:gridCol>
                <a:gridCol w="4250267">
                  <a:extLst>
                    <a:ext uri="{9D8B030D-6E8A-4147-A177-3AD203B41FA5}">
                      <a16:colId xmlns:a16="http://schemas.microsoft.com/office/drawing/2014/main" val="20002"/>
                    </a:ext>
                  </a:extLst>
                </a:gridCol>
              </a:tblGrid>
              <a:tr h="1133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CRI1</a:t>
                      </a:r>
                      <a:r>
                        <a:rPr kumimoji="0" lang="hu-HU" sz="2000" b="1" i="0" u="none" strike="noStrike" cap="none" normalizeH="0" baseline="0" dirty="0">
                          <a:ln>
                            <a:noFill/>
                          </a:ln>
                          <a:solidFill>
                            <a:srgbClr val="FFFFFF"/>
                          </a:solidFill>
                          <a:effectLst/>
                          <a:latin typeface="Tahoma" pitchFamily="34" charset="0"/>
                          <a:ea typeface="ＭＳ Ｐゴシック" charset="-128"/>
                        </a:rPr>
                        <a:t>-CVC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Local 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hu-HU" sz="2000" b="1" i="0" u="none" strike="noStrike" cap="none" normalizeH="0" baseline="0" dirty="0" err="1">
                          <a:ln>
                            <a:noFill/>
                          </a:ln>
                          <a:solidFill>
                            <a:srgbClr val="FFFFFF"/>
                          </a:solidFill>
                          <a:effectLst/>
                          <a:latin typeface="Tahoma" pitchFamily="34" charset="0"/>
                          <a:ea typeface="ＭＳ Ｐゴシック" charset="-128"/>
                        </a:rPr>
                        <a:t>related</a:t>
                      </a:r>
                      <a:r>
                        <a:rPr kumimoji="0" lang="en-US" sz="2000" b="1" i="0" u="none" strike="noStrike" cap="none" normalizeH="0" baseline="0" dirty="0">
                          <a:ln>
                            <a:noFill/>
                          </a:ln>
                          <a:solidFill>
                            <a:srgbClr val="FFFFFF"/>
                          </a:solidFill>
                          <a:effectLst/>
                          <a:latin typeface="Tahoma" pitchFamily="34" charset="0"/>
                          <a:ea typeface="ＭＳ Ｐゴシック" charset="-128"/>
                        </a:rPr>
                        <a:t> infection </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CRI2</a:t>
                      </a:r>
                      <a:r>
                        <a:rPr kumimoji="0" lang="hu-HU" sz="2000" b="1" i="0" u="none" strike="noStrike" cap="none" normalizeH="0" baseline="0" dirty="0">
                          <a:ln>
                            <a:noFill/>
                          </a:ln>
                          <a:solidFill>
                            <a:srgbClr val="FFFFFF"/>
                          </a:solidFill>
                          <a:effectLst/>
                          <a:latin typeface="Tahoma" pitchFamily="34" charset="0"/>
                          <a:ea typeface="ＭＳ Ｐゴシック" charset="-128"/>
                        </a:rPr>
                        <a:t>-CVC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General 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infection (no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a:t>
                      </a:r>
                      <a:r>
                        <a:rPr kumimoji="0" lang="hu-HU" sz="2000" b="1" i="0" u="none" strike="noStrike" cap="none" normalizeH="0" baseline="0" dirty="0">
                          <a:ln>
                            <a:noFill/>
                          </a:ln>
                          <a:solidFill>
                            <a:srgbClr val="FFFFFF"/>
                          </a:solidFill>
                          <a:effectLst/>
                          <a:latin typeface="Tahoma" pitchFamily="34" charset="0"/>
                          <a:ea typeface="ＭＳ Ｐゴシック" charset="-128"/>
                        </a:rPr>
                        <a:t>3-CVC:</a:t>
                      </a:r>
                      <a:endParaRPr kumimoji="0" lang="en-US"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hu-HU" sz="2000" b="1" i="0" u="none" strike="noStrike" cap="none" normalizeH="0" baseline="0" dirty="0" err="1">
                          <a:ln>
                            <a:noFill/>
                          </a:ln>
                          <a:solidFill>
                            <a:srgbClr val="FFFFFF"/>
                          </a:solidFill>
                          <a:effectLst/>
                          <a:latin typeface="Tahoma" pitchFamily="34" charset="0"/>
                          <a:ea typeface="ＭＳ Ｐゴシック" charset="-128"/>
                        </a:rPr>
                        <a:t>Microbiologically</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confirmed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CVC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BSI</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125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OR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CVC &gt;15 CFU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Pus/inflammation at insertion site/tunnel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a:t>
                      </a:r>
                      <a:r>
                        <a:rPr kumimoji="0" lang="en-US" sz="2000" b="0" i="0" u="none" strike="noStrike" cap="none" normalizeH="0" baseline="0" dirty="0" err="1">
                          <a:ln>
                            <a:noFill/>
                          </a:ln>
                          <a:solidFill>
                            <a:srgbClr val="000000"/>
                          </a:solidFill>
                          <a:effectLst/>
                          <a:latin typeface="Tahoma" pitchFamily="34" charset="0"/>
                          <a:ea typeface="ＭＳ Ｐゴシック" charset="-128"/>
                        </a:rPr>
                        <a:t>CFU</a:t>
                      </a:r>
                      <a:r>
                        <a:rPr kumimoji="0" lang="en-US" sz="2000" b="0" i="0" u="none" strike="noStrike" cap="none" normalizeH="0" baseline="0" dirty="0">
                          <a:ln>
                            <a:noFill/>
                          </a:ln>
                          <a:solidFill>
                            <a:srgbClr val="000000"/>
                          </a:solidFill>
                          <a:effectLst/>
                          <a:latin typeface="Tahoma" pitchFamily="34" charset="0"/>
                          <a:ea typeface="ＭＳ Ｐゴシック" charset="-128"/>
                        </a:rPr>
                        <a:t>/ml </a:t>
                      </a: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OR</a:t>
                      </a:r>
                      <a:br>
                        <a:rPr kumimoji="0" lang="en-US" sz="2000" b="0" i="0" u="none" strike="noStrike" cap="none" normalizeH="0" baseline="0" dirty="0">
                          <a:ln>
                            <a:noFill/>
                          </a:ln>
                          <a:solidFill>
                            <a:srgbClr val="000000"/>
                          </a:solidFill>
                          <a:effectLst/>
                          <a:latin typeface="Tahoma" pitchFamily="34" charset="0"/>
                          <a:ea typeface="ＭＳ Ｐゴシック" charset="-128"/>
                        </a:rPr>
                      </a:b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CVC &gt;15 CFU</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Clinical signs improve &lt;48 hours after CVC removal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B</a:t>
                      </a:r>
                      <a:r>
                        <a:rPr kumimoji="0" lang="hu-HU" sz="2000" b="0" i="0" u="none" strike="noStrike" cap="none" normalizeH="0" baseline="0" dirty="0" err="1">
                          <a:ln>
                            <a:noFill/>
                          </a:ln>
                          <a:solidFill>
                            <a:srgbClr val="000000"/>
                          </a:solidFill>
                          <a:effectLst/>
                          <a:latin typeface="Tahoma" pitchFamily="34" charset="0"/>
                          <a:ea typeface="ＭＳ Ｐゴシック" charset="-128"/>
                        </a:rPr>
                        <a:t>loodstream</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err="1">
                          <a:ln>
                            <a:noFill/>
                          </a:ln>
                          <a:solidFill>
                            <a:srgbClr val="000000"/>
                          </a:solidFill>
                          <a:effectLst/>
                          <a:latin typeface="Tahoma" pitchFamily="34" charset="0"/>
                          <a:ea typeface="ＭＳ Ｐゴシック" charset="-128"/>
                        </a:rPr>
                        <a:t>infection</a:t>
                      </a:r>
                      <a:r>
                        <a:rPr kumimoji="0" lang="en-US" sz="2000" b="0" i="0" u="none" strike="noStrike" cap="none" normalizeH="0" baseline="0" dirty="0">
                          <a:ln>
                            <a:noFill/>
                          </a:ln>
                          <a:solidFill>
                            <a:srgbClr val="000000"/>
                          </a:solidFill>
                          <a:effectLst/>
                          <a:latin typeface="Tahoma" pitchFamily="34" charset="0"/>
                          <a:ea typeface="ＭＳ Ｐゴシック" charset="-128"/>
                        </a:rPr>
                        <a:t> occurring </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en-US" sz="2000" b="0" i="0" u="none" strike="noStrike" cap="none" normalizeH="0" baseline="0" dirty="0">
                          <a:ln>
                            <a:noFill/>
                          </a:ln>
                          <a:solidFill>
                            <a:srgbClr val="000000"/>
                          </a:solidFill>
                          <a:effectLst/>
                          <a:latin typeface="Tahoma" pitchFamily="34" charset="0"/>
                          <a:ea typeface="ＭＳ Ｐゴシック" charset="-128"/>
                        </a:rPr>
                        <a:t>48 </a:t>
                      </a:r>
                      <a:r>
                        <a:rPr kumimoji="0" lang="en-US" sz="2000" b="0" i="0" u="none" strike="noStrike" cap="none" normalizeH="0" baseline="0" dirty="0" err="1">
                          <a:ln>
                            <a:noFill/>
                          </a:ln>
                          <a:solidFill>
                            <a:srgbClr val="000000"/>
                          </a:solidFill>
                          <a:effectLst/>
                          <a:latin typeface="Tahoma" pitchFamily="34" charset="0"/>
                          <a:ea typeface="ＭＳ Ｐゴシック" charset="-128"/>
                        </a:rPr>
                        <a:t>hrs</a:t>
                      </a:r>
                      <a:r>
                        <a:rPr kumimoji="0" lang="en-US" sz="2000" b="0" i="0" u="none" strike="noStrike" cap="none" normalizeH="0" baseline="0" dirty="0">
                          <a:ln>
                            <a:noFill/>
                          </a:ln>
                          <a:solidFill>
                            <a:srgbClr val="000000"/>
                          </a:solidFill>
                          <a:effectLst/>
                          <a:latin typeface="Tahoma" pitchFamily="34" charset="0"/>
                          <a:ea typeface="ＭＳ Ｐゴシック" charset="-128"/>
                        </a:rPr>
                        <a:t> before /after CVC removal </a:t>
                      </a: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culture with same organism from ANY of: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Quantitative CVC &gt;10</a:t>
                      </a:r>
                      <a:r>
                        <a:rPr kumimoji="0" lang="en-US" sz="1800" b="0" i="0" u="none" strike="noStrike" cap="none" normalizeH="0" baseline="30000" dirty="0">
                          <a:ln>
                            <a:noFill/>
                          </a:ln>
                          <a:solidFill>
                            <a:srgbClr val="000000"/>
                          </a:solidFill>
                          <a:effectLst/>
                          <a:latin typeface="Tahoma" pitchFamily="34" charset="0"/>
                          <a:ea typeface="ＭＳ Ｐゴシック" charset="-128"/>
                        </a:rPr>
                        <a:t>3</a:t>
                      </a:r>
                      <a:r>
                        <a:rPr kumimoji="0" lang="en-US" sz="1800" b="0" i="0" u="none" strike="noStrike" cap="none" normalizeH="0" baseline="0" dirty="0">
                          <a:ln>
                            <a:noFill/>
                          </a:ln>
                          <a:solidFill>
                            <a:srgbClr val="000000"/>
                          </a:solidFill>
                          <a:effectLst/>
                          <a:latin typeface="Tahoma" pitchFamily="34" charset="0"/>
                          <a:ea typeface="ＭＳ Ｐゴシック" charset="-128"/>
                        </a:rPr>
                        <a:t> CFU/ml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Semi-quant</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CVC &gt;15 CFU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Quant</a:t>
                      </a:r>
                      <a:r>
                        <a:rPr kumimoji="0" lang="hu-HU" sz="1800" b="0" i="0" u="none" strike="noStrike" cap="none" normalizeH="0" baseline="0" dirty="0">
                          <a:ln>
                            <a:noFill/>
                          </a:ln>
                          <a:solidFill>
                            <a:srgbClr val="000000"/>
                          </a:solidFill>
                          <a:effectLst/>
                          <a:latin typeface="Tahoma" pitchFamily="34" charset="0"/>
                          <a:ea typeface="ＭＳ Ｐゴシック" charset="-128"/>
                        </a:rPr>
                        <a:t>. ratio</a:t>
                      </a:r>
                      <a:r>
                        <a:rPr kumimoji="0" lang="en-US" sz="1800" b="0" i="0" u="none" strike="noStrike" cap="none" normalizeH="0" baseline="0" dirty="0">
                          <a:ln>
                            <a:noFill/>
                          </a:ln>
                          <a:solidFill>
                            <a:srgbClr val="000000"/>
                          </a:solidFill>
                          <a:effectLst/>
                          <a:latin typeface="Tahoma" pitchFamily="34" charset="0"/>
                          <a:ea typeface="ＭＳ Ｐゴシック" charset="-128"/>
                        </a:rPr>
                        <a:t> CVC</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BC: P-BC &gt;5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CVC BC </a:t>
                      </a:r>
                      <a:r>
                        <a:rPr kumimoji="0" lang="hu-HU" sz="1800" b="0" i="0" u="none" strike="noStrike" cap="none" normalizeH="0" baseline="0" dirty="0" err="1">
                          <a:ln>
                            <a:noFill/>
                          </a:ln>
                          <a:solidFill>
                            <a:srgbClr val="000000"/>
                          </a:solidFill>
                          <a:effectLst/>
                          <a:latin typeface="Tahoma" pitchFamily="34" charset="0"/>
                          <a:ea typeface="ＭＳ Ｐゴシック" charset="-128"/>
                        </a:rPr>
                        <a:t>pos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≥2</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hrs</a:t>
                      </a:r>
                      <a:r>
                        <a:rPr kumimoji="0" lang="en-US" sz="1800" b="0" i="0" u="none" strike="noStrike" cap="none" normalizeH="0" baseline="0" dirty="0">
                          <a:ln>
                            <a:noFill/>
                          </a:ln>
                          <a:solidFill>
                            <a:srgbClr val="000000"/>
                          </a:solidFill>
                          <a:effectLst/>
                          <a:latin typeface="Tahoma" pitchFamily="34" charset="0"/>
                          <a:ea typeface="ＭＳ Ｐゴシック" charset="-128"/>
                        </a:rPr>
                        <a:t> before P-BC </a:t>
                      </a:r>
                    </a:p>
                    <a:p>
                      <a:pPr marL="285750" marR="0" lvl="0" indent="-285750" algn="l" defTabSz="914400" rtl="0" eaLnBrk="1" fontAlgn="base" latinLnBrk="0" hangingPunct="1">
                        <a:lnSpc>
                          <a:spcPct val="100000"/>
                        </a:lnSpc>
                        <a:spcBef>
                          <a:spcPct val="0"/>
                        </a:spcBef>
                        <a:spcAft>
                          <a:spcPct val="0"/>
                        </a:spcAft>
                        <a:buClrTx/>
                        <a:buSzPct val="11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Same organism grown from pus at insertion site/tunnel</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510BFE58-5222-4E48-98DF-5095D289E8E3}"/>
              </a:ext>
            </a:extLst>
          </p:cNvPr>
          <p:cNvSpPr txBox="1"/>
          <p:nvPr/>
        </p:nvSpPr>
        <p:spPr>
          <a:xfrm>
            <a:off x="187286" y="6533002"/>
            <a:ext cx="12004714" cy="258532"/>
          </a:xfrm>
          <a:prstGeom prst="rect">
            <a:avLst/>
          </a:prstGeom>
          <a:noFill/>
        </p:spPr>
        <p:txBody>
          <a:bodyPr wrap="square" rtlCol="0">
            <a:spAutoFit/>
          </a:bodyPr>
          <a:lstStyle/>
          <a:p>
            <a:r>
              <a:rPr lang="hu-HU" sz="1200" dirty="0"/>
              <a:t>CFU: </a:t>
            </a:r>
            <a:r>
              <a:rPr lang="hu-HU" sz="1200" dirty="0" err="1"/>
              <a:t>colony</a:t>
            </a:r>
            <a:r>
              <a:rPr lang="hu-HU" sz="1200" dirty="0"/>
              <a:t> </a:t>
            </a:r>
            <a:r>
              <a:rPr lang="hu-HU" sz="1200" dirty="0" err="1"/>
              <a:t>forming</a:t>
            </a:r>
            <a:r>
              <a:rPr lang="hu-HU" sz="1200" dirty="0"/>
              <a:t> unit, CVC-BC: CVC </a:t>
            </a:r>
            <a:r>
              <a:rPr lang="hu-HU" sz="1200" dirty="0" err="1"/>
              <a:t>blood</a:t>
            </a:r>
            <a:r>
              <a:rPr lang="hu-HU" sz="1200" dirty="0"/>
              <a:t> </a:t>
            </a:r>
            <a:r>
              <a:rPr lang="hu-HU" sz="1200" dirty="0" err="1"/>
              <a:t>culture</a:t>
            </a:r>
            <a:r>
              <a:rPr lang="hu-HU" sz="1200" dirty="0"/>
              <a:t>, P-BC: </a:t>
            </a:r>
            <a:r>
              <a:rPr lang="hu-HU" sz="1200" dirty="0" err="1"/>
              <a:t>peripheral</a:t>
            </a:r>
            <a:r>
              <a:rPr lang="hu-HU" sz="1200" dirty="0"/>
              <a:t> </a:t>
            </a:r>
            <a:r>
              <a:rPr lang="hu-HU" sz="1200" dirty="0" err="1"/>
              <a:t>blood</a:t>
            </a:r>
            <a:r>
              <a:rPr lang="hu-HU" sz="1200" dirty="0"/>
              <a:t> </a:t>
            </a:r>
            <a:r>
              <a:rPr lang="hu-HU" sz="1200" dirty="0" err="1"/>
              <a:t>culture</a:t>
            </a:r>
            <a:r>
              <a:rPr lang="hu-HU" sz="1200" dirty="0"/>
              <a:t> </a:t>
            </a:r>
          </a:p>
        </p:txBody>
      </p:sp>
    </p:spTree>
    <p:extLst>
      <p:ext uri="{BB962C8B-B14F-4D97-AF65-F5344CB8AC3E}">
        <p14:creationId xmlns:p14="http://schemas.microsoft.com/office/powerpoint/2010/main" val="2774031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dirty="0"/>
              <a:t>This session consists of the following elements</a:t>
            </a:r>
          </a:p>
          <a:p>
            <a:endParaRPr lang="en-GB" dirty="0"/>
          </a:p>
          <a:p>
            <a:pPr marL="457200" indent="-457200">
              <a:buFont typeface="Wingdings" pitchFamily="2" charset="2"/>
              <a:buAutoNum type="arabicPeriod"/>
            </a:pPr>
            <a:r>
              <a:rPr lang="en-GB" altLang="en-US" dirty="0">
                <a:ea typeface="ＭＳ Ｐゴシック" pitchFamily="34" charset="-128"/>
              </a:rPr>
              <a:t>Overview of antimicrobial definitions </a:t>
            </a:r>
            <a:endParaRPr lang="hu-HU" altLang="en-US" dirty="0">
              <a:ea typeface="ＭＳ Ｐゴシック" pitchFamily="34" charset="-128"/>
            </a:endParaRPr>
          </a:p>
          <a:p>
            <a:pPr marL="457200" indent="-457200">
              <a:buFont typeface="Wingdings" pitchFamily="2" charset="2"/>
              <a:buAutoNum type="arabicPeriod"/>
            </a:pPr>
            <a:r>
              <a:rPr lang="en-GB" altLang="en-US" dirty="0">
                <a:ea typeface="ＭＳ Ｐゴシック" pitchFamily="34" charset="-128"/>
              </a:rPr>
              <a:t>Overview of HAI case definitions</a:t>
            </a:r>
          </a:p>
          <a:p>
            <a:pPr marL="720000" lvl="1"/>
            <a:r>
              <a:rPr lang="fi-FI" altLang="en-US" dirty="0">
                <a:ea typeface="ＭＳ Ｐゴシック" pitchFamily="34" charset="-128"/>
              </a:rPr>
              <a:t>Including the </a:t>
            </a:r>
            <a:r>
              <a:rPr lang="en-GB" altLang="en-US" dirty="0">
                <a:ea typeface="ＭＳ Ｐゴシック" pitchFamily="34" charset="-128"/>
              </a:rPr>
              <a:t>definition of active prevalent HAI</a:t>
            </a: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4</a:t>
            </a:fld>
            <a:endParaRPr lang="en-GB" dirty="0"/>
          </a:p>
        </p:txBody>
      </p:sp>
    </p:spTree>
    <p:extLst>
      <p:ext uri="{BB962C8B-B14F-4D97-AF65-F5344CB8AC3E}">
        <p14:creationId xmlns:p14="http://schemas.microsoft.com/office/powerpoint/2010/main" val="18364364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idx="4294967295"/>
          </p:nvPr>
        </p:nvSpPr>
        <p:spPr>
          <a:xfrm>
            <a:off x="397565" y="199335"/>
            <a:ext cx="10972800" cy="1143000"/>
          </a:xfrm>
        </p:spPr>
        <p:txBody>
          <a:bodyPr/>
          <a:lstStyle/>
          <a:p>
            <a:pPr eaLnBrk="1" hangingPunct="1"/>
            <a:r>
              <a:rPr lang="en-US" altLang="en-US" dirty="0">
                <a:ea typeface="ＭＳ Ｐゴシック" pitchFamily="34" charset="-128"/>
              </a:rPr>
              <a:t>Catheter-related infection (CRI)</a:t>
            </a:r>
            <a:br>
              <a:rPr lang="hu-HU" altLang="en-US" dirty="0">
                <a:ea typeface="ＭＳ Ｐゴシック" pitchFamily="34" charset="-128"/>
              </a:rPr>
            </a:br>
            <a:r>
              <a:rPr lang="hu-HU" altLang="en-US" dirty="0">
                <a:ea typeface="ＭＳ Ｐゴシック" pitchFamily="34" charset="-128"/>
              </a:rPr>
              <a:t>(</a:t>
            </a:r>
            <a:r>
              <a:rPr lang="hu-HU" altLang="en-US" sz="2600" dirty="0">
                <a:ea typeface="ＭＳ Ｐゴシック" pitchFamily="34" charset="-128"/>
              </a:rPr>
              <a:t>p</a:t>
            </a:r>
            <a:r>
              <a:rPr lang="en-US" altLang="en-US" sz="2600" dirty="0" err="1">
                <a:ea typeface="ＭＳ Ｐゴシック" pitchFamily="34" charset="-128"/>
              </a:rPr>
              <a:t>eripheral</a:t>
            </a:r>
            <a:r>
              <a:rPr lang="en-US" altLang="en-US" sz="2600" dirty="0">
                <a:ea typeface="ＭＳ Ｐゴシック" pitchFamily="34" charset="-128"/>
              </a:rPr>
              <a:t> </a:t>
            </a:r>
            <a:r>
              <a:rPr lang="hu-HU" altLang="en-US" sz="2600" dirty="0">
                <a:ea typeface="ＭＳ Ｐゴシック" pitchFamily="34" charset="-128"/>
              </a:rPr>
              <a:t>v</a:t>
            </a:r>
            <a:r>
              <a:rPr lang="en-US" altLang="en-US" sz="2600" dirty="0" err="1">
                <a:ea typeface="ＭＳ Ｐゴシック" pitchFamily="34" charset="-128"/>
              </a:rPr>
              <a:t>ascular</a:t>
            </a:r>
            <a:r>
              <a:rPr lang="en-US" altLang="en-US" sz="2600" dirty="0">
                <a:ea typeface="ＭＳ Ｐゴシック" pitchFamily="34" charset="-128"/>
              </a:rPr>
              <a:t> </a:t>
            </a:r>
            <a:r>
              <a:rPr lang="hu-HU" altLang="en-US" sz="2600" dirty="0">
                <a:ea typeface="ＭＳ Ｐゴシック" pitchFamily="34" charset="-128"/>
              </a:rPr>
              <a:t>c</a:t>
            </a:r>
            <a:r>
              <a:rPr lang="en-US" altLang="en-US" sz="2600" dirty="0" err="1">
                <a:ea typeface="ＭＳ Ｐゴシック" pitchFamily="34" charset="-128"/>
              </a:rPr>
              <a:t>atheter</a:t>
            </a:r>
            <a:r>
              <a:rPr lang="en-US" altLang="en-US" sz="2600" dirty="0">
                <a:ea typeface="ＭＳ Ｐゴシック" pitchFamily="34" charset="-128"/>
              </a:rPr>
              <a:t>, PVC)</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56-57</a:t>
            </a:r>
            <a:endParaRPr lang="en-GB" altLang="en-US" sz="2000" dirty="0">
              <a:solidFill>
                <a:srgbClr val="FF0000"/>
              </a:solidFill>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3954736850"/>
              </p:ext>
            </p:extLst>
          </p:nvPr>
        </p:nvGraphicFramePr>
        <p:xfrm>
          <a:off x="0" y="1447663"/>
          <a:ext cx="12192000" cy="4272915"/>
        </p:xfrm>
        <a:graphic>
          <a:graphicData uri="http://schemas.openxmlformats.org/drawingml/2006/table">
            <a:tbl>
              <a:tblPr/>
              <a:tblGrid>
                <a:gridCol w="3913717">
                  <a:extLst>
                    <a:ext uri="{9D8B030D-6E8A-4147-A177-3AD203B41FA5}">
                      <a16:colId xmlns:a16="http://schemas.microsoft.com/office/drawing/2014/main" val="20000"/>
                    </a:ext>
                  </a:extLst>
                </a:gridCol>
                <a:gridCol w="4028016">
                  <a:extLst>
                    <a:ext uri="{9D8B030D-6E8A-4147-A177-3AD203B41FA5}">
                      <a16:colId xmlns:a16="http://schemas.microsoft.com/office/drawing/2014/main" val="20001"/>
                    </a:ext>
                  </a:extLst>
                </a:gridCol>
                <a:gridCol w="4250267">
                  <a:extLst>
                    <a:ext uri="{9D8B030D-6E8A-4147-A177-3AD203B41FA5}">
                      <a16:colId xmlns:a16="http://schemas.microsoft.com/office/drawing/2014/main" val="20002"/>
                    </a:ext>
                  </a:extLst>
                </a:gridCol>
              </a:tblGrid>
              <a:tr h="1133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CRI1</a:t>
                      </a:r>
                      <a:r>
                        <a:rPr kumimoji="0" lang="hu-HU" sz="2000" b="1" i="0" u="none" strike="noStrike" cap="none" normalizeH="0" baseline="0" dirty="0">
                          <a:ln>
                            <a:noFill/>
                          </a:ln>
                          <a:solidFill>
                            <a:srgbClr val="FFFFFF"/>
                          </a:solidFill>
                          <a:effectLst/>
                          <a:latin typeface="Tahoma" pitchFamily="34" charset="0"/>
                          <a:ea typeface="ＭＳ Ｐゴシック" charset="-128"/>
                        </a:rPr>
                        <a:t>-PVC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Local PVC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hu-HU" sz="2000" b="1" i="0" u="none" strike="noStrike" cap="none" normalizeH="0" baseline="0" dirty="0" err="1">
                          <a:ln>
                            <a:noFill/>
                          </a:ln>
                          <a:solidFill>
                            <a:srgbClr val="FFFFFF"/>
                          </a:solidFill>
                          <a:effectLst/>
                          <a:latin typeface="Tahoma" pitchFamily="34" charset="0"/>
                          <a:ea typeface="ＭＳ Ｐゴシック" charset="-128"/>
                        </a:rPr>
                        <a:t>related</a:t>
                      </a:r>
                      <a:r>
                        <a:rPr kumimoji="0" lang="en-US" sz="2000" b="1" i="0" u="none" strike="noStrike" cap="none" normalizeH="0" baseline="0" dirty="0">
                          <a:ln>
                            <a:noFill/>
                          </a:ln>
                          <a:solidFill>
                            <a:srgbClr val="FFFFFF"/>
                          </a:solidFill>
                          <a:effectLst/>
                          <a:latin typeface="Tahoma" pitchFamily="34" charset="0"/>
                          <a:ea typeface="ＭＳ Ｐゴシック" charset="-128"/>
                        </a:rPr>
                        <a:t> infection</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 (no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CRI2</a:t>
                      </a:r>
                      <a:r>
                        <a:rPr kumimoji="0" lang="hu-HU" sz="2000" b="1" i="0" u="none" strike="noStrike" cap="none" normalizeH="0" baseline="0" dirty="0">
                          <a:ln>
                            <a:noFill/>
                          </a:ln>
                          <a:solidFill>
                            <a:srgbClr val="FFFFFF"/>
                          </a:solidFill>
                          <a:effectLst/>
                          <a:latin typeface="Tahoma" pitchFamily="34" charset="0"/>
                          <a:ea typeface="ＭＳ Ｐゴシック" charset="-128"/>
                        </a:rPr>
                        <a:t>-PVC</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General PVC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infection (no </a:t>
                      </a:r>
                      <a:r>
                        <a:rPr kumimoji="0" lang="hu-HU" sz="2000" b="1" i="0" u="none" strike="noStrike" cap="none" normalizeH="0" baseline="0" dirty="0" err="1">
                          <a:ln>
                            <a:noFill/>
                          </a:ln>
                          <a:solidFill>
                            <a:srgbClr val="FFFFFF"/>
                          </a:solidFill>
                          <a:effectLst/>
                          <a:latin typeface="Tahoma" pitchFamily="34" charset="0"/>
                          <a:ea typeface="ＭＳ Ｐゴシック" charset="-128"/>
                        </a:rPr>
                        <a:t>positive</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blood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culture</a:t>
                      </a:r>
                      <a:r>
                        <a:rPr kumimoji="0" lang="en-US"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CRI</a:t>
                      </a:r>
                      <a:r>
                        <a:rPr kumimoji="0" lang="hu-HU" sz="2000" b="1" i="0" u="none" strike="noStrike" cap="none" normalizeH="0" baseline="0" dirty="0">
                          <a:ln>
                            <a:noFill/>
                          </a:ln>
                          <a:solidFill>
                            <a:srgbClr val="FFFFFF"/>
                          </a:solidFill>
                          <a:effectLst/>
                          <a:latin typeface="Tahoma" pitchFamily="34" charset="0"/>
                          <a:ea typeface="ＭＳ Ｐゴシック" charset="-128"/>
                        </a:rPr>
                        <a:t>3-PVC</a:t>
                      </a:r>
                      <a:endParaRPr kumimoji="0" lang="en-US"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hu-HU" sz="2000" b="1" i="0" u="none" strike="noStrike" cap="none" normalizeH="0" baseline="0" dirty="0" err="1">
                          <a:ln>
                            <a:noFill/>
                          </a:ln>
                          <a:solidFill>
                            <a:srgbClr val="FFFFFF"/>
                          </a:solidFill>
                          <a:effectLst/>
                          <a:latin typeface="Tahoma" pitchFamily="34" charset="0"/>
                          <a:ea typeface="ＭＳ Ｐゴシック" charset="-128"/>
                        </a:rPr>
                        <a:t>Microbiologically</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confirmed</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US" sz="2000" b="1" i="0" u="none" strike="noStrike" cap="none" normalizeH="0" baseline="0" dirty="0">
                          <a:ln>
                            <a:noFill/>
                          </a:ln>
                          <a:solidFill>
                            <a:srgbClr val="FFFFFF"/>
                          </a:solidFill>
                          <a:effectLst/>
                          <a:latin typeface="Tahoma" pitchFamily="34" charset="0"/>
                          <a:ea typeface="ＭＳ Ｐゴシック" charset="-128"/>
                        </a:rPr>
                        <a:t>PVC</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US" sz="2000" b="1" i="0" u="none" strike="noStrike" cap="none" normalizeH="0" baseline="0" dirty="0">
                          <a:ln>
                            <a:noFill/>
                          </a:ln>
                          <a:solidFill>
                            <a:srgbClr val="FFFFFF"/>
                          </a:solidFill>
                          <a:effectLst/>
                          <a:latin typeface="Tahoma" pitchFamily="34" charset="0"/>
                          <a:ea typeface="ＭＳ Ｐゴシック" charset="-128"/>
                        </a:rPr>
                        <a:t>related BSI</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125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PVC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OR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PVC &gt;15 CFU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Pus/inflammation at insertion site/tunnel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PVC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OR</a:t>
                      </a:r>
                      <a:br>
                        <a:rPr kumimoji="0" lang="en-US" sz="2000" b="0" i="0" u="none" strike="noStrike" cap="none" normalizeH="0" baseline="0" dirty="0">
                          <a:ln>
                            <a:noFill/>
                          </a:ln>
                          <a:solidFill>
                            <a:srgbClr val="000000"/>
                          </a:solidFill>
                          <a:effectLst/>
                          <a:latin typeface="Tahoma" pitchFamily="34" charset="0"/>
                          <a:ea typeface="ＭＳ Ｐゴシック" charset="-128"/>
                        </a:rPr>
                      </a:b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PVC &gt;15 CFU</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Clinical signs improve &lt;48 hours after PVC removal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B</a:t>
                      </a:r>
                      <a:r>
                        <a:rPr kumimoji="0" lang="hu-HU" sz="2000" b="0" i="0" u="none" strike="noStrike" cap="none" normalizeH="0" baseline="0" dirty="0" err="1">
                          <a:ln>
                            <a:noFill/>
                          </a:ln>
                          <a:solidFill>
                            <a:srgbClr val="000000"/>
                          </a:solidFill>
                          <a:effectLst/>
                          <a:latin typeface="Tahoma" pitchFamily="34" charset="0"/>
                          <a:ea typeface="ＭＳ Ｐゴシック" charset="-128"/>
                        </a:rPr>
                        <a:t>loodstream</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err="1">
                          <a:ln>
                            <a:noFill/>
                          </a:ln>
                          <a:solidFill>
                            <a:srgbClr val="000000"/>
                          </a:solidFill>
                          <a:effectLst/>
                          <a:latin typeface="Tahoma" pitchFamily="34" charset="0"/>
                          <a:ea typeface="ＭＳ Ｐゴシック" charset="-128"/>
                        </a:rPr>
                        <a:t>infection</a:t>
                      </a:r>
                      <a:r>
                        <a:rPr kumimoji="0" lang="en-US" sz="2000" b="0" i="0" u="none" strike="noStrike" cap="none" normalizeH="0" baseline="0" dirty="0">
                          <a:ln>
                            <a:noFill/>
                          </a:ln>
                          <a:solidFill>
                            <a:srgbClr val="000000"/>
                          </a:solidFill>
                          <a:effectLst/>
                          <a:latin typeface="Tahoma" pitchFamily="34" charset="0"/>
                          <a:ea typeface="ＭＳ Ｐゴシック" charset="-128"/>
                        </a:rPr>
                        <a:t> occurring</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en-US" sz="2000" b="0" i="0" u="none" strike="noStrike" cap="none" normalizeH="0" baseline="0" dirty="0">
                          <a:ln>
                            <a:noFill/>
                          </a:ln>
                          <a:solidFill>
                            <a:srgbClr val="000000"/>
                          </a:solidFill>
                          <a:effectLst/>
                          <a:latin typeface="Tahoma" pitchFamily="34" charset="0"/>
                          <a:ea typeface="ＭＳ Ｐゴシック" charset="-128"/>
                        </a:rPr>
                        <a:t> 48 </a:t>
                      </a:r>
                      <a:r>
                        <a:rPr kumimoji="0" lang="en-US" sz="2000" b="0" i="0" u="none" strike="noStrike" cap="none" normalizeH="0" baseline="0" dirty="0" err="1">
                          <a:ln>
                            <a:noFill/>
                          </a:ln>
                          <a:solidFill>
                            <a:srgbClr val="000000"/>
                          </a:solidFill>
                          <a:effectLst/>
                          <a:latin typeface="Tahoma" pitchFamily="34" charset="0"/>
                          <a:ea typeface="ＭＳ Ｐゴシック" charset="-128"/>
                        </a:rPr>
                        <a:t>hrs</a:t>
                      </a:r>
                      <a:r>
                        <a:rPr kumimoji="0" lang="en-US" sz="2000" b="0" i="0" u="none" strike="noStrike" cap="none" normalizeH="0" baseline="0" dirty="0">
                          <a:ln>
                            <a:noFill/>
                          </a:ln>
                          <a:solidFill>
                            <a:srgbClr val="000000"/>
                          </a:solidFill>
                          <a:effectLst/>
                          <a:latin typeface="Tahoma" pitchFamily="34" charset="0"/>
                          <a:ea typeface="ＭＳ Ｐゴシック" charset="-128"/>
                        </a:rPr>
                        <a:t> before/after PVC removal </a:t>
                      </a: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Tahoma" pitchFamily="34" charset="0"/>
                          <a:ea typeface="ＭＳ Ｐゴシック" charset="-128"/>
                        </a:rPr>
                        <a:t>POSITIVE culture with same organism from ANY of: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Quantitative PVC &gt;10</a:t>
                      </a:r>
                      <a:r>
                        <a:rPr kumimoji="0" lang="en-US" sz="2000" b="0" i="0" u="none" strike="noStrike" cap="none" normalizeH="0" baseline="30000" dirty="0">
                          <a:ln>
                            <a:noFill/>
                          </a:ln>
                          <a:solidFill>
                            <a:srgbClr val="000000"/>
                          </a:solidFill>
                          <a:effectLst/>
                          <a:latin typeface="Tahoma" pitchFamily="34" charset="0"/>
                          <a:ea typeface="ＭＳ Ｐゴシック" charset="-128"/>
                        </a:rPr>
                        <a:t>3</a:t>
                      </a:r>
                      <a:r>
                        <a:rPr kumimoji="0" lang="en-US" sz="2000" b="0" i="0" u="none" strike="noStrike" cap="none" normalizeH="0" baseline="0" dirty="0">
                          <a:ln>
                            <a:noFill/>
                          </a:ln>
                          <a:solidFill>
                            <a:srgbClr val="000000"/>
                          </a:solidFill>
                          <a:effectLst/>
                          <a:latin typeface="Tahoma" pitchFamily="34" charset="0"/>
                          <a:ea typeface="ＭＳ Ｐゴシック" charset="-128"/>
                        </a:rPr>
                        <a:t> CFU/ml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Semi-quant</a:t>
                      </a:r>
                      <a:r>
                        <a:rPr kumimoji="0" lang="hu-HU" sz="2000" b="0" i="0" u="none" strike="noStrike" cap="none" normalizeH="0" baseline="0" dirty="0">
                          <a:ln>
                            <a:noFill/>
                          </a:ln>
                          <a:solidFill>
                            <a:srgbClr val="000000"/>
                          </a:solidFill>
                          <a:effectLst/>
                          <a:latin typeface="Tahoma" pitchFamily="34" charset="0"/>
                          <a:ea typeface="ＭＳ Ｐゴシック" charset="-128"/>
                        </a:rPr>
                        <a:t>.</a:t>
                      </a:r>
                      <a:r>
                        <a:rPr kumimoji="0" lang="en-US"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a:ln>
                            <a:noFill/>
                          </a:ln>
                          <a:solidFill>
                            <a:srgbClr val="000000"/>
                          </a:solidFill>
                          <a:effectLst/>
                          <a:latin typeface="Tahoma" pitchFamily="34" charset="0"/>
                          <a:ea typeface="ＭＳ Ｐゴシック" charset="-128"/>
                        </a:rPr>
                        <a:t>P</a:t>
                      </a:r>
                      <a:r>
                        <a:rPr kumimoji="0" lang="en-US" sz="2000" b="0" i="0" u="none" strike="noStrike" cap="none" normalizeH="0" baseline="0" dirty="0">
                          <a:ln>
                            <a:noFill/>
                          </a:ln>
                          <a:solidFill>
                            <a:srgbClr val="000000"/>
                          </a:solidFill>
                          <a:effectLst/>
                          <a:latin typeface="Tahoma" pitchFamily="34" charset="0"/>
                          <a:ea typeface="ＭＳ Ｐゴシック" charset="-128"/>
                        </a:rPr>
                        <a:t>VC &gt;15 CFU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charset="-128"/>
                        </a:rPr>
                        <a:t>Same organism grown from pus at insertion site/tunnel</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392856B7-6600-45F1-95B6-1FB241D3157C}"/>
              </a:ext>
            </a:extLst>
          </p:cNvPr>
          <p:cNvSpPr txBox="1"/>
          <p:nvPr/>
        </p:nvSpPr>
        <p:spPr>
          <a:xfrm>
            <a:off x="200538" y="6533002"/>
            <a:ext cx="12004714" cy="258532"/>
          </a:xfrm>
          <a:prstGeom prst="rect">
            <a:avLst/>
          </a:prstGeom>
          <a:noFill/>
        </p:spPr>
        <p:txBody>
          <a:bodyPr wrap="square" rtlCol="0">
            <a:spAutoFit/>
          </a:bodyPr>
          <a:lstStyle/>
          <a:p>
            <a:r>
              <a:rPr lang="hu-HU" sz="1200" dirty="0"/>
              <a:t>CFU: </a:t>
            </a:r>
            <a:r>
              <a:rPr lang="hu-HU" sz="1200" dirty="0" err="1"/>
              <a:t>colony</a:t>
            </a:r>
            <a:r>
              <a:rPr lang="hu-HU" sz="1200" dirty="0"/>
              <a:t> </a:t>
            </a:r>
            <a:r>
              <a:rPr lang="hu-HU" sz="1200" dirty="0" err="1"/>
              <a:t>forming</a:t>
            </a:r>
            <a:r>
              <a:rPr lang="hu-HU" sz="1200" dirty="0"/>
              <a:t> unit </a:t>
            </a:r>
          </a:p>
        </p:txBody>
      </p:sp>
    </p:spTree>
    <p:extLst>
      <p:ext uri="{BB962C8B-B14F-4D97-AF65-F5344CB8AC3E}">
        <p14:creationId xmlns:p14="http://schemas.microsoft.com/office/powerpoint/2010/main" val="23095901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idx="4294967295"/>
          </p:nvPr>
        </p:nvSpPr>
        <p:spPr>
          <a:xfrm>
            <a:off x="497417" y="241301"/>
            <a:ext cx="10972800" cy="822325"/>
          </a:xfrm>
        </p:spPr>
        <p:txBody>
          <a:bodyPr/>
          <a:lstStyle/>
          <a:p>
            <a:pPr eaLnBrk="1" hangingPunct="1"/>
            <a:r>
              <a:rPr lang="en-US" altLang="en-US" dirty="0">
                <a:ea typeface="ＭＳ Ｐゴシック" pitchFamily="34" charset="-128"/>
              </a:rPr>
              <a:t>Arterial or venous infection (CVS-VASC)</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a:t>
            </a:r>
            <a:r>
              <a:rPr lang="hu-HU" altLang="en-US" sz="2000" dirty="0">
                <a:ea typeface="ＭＳ Ｐゴシック" pitchFamily="34" charset="-128"/>
              </a:rPr>
              <a:t>60</a:t>
            </a:r>
            <a:br>
              <a:rPr lang="en-US" altLang="en-US" dirty="0">
                <a:ea typeface="ＭＳ Ｐゴシック" pitchFamily="34" charset="-128"/>
              </a:rPr>
            </a:br>
            <a:endParaRPr lang="en-US" altLang="en-US" dirty="0">
              <a:ea typeface="ＭＳ Ｐゴシック" pitchFamily="34" charset="-128"/>
            </a:endParaRPr>
          </a:p>
        </p:txBody>
      </p:sp>
      <p:graphicFrame>
        <p:nvGraphicFramePr>
          <p:cNvPr id="258051" name="Group 3"/>
          <p:cNvGraphicFramePr>
            <a:graphicFrameLocks noGrp="1"/>
          </p:cNvGraphicFramePr>
          <p:nvPr>
            <p:extLst>
              <p:ext uri="{D42A27DB-BD31-4B8C-83A1-F6EECF244321}">
                <p14:modId xmlns:p14="http://schemas.microsoft.com/office/powerpoint/2010/main" val="2543865384"/>
              </p:ext>
            </p:extLst>
          </p:nvPr>
        </p:nvGraphicFramePr>
        <p:xfrm>
          <a:off x="921947" y="1550111"/>
          <a:ext cx="9211733" cy="3818738"/>
        </p:xfrm>
        <a:graphic>
          <a:graphicData uri="http://schemas.openxmlformats.org/drawingml/2006/table">
            <a:tbl>
              <a:tblPr/>
              <a:tblGrid>
                <a:gridCol w="9211733">
                  <a:extLst>
                    <a:ext uri="{9D8B030D-6E8A-4147-A177-3AD203B41FA5}">
                      <a16:colId xmlns:a16="http://schemas.microsoft.com/office/drawing/2014/main" val="20000"/>
                    </a:ext>
                  </a:extLst>
                </a:gridCol>
              </a:tblGrid>
              <a:tr h="60006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pitchFamily="-65" charset="-128"/>
                        </a:rPr>
                        <a:t>CVS-</a:t>
                      </a:r>
                      <a:r>
                        <a:rPr kumimoji="0" lang="en-US" sz="2400" b="1" i="0" u="none" strike="noStrike" cap="none" normalizeH="0" baseline="0" dirty="0">
                          <a:ln>
                            <a:noFill/>
                          </a:ln>
                          <a:solidFill>
                            <a:srgbClr val="FFFFFF"/>
                          </a:solidFill>
                          <a:effectLst/>
                          <a:latin typeface="Tahoma" pitchFamily="34" charset="0"/>
                          <a:ea typeface="ＭＳ Ｐゴシック" pitchFamily="-65" charset="-128"/>
                        </a:rPr>
                        <a:t>VASC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pitchFamily="-65" charset="-128"/>
                        </a:rPr>
                        <a:t>Arterial or venous infection </a:t>
                      </a:r>
                    </a:p>
                  </a:txBody>
                  <a:tcPr marL="121920" marR="121920"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056724">
                <a:tc>
                  <a:txBody>
                    <a:bodyPr/>
                    <a:lstStyle/>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2000" b="0" i="0" u="none" strike="noStrike" cap="none" normalizeH="0" baseline="0" dirty="0">
                          <a:ln>
                            <a:noFill/>
                          </a:ln>
                          <a:solidFill>
                            <a:srgbClr val="000000"/>
                          </a:solidFill>
                          <a:effectLst/>
                          <a:latin typeface="Tahoma" pitchFamily="34" charset="0"/>
                          <a:ea typeface="ＭＳ Ｐゴシック" charset="-128"/>
                        </a:rPr>
                        <a:t>≥ 1 of</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err="1">
                          <a:ln>
                            <a:noFill/>
                          </a:ln>
                          <a:solidFill>
                            <a:srgbClr val="000000"/>
                          </a:solidFill>
                          <a:effectLst/>
                          <a:latin typeface="Tahoma" pitchFamily="34" charset="0"/>
                          <a:ea typeface="ＭＳ Ｐゴシック" charset="-128"/>
                        </a:rPr>
                        <a:t>the</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hu-HU" sz="20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2000" b="0" i="0" u="none" strike="noStrike" cap="none" normalizeH="0" baseline="0" dirty="0">
                          <a:ln>
                            <a:noFill/>
                          </a:ln>
                          <a:solidFill>
                            <a:srgbClr val="000000"/>
                          </a:solidFill>
                          <a:effectLst/>
                          <a:latin typeface="Tahoma" pitchFamily="34" charset="0"/>
                          <a:ea typeface="ＭＳ Ｐゴシック" charset="-128"/>
                        </a:rPr>
                        <a:t>:</a:t>
                      </a:r>
                      <a:endParaRPr kumimoji="0" lang="hu-HU" sz="2000" b="0" i="0" u="none" strike="noStrike" cap="none" normalizeH="0" baseline="0" dirty="0">
                        <a:ln>
                          <a:noFill/>
                        </a:ln>
                        <a:solidFill>
                          <a:srgbClr val="000000"/>
                        </a:solidFill>
                        <a:effectLst/>
                        <a:latin typeface="Tahoma" pitchFamily="34" charset="0"/>
                        <a:ea typeface="ＭＳ Ｐゴシック" pitchFamily="-65"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hu-HU" sz="2000" b="0" i="0" u="none" strike="noStrike" cap="none" normalizeH="0" baseline="0" dirty="0">
                        <a:ln>
                          <a:noFill/>
                        </a:ln>
                        <a:solidFill>
                          <a:srgbClr val="000000"/>
                        </a:solidFill>
                        <a:effectLst/>
                        <a:latin typeface="Tahoma" pitchFamily="34" charset="0"/>
                        <a:ea typeface="ＭＳ Ｐゴシック" pitchFamily="-65" charset="-128"/>
                      </a:endParaRP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O</a:t>
                      </a:r>
                      <a:r>
                        <a:rPr kumimoji="0" lang="en-US" sz="2000" b="0" i="0" u="none" strike="noStrike" cap="none" normalizeH="0" baseline="0" dirty="0" err="1">
                          <a:ln>
                            <a:noFill/>
                          </a:ln>
                          <a:solidFill>
                            <a:srgbClr val="000000"/>
                          </a:solidFill>
                          <a:effectLst/>
                          <a:latin typeface="Tahoma" pitchFamily="34" charset="0"/>
                          <a:ea typeface="ＭＳ Ｐゴシック" pitchFamily="-65" charset="-128"/>
                        </a:rPr>
                        <a:t>rganism</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s</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 cultured from vessel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removed</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during</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surgical</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op</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eration</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en-GB" sz="2000" b="0" i="0" u="none" strike="noStrike" cap="none" normalizeH="0" baseline="0" dirty="0">
                          <a:ln>
                            <a:noFill/>
                          </a:ln>
                          <a:solidFill>
                            <a:srgbClr val="000000"/>
                          </a:solidFill>
                          <a:effectLst/>
                          <a:latin typeface="Tahoma" pitchFamily="34" charset="0"/>
                          <a:ea typeface="ＭＳ Ｐゴシック" pitchFamily="-65" charset="-128"/>
                        </a:rPr>
                        <a:t>AND </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blood culture not done or negative</a:t>
                      </a:r>
                      <a:br>
                        <a:rPr kumimoji="0" lang="en-US" sz="2000" b="0" i="0" u="none" strike="noStrike" cap="none" normalizeH="0" baseline="0" dirty="0">
                          <a:ln>
                            <a:noFill/>
                          </a:ln>
                          <a:solidFill>
                            <a:srgbClr val="000000"/>
                          </a:solidFill>
                          <a:effectLst/>
                          <a:latin typeface="Tahoma" pitchFamily="34" charset="0"/>
                          <a:ea typeface="ＭＳ Ｐゴシック" pitchFamily="-65" charset="-128"/>
                        </a:rPr>
                      </a:br>
                      <a:endParaRPr kumimoji="0" lang="en-US" sz="2000" b="0" i="0" u="none" strike="noStrike" cap="none" normalizeH="0" baseline="0" dirty="0">
                        <a:ln>
                          <a:noFill/>
                        </a:ln>
                        <a:solidFill>
                          <a:srgbClr val="000000"/>
                        </a:solidFill>
                        <a:effectLst/>
                        <a:latin typeface="Tahoma" pitchFamily="34" charset="0"/>
                        <a:ea typeface="ＭＳ Ｐゴシック" pitchFamily="-65"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Evidence of vessel infection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seen</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during</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 op</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eration</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a:t>
                      </a:r>
                      <a:r>
                        <a:rPr kumimoji="0" lang="en-US" sz="2000" b="0" i="0" u="none" strike="noStrike" cap="none" normalizeH="0" baseline="0" dirty="0" err="1">
                          <a:ln>
                            <a:noFill/>
                          </a:ln>
                          <a:solidFill>
                            <a:srgbClr val="000000"/>
                          </a:solidFill>
                          <a:effectLst/>
                          <a:latin typeface="Tahoma" pitchFamily="34" charset="0"/>
                          <a:ea typeface="ＭＳ Ｐゴシック" pitchFamily="-65" charset="-128"/>
                        </a:rPr>
                        <a:t>histol</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ogical</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 </a:t>
                      </a:r>
                      <a:r>
                        <a:rPr kumimoji="0" lang="hu-HU" sz="2000" b="0" i="0" u="none" strike="noStrike" cap="none" normalizeH="0" baseline="0" dirty="0" err="1">
                          <a:ln>
                            <a:noFill/>
                          </a:ln>
                          <a:solidFill>
                            <a:srgbClr val="000000"/>
                          </a:solidFill>
                          <a:effectLst/>
                          <a:latin typeface="Tahoma" pitchFamily="34" charset="0"/>
                          <a:ea typeface="ＭＳ Ｐゴシック" pitchFamily="-65" charset="-128"/>
                        </a:rPr>
                        <a:t>examination</a:t>
                      </a:r>
                      <a:endParaRPr kumimoji="0" lang="en-US" sz="2000" b="0" i="0" u="none" strike="noStrike" cap="none" normalizeH="0" baseline="0" dirty="0">
                        <a:ln>
                          <a:noFill/>
                        </a:ln>
                        <a:solidFill>
                          <a:srgbClr val="000000"/>
                        </a:solidFill>
                        <a:effectLst/>
                        <a:latin typeface="Tahoma" pitchFamily="34" charset="0"/>
                        <a:ea typeface="ＭＳ Ｐゴシック" pitchFamily="-65"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endParaRPr kumimoji="0" lang="en-US" sz="2000" b="0" i="0" u="none" strike="noStrike" cap="none" normalizeH="0" baseline="0" dirty="0">
                        <a:ln>
                          <a:noFill/>
                        </a:ln>
                        <a:solidFill>
                          <a:srgbClr val="000000"/>
                        </a:solidFill>
                        <a:effectLst/>
                        <a:latin typeface="Tahoma" pitchFamily="34" charset="0"/>
                        <a:ea typeface="ＭＳ Ｐゴシック" pitchFamily="-65"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≥1 of signs/symptoms </a:t>
                      </a:r>
                      <a:r>
                        <a:rPr kumimoji="0" lang="en-GB" sz="2000" b="0" i="0" u="none" strike="noStrike" cap="none" normalizeH="0" baseline="0" dirty="0">
                          <a:ln>
                            <a:noFill/>
                          </a:ln>
                          <a:solidFill>
                            <a:srgbClr val="000000"/>
                          </a:solidFill>
                          <a:effectLst/>
                          <a:latin typeface="Tahoma" pitchFamily="34" charset="0"/>
                          <a:ea typeface="ＭＳ Ｐゴシック" pitchFamily="-65" charset="-128"/>
                        </a:rPr>
                        <a:t> AND </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&gt;15 colonies cultured from intravascular cannula tip using semi</a:t>
                      </a:r>
                      <a:r>
                        <a:rPr kumimoji="0" lang="hu-HU" sz="2000" b="0" i="0" u="none" strike="noStrike" cap="none" normalizeH="0" baseline="0" dirty="0">
                          <a:ln>
                            <a:noFill/>
                          </a:ln>
                          <a:solidFill>
                            <a:srgbClr val="000000"/>
                          </a:solidFill>
                          <a:effectLst/>
                          <a:latin typeface="Tahoma" pitchFamily="34" charset="0"/>
                          <a:ea typeface="ＭＳ Ｐゴシック" pitchFamily="-65" charset="-128"/>
                        </a:rPr>
                        <a:t>-</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quantitative culture </a:t>
                      </a:r>
                      <a:r>
                        <a:rPr kumimoji="0" lang="en-GB" sz="2000" b="0" i="0" u="none" strike="noStrike" cap="none" normalizeH="0" baseline="0" dirty="0">
                          <a:ln>
                            <a:noFill/>
                          </a:ln>
                          <a:solidFill>
                            <a:srgbClr val="000000"/>
                          </a:solidFill>
                          <a:effectLst/>
                          <a:latin typeface="Tahoma" pitchFamily="34" charset="0"/>
                          <a:ea typeface="ＭＳ Ｐゴシック" pitchFamily="-65" charset="-128"/>
                        </a:rPr>
                        <a:t>AND </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blood culture not done or negative</a:t>
                      </a: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endParaRPr kumimoji="0" lang="en-GB" sz="2000" b="0" i="0" u="none" strike="noStrike" cap="none" normalizeH="0" baseline="0" dirty="0">
                        <a:ln>
                          <a:noFill/>
                        </a:ln>
                        <a:solidFill>
                          <a:srgbClr val="000000"/>
                        </a:solidFill>
                        <a:effectLst/>
                        <a:latin typeface="Tahoma" pitchFamily="34" charset="0"/>
                        <a:ea typeface="ＭＳ Ｐゴシック" pitchFamily="-65"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Purulent drainage at vascular site </a:t>
                      </a:r>
                      <a:r>
                        <a:rPr kumimoji="0" lang="en-GB" sz="2000" b="0" i="0" u="none" strike="noStrike" cap="none" normalizeH="0" baseline="0" dirty="0">
                          <a:ln>
                            <a:noFill/>
                          </a:ln>
                          <a:solidFill>
                            <a:srgbClr val="000000"/>
                          </a:solidFill>
                          <a:effectLst/>
                          <a:latin typeface="Tahoma" pitchFamily="34" charset="0"/>
                          <a:ea typeface="ＭＳ Ｐゴシック" pitchFamily="-65" charset="-128"/>
                        </a:rPr>
                        <a:t>AND </a:t>
                      </a:r>
                      <a:r>
                        <a:rPr kumimoji="0" lang="en-US" sz="2000" b="0" i="0" u="none" strike="noStrike" cap="none" normalizeH="0" baseline="0" dirty="0">
                          <a:ln>
                            <a:noFill/>
                          </a:ln>
                          <a:solidFill>
                            <a:srgbClr val="000000"/>
                          </a:solidFill>
                          <a:effectLst/>
                          <a:latin typeface="Tahoma" pitchFamily="34" charset="0"/>
                          <a:ea typeface="ＭＳ Ｐゴシック" pitchFamily="-65" charset="-128"/>
                        </a:rPr>
                        <a:t>blood culture not done or negative</a:t>
                      </a:r>
                      <a:endParaRPr kumimoji="0" lang="en-GB" sz="2000" b="0" i="0" u="none" strike="noStrike" cap="none" normalizeH="0" baseline="0" dirty="0">
                        <a:ln>
                          <a:noFill/>
                        </a:ln>
                        <a:solidFill>
                          <a:srgbClr val="000000"/>
                        </a:solidFill>
                        <a:effectLst/>
                        <a:latin typeface="Tahoma" pitchFamily="34" charset="0"/>
                        <a:ea typeface="ＭＳ Ｐゴシック" pitchFamily="-65" charset="-128"/>
                      </a:endParaRPr>
                    </a:p>
                  </a:txBody>
                  <a:tcPr marL="121920" marR="121920"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79883" name="TextBox 1"/>
          <p:cNvSpPr txBox="1">
            <a:spLocks noChangeArrowheads="1"/>
          </p:cNvSpPr>
          <p:nvPr/>
        </p:nvSpPr>
        <p:spPr bwMode="auto">
          <a:xfrm>
            <a:off x="921947" y="5615195"/>
            <a:ext cx="1064683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100000"/>
              </a:lnSpc>
              <a:spcAft>
                <a:spcPct val="0"/>
              </a:spcAft>
              <a:buFontTx/>
              <a:buNone/>
            </a:pPr>
            <a:r>
              <a:rPr lang="fi-FI" altLang="en-US" sz="1600" dirty="0"/>
              <a:t>Note: Report infections of an intravascular cannulation site without organisms cultured from blood</a:t>
            </a:r>
            <a:r>
              <a:rPr lang="hu-HU" altLang="en-US" sz="1600" dirty="0"/>
              <a:t>                                     </a:t>
            </a:r>
            <a:r>
              <a:rPr lang="fi-FI" altLang="en-US" sz="1600" dirty="0"/>
              <a:t> AND without matching CRI as CVS-VASC</a:t>
            </a:r>
            <a:endParaRPr lang="en-GB" altLang="en-US" sz="1600" dirty="0"/>
          </a:p>
        </p:txBody>
      </p:sp>
    </p:spTree>
    <p:extLst>
      <p:ext uri="{BB962C8B-B14F-4D97-AF65-F5344CB8AC3E}">
        <p14:creationId xmlns:p14="http://schemas.microsoft.com/office/powerpoint/2010/main" val="39238604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Line 18"/>
          <p:cNvSpPr>
            <a:spLocks noChangeShapeType="1"/>
          </p:cNvSpPr>
          <p:nvPr/>
        </p:nvSpPr>
        <p:spPr bwMode="auto">
          <a:xfrm flipH="1">
            <a:off x="5300133" y="673099"/>
            <a:ext cx="0" cy="45910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81925" name="Line 34"/>
          <p:cNvSpPr>
            <a:spLocks noChangeShapeType="1"/>
          </p:cNvSpPr>
          <p:nvPr/>
        </p:nvSpPr>
        <p:spPr bwMode="auto">
          <a:xfrm>
            <a:off x="543984" y="5867400"/>
            <a:ext cx="104796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grpSp>
        <p:nvGrpSpPr>
          <p:cNvPr id="81926" name="Group 37"/>
          <p:cNvGrpSpPr>
            <a:grpSpLocks/>
          </p:cNvGrpSpPr>
          <p:nvPr/>
        </p:nvGrpSpPr>
        <p:grpSpPr bwMode="auto">
          <a:xfrm>
            <a:off x="543984" y="673100"/>
            <a:ext cx="10492317" cy="5194300"/>
            <a:chOff x="272" y="430"/>
            <a:chExt cx="4957" cy="3272"/>
          </a:xfrm>
        </p:grpSpPr>
        <p:sp>
          <p:nvSpPr>
            <p:cNvPr id="81928" name="AutoShape 5"/>
            <p:cNvSpPr>
              <a:spLocks noChangeAspect="1" noChangeArrowheads="1"/>
            </p:cNvSpPr>
            <p:nvPr/>
          </p:nvSpPr>
          <p:spPr bwMode="auto">
            <a:xfrm>
              <a:off x="272" y="430"/>
              <a:ext cx="4957" cy="32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endParaRPr lang="en-US" altLang="en-US" sz="1400"/>
            </a:p>
          </p:txBody>
        </p:sp>
        <p:sp>
          <p:nvSpPr>
            <p:cNvPr id="81929" name="Text Box 6"/>
            <p:cNvSpPr txBox="1">
              <a:spLocks noChangeArrowheads="1"/>
            </p:cNvSpPr>
            <p:nvPr/>
          </p:nvSpPr>
          <p:spPr bwMode="auto">
            <a:xfrm>
              <a:off x="1301" y="554"/>
              <a:ext cx="999" cy="325"/>
            </a:xfrm>
            <a:prstGeom prst="rect">
              <a:avLst/>
            </a:prstGeom>
            <a:solidFill>
              <a:srgbClr val="FFFF00"/>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a:latin typeface="Arial" pitchFamily="34" charset="0"/>
                </a:rPr>
                <a:t>Positive blood culture</a:t>
              </a:r>
              <a:endParaRPr lang="en-GB" altLang="en-US" sz="1600" b="1"/>
            </a:p>
          </p:txBody>
        </p:sp>
        <p:sp>
          <p:nvSpPr>
            <p:cNvPr id="81930" name="Text Box 7"/>
            <p:cNvSpPr txBox="1">
              <a:spLocks noChangeArrowheads="1"/>
            </p:cNvSpPr>
            <p:nvPr/>
          </p:nvSpPr>
          <p:spPr bwMode="auto">
            <a:xfrm>
              <a:off x="4441" y="1824"/>
              <a:ext cx="550" cy="640"/>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a:latin typeface="Arial" pitchFamily="34" charset="0"/>
                </a:rPr>
                <a:t>Purulent drainage at involved vascular site</a:t>
              </a:r>
            </a:p>
            <a:p>
              <a:pPr algn="ctr">
                <a:lnSpc>
                  <a:spcPct val="85000"/>
                </a:lnSpc>
                <a:spcAft>
                  <a:spcPct val="0"/>
                </a:spcAft>
                <a:buFontTx/>
                <a:buNone/>
              </a:pPr>
              <a:endParaRPr lang="en-GB" altLang="en-US" sz="1400"/>
            </a:p>
          </p:txBody>
        </p:sp>
        <p:sp>
          <p:nvSpPr>
            <p:cNvPr id="81931" name="Text Box 8"/>
            <p:cNvSpPr txBox="1">
              <a:spLocks noChangeArrowheads="1"/>
            </p:cNvSpPr>
            <p:nvPr/>
          </p:nvSpPr>
          <p:spPr bwMode="auto">
            <a:xfrm>
              <a:off x="1060" y="2606"/>
              <a:ext cx="482" cy="181"/>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a:solidFill>
                    <a:srgbClr val="FF0000"/>
                  </a:solidFill>
                  <a:latin typeface="Arial" pitchFamily="34" charset="0"/>
                </a:rPr>
                <a:t>CRI3</a:t>
              </a:r>
              <a:endParaRPr lang="en-GB" altLang="en-US" sz="1600"/>
            </a:p>
          </p:txBody>
        </p:sp>
        <p:sp>
          <p:nvSpPr>
            <p:cNvPr id="81932" name="Text Box 9"/>
            <p:cNvSpPr txBox="1">
              <a:spLocks noChangeArrowheads="1"/>
            </p:cNvSpPr>
            <p:nvPr/>
          </p:nvSpPr>
          <p:spPr bwMode="auto">
            <a:xfrm>
              <a:off x="2957" y="1238"/>
              <a:ext cx="841" cy="306"/>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dirty="0">
                  <a:latin typeface="Arial" pitchFamily="34" charset="0"/>
                </a:rPr>
                <a:t>Positive tip culture</a:t>
              </a:r>
              <a:endParaRPr lang="en-GB" altLang="en-US" sz="1400" dirty="0"/>
            </a:p>
          </p:txBody>
        </p:sp>
        <p:sp>
          <p:nvSpPr>
            <p:cNvPr id="81933" name="Text Box 10"/>
            <p:cNvSpPr txBox="1">
              <a:spLocks noChangeArrowheads="1"/>
            </p:cNvSpPr>
            <p:nvPr/>
          </p:nvSpPr>
          <p:spPr bwMode="auto">
            <a:xfrm>
              <a:off x="1782" y="2588"/>
              <a:ext cx="595" cy="425"/>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dirty="0">
                  <a:solidFill>
                    <a:srgbClr val="FF0000"/>
                  </a:solidFill>
                  <a:latin typeface="Arial" pitchFamily="34" charset="0"/>
                </a:rPr>
                <a:t>BSI, origin C-CVC or</a:t>
              </a:r>
            </a:p>
            <a:p>
              <a:pPr algn="ctr">
                <a:lnSpc>
                  <a:spcPct val="85000"/>
                </a:lnSpc>
                <a:spcAft>
                  <a:spcPct val="0"/>
                </a:spcAft>
                <a:buFontTx/>
                <a:buNone/>
              </a:pPr>
              <a:r>
                <a:rPr lang="en-GB" altLang="en-US" sz="1600" b="1" dirty="0">
                  <a:solidFill>
                    <a:srgbClr val="FF0000"/>
                  </a:solidFill>
                  <a:latin typeface="Arial" pitchFamily="34" charset="0"/>
                </a:rPr>
                <a:t>C-PVC</a:t>
              </a:r>
              <a:endParaRPr lang="en-GB" altLang="en-US" sz="1600" dirty="0"/>
            </a:p>
          </p:txBody>
        </p:sp>
        <p:sp>
          <p:nvSpPr>
            <p:cNvPr id="81934" name="Text Box 11"/>
            <p:cNvSpPr txBox="1">
              <a:spLocks noChangeArrowheads="1"/>
            </p:cNvSpPr>
            <p:nvPr/>
          </p:nvSpPr>
          <p:spPr bwMode="auto">
            <a:xfrm>
              <a:off x="1085" y="1178"/>
              <a:ext cx="482" cy="389"/>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400" dirty="0">
                  <a:latin typeface="Arial" pitchFamily="34" charset="0"/>
                </a:rPr>
                <a:t>Positive tip culture</a:t>
              </a:r>
              <a:endParaRPr lang="en-GB" altLang="en-US" sz="1400" dirty="0"/>
            </a:p>
          </p:txBody>
        </p:sp>
        <p:sp>
          <p:nvSpPr>
            <p:cNvPr id="81935" name="Text Box 12"/>
            <p:cNvSpPr txBox="1">
              <a:spLocks noChangeArrowheads="1"/>
            </p:cNvSpPr>
            <p:nvPr/>
          </p:nvSpPr>
          <p:spPr bwMode="auto">
            <a:xfrm>
              <a:off x="1784" y="1843"/>
              <a:ext cx="621" cy="536"/>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dirty="0">
                  <a:latin typeface="Arial" pitchFamily="34" charset="0"/>
                </a:rPr>
                <a:t>Symptoms improve within 48 hours of removal</a:t>
              </a:r>
              <a:endParaRPr lang="en-GB" altLang="en-US" sz="1400" dirty="0"/>
            </a:p>
          </p:txBody>
        </p:sp>
        <p:sp>
          <p:nvSpPr>
            <p:cNvPr id="81936" name="Text Box 13"/>
            <p:cNvSpPr txBox="1">
              <a:spLocks noChangeArrowheads="1"/>
            </p:cNvSpPr>
            <p:nvPr/>
          </p:nvSpPr>
          <p:spPr bwMode="auto">
            <a:xfrm>
              <a:off x="2651" y="1843"/>
              <a:ext cx="608" cy="424"/>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dirty="0">
                  <a:latin typeface="Arial" pitchFamily="34" charset="0"/>
                </a:rPr>
                <a:t>Pus or inflammation at tunnel site</a:t>
              </a:r>
              <a:endParaRPr lang="en-GB" altLang="en-US" sz="1400" dirty="0"/>
            </a:p>
          </p:txBody>
        </p:sp>
        <p:sp>
          <p:nvSpPr>
            <p:cNvPr id="81937" name="Text Box 14"/>
            <p:cNvSpPr txBox="1">
              <a:spLocks noChangeArrowheads="1"/>
            </p:cNvSpPr>
            <p:nvPr/>
          </p:nvSpPr>
          <p:spPr bwMode="auto">
            <a:xfrm>
              <a:off x="3508" y="1843"/>
              <a:ext cx="595" cy="634"/>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dirty="0">
                  <a:latin typeface="Arial" pitchFamily="34" charset="0"/>
                </a:rPr>
                <a:t>Clinical signs improve within 48 hours of removal</a:t>
              </a:r>
              <a:endParaRPr lang="en-GB" altLang="en-US" sz="1400" dirty="0"/>
            </a:p>
          </p:txBody>
        </p:sp>
        <p:sp>
          <p:nvSpPr>
            <p:cNvPr id="81938" name="Text Box 15"/>
            <p:cNvSpPr txBox="1">
              <a:spLocks noChangeArrowheads="1"/>
            </p:cNvSpPr>
            <p:nvPr/>
          </p:nvSpPr>
          <p:spPr bwMode="auto">
            <a:xfrm>
              <a:off x="2690" y="2606"/>
              <a:ext cx="479" cy="179"/>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a:solidFill>
                    <a:srgbClr val="FF0000"/>
                  </a:solidFill>
                  <a:latin typeface="Arial" pitchFamily="34" charset="0"/>
                </a:rPr>
                <a:t>CRI1</a:t>
              </a:r>
              <a:endParaRPr lang="en-GB" altLang="en-US" sz="1600"/>
            </a:p>
          </p:txBody>
        </p:sp>
        <p:sp>
          <p:nvSpPr>
            <p:cNvPr id="81939" name="Text Box 16"/>
            <p:cNvSpPr txBox="1">
              <a:spLocks noChangeArrowheads="1"/>
            </p:cNvSpPr>
            <p:nvPr/>
          </p:nvSpPr>
          <p:spPr bwMode="auto">
            <a:xfrm>
              <a:off x="3596" y="2587"/>
              <a:ext cx="482" cy="179"/>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a:solidFill>
                    <a:srgbClr val="FF0000"/>
                  </a:solidFill>
                  <a:latin typeface="Arial" pitchFamily="34" charset="0"/>
                </a:rPr>
                <a:t>CRI2</a:t>
              </a:r>
              <a:endParaRPr lang="en-GB" altLang="en-US" sz="1600"/>
            </a:p>
          </p:txBody>
        </p:sp>
        <p:sp>
          <p:nvSpPr>
            <p:cNvPr id="81940" name="Text Box 17"/>
            <p:cNvSpPr txBox="1">
              <a:spLocks noChangeArrowheads="1"/>
            </p:cNvSpPr>
            <p:nvPr/>
          </p:nvSpPr>
          <p:spPr bwMode="auto">
            <a:xfrm>
              <a:off x="4441" y="2587"/>
              <a:ext cx="525" cy="279"/>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a:solidFill>
                    <a:srgbClr val="FF0000"/>
                  </a:solidFill>
                  <a:latin typeface="Arial" pitchFamily="34" charset="0"/>
                </a:rPr>
                <a:t>CVS-VASC </a:t>
              </a:r>
              <a:endParaRPr lang="en-GB" altLang="en-US" sz="1600"/>
            </a:p>
          </p:txBody>
        </p:sp>
        <p:sp>
          <p:nvSpPr>
            <p:cNvPr id="81941" name="Text Box 19"/>
            <p:cNvSpPr txBox="1">
              <a:spLocks noChangeArrowheads="1"/>
            </p:cNvSpPr>
            <p:nvPr/>
          </p:nvSpPr>
          <p:spPr bwMode="auto">
            <a:xfrm>
              <a:off x="309" y="573"/>
              <a:ext cx="718" cy="381"/>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600" b="1" dirty="0">
                  <a:latin typeface="Arial" pitchFamily="34" charset="0"/>
                </a:rPr>
                <a:t>Blood culture criteria</a:t>
              </a:r>
              <a:endParaRPr lang="en-GB" altLang="en-US" sz="1600" b="1" dirty="0"/>
            </a:p>
          </p:txBody>
        </p:sp>
        <p:sp>
          <p:nvSpPr>
            <p:cNvPr id="81942" name="Text Box 20"/>
            <p:cNvSpPr txBox="1">
              <a:spLocks noChangeArrowheads="1"/>
            </p:cNvSpPr>
            <p:nvPr/>
          </p:nvSpPr>
          <p:spPr bwMode="auto">
            <a:xfrm>
              <a:off x="310" y="1117"/>
              <a:ext cx="704" cy="617"/>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600" b="1">
                  <a:latin typeface="Arial" pitchFamily="34" charset="0"/>
                </a:rPr>
                <a:t>Tip/</a:t>
              </a:r>
            </a:p>
            <a:p>
              <a:pPr>
                <a:lnSpc>
                  <a:spcPct val="85000"/>
                </a:lnSpc>
                <a:spcAft>
                  <a:spcPct val="0"/>
                </a:spcAft>
                <a:buFontTx/>
                <a:buNone/>
              </a:pPr>
              <a:r>
                <a:rPr lang="en-GB" altLang="en-US" sz="1600" b="1">
                  <a:latin typeface="Arial" pitchFamily="34" charset="0"/>
                </a:rPr>
                <a:t>insertion site culture criteria</a:t>
              </a:r>
              <a:endParaRPr lang="en-GB" altLang="en-US" sz="1600" b="1"/>
            </a:p>
          </p:txBody>
        </p:sp>
        <p:sp>
          <p:nvSpPr>
            <p:cNvPr id="81943" name="Text Box 21"/>
            <p:cNvSpPr txBox="1">
              <a:spLocks noChangeArrowheads="1"/>
            </p:cNvSpPr>
            <p:nvPr/>
          </p:nvSpPr>
          <p:spPr bwMode="auto">
            <a:xfrm>
              <a:off x="309" y="1920"/>
              <a:ext cx="685" cy="363"/>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600" b="1">
                  <a:latin typeface="Arial" pitchFamily="34" charset="0"/>
                </a:rPr>
                <a:t>Other criteria</a:t>
              </a:r>
              <a:endParaRPr lang="en-GB" altLang="en-US" sz="1600" b="1"/>
            </a:p>
          </p:txBody>
        </p:sp>
        <p:sp>
          <p:nvSpPr>
            <p:cNvPr id="81944" name="Line 22"/>
            <p:cNvSpPr>
              <a:spLocks noChangeShapeType="1"/>
            </p:cNvSpPr>
            <p:nvPr/>
          </p:nvSpPr>
          <p:spPr bwMode="auto">
            <a:xfrm flipH="1">
              <a:off x="1664" y="879"/>
              <a:ext cx="4" cy="245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81945" name="Line 23"/>
            <p:cNvSpPr>
              <a:spLocks noChangeShapeType="1"/>
            </p:cNvSpPr>
            <p:nvPr/>
          </p:nvSpPr>
          <p:spPr bwMode="auto">
            <a:xfrm>
              <a:off x="275" y="3034"/>
              <a:ext cx="495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81946" name="Text Box 24"/>
            <p:cNvSpPr txBox="1">
              <a:spLocks noChangeArrowheads="1"/>
            </p:cNvSpPr>
            <p:nvPr/>
          </p:nvSpPr>
          <p:spPr bwMode="auto">
            <a:xfrm>
              <a:off x="1821" y="1129"/>
              <a:ext cx="583" cy="526"/>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dirty="0">
                  <a:latin typeface="Arial" pitchFamily="34" charset="0"/>
                </a:rPr>
                <a:t>Negative tip culture or tip culture not done</a:t>
              </a:r>
              <a:endParaRPr lang="en-GB" altLang="en-US" sz="1400" dirty="0"/>
            </a:p>
          </p:txBody>
        </p:sp>
        <p:sp>
          <p:nvSpPr>
            <p:cNvPr id="81948" name="Line 27"/>
            <p:cNvSpPr>
              <a:spLocks noChangeShapeType="1"/>
            </p:cNvSpPr>
            <p:nvPr/>
          </p:nvSpPr>
          <p:spPr bwMode="auto">
            <a:xfrm>
              <a:off x="1204" y="3384"/>
              <a:ext cx="3624" cy="1"/>
            </a:xfrm>
            <a:prstGeom prst="line">
              <a:avLst/>
            </a:prstGeom>
            <a:noFill/>
            <a:ln w="889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sp>
          <p:nvSpPr>
            <p:cNvPr id="81949" name="Text Box 28"/>
            <p:cNvSpPr txBox="1">
              <a:spLocks noChangeArrowheads="1"/>
            </p:cNvSpPr>
            <p:nvPr/>
          </p:nvSpPr>
          <p:spPr bwMode="auto">
            <a:xfrm>
              <a:off x="3475" y="554"/>
              <a:ext cx="1129" cy="437"/>
            </a:xfrm>
            <a:prstGeom prst="rect">
              <a:avLst/>
            </a:prstGeom>
            <a:solidFill>
              <a:srgbClr val="00B0F0"/>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600" b="1" dirty="0">
                  <a:latin typeface="Arial" pitchFamily="34" charset="0"/>
                </a:rPr>
                <a:t>Negative blood culture </a:t>
              </a:r>
            </a:p>
            <a:p>
              <a:pPr algn="ctr">
                <a:lnSpc>
                  <a:spcPct val="85000"/>
                </a:lnSpc>
                <a:spcAft>
                  <a:spcPct val="0"/>
                </a:spcAft>
                <a:buFontTx/>
                <a:buNone/>
              </a:pPr>
              <a:r>
                <a:rPr lang="en-GB" altLang="en-US" sz="1600" b="1" dirty="0">
                  <a:latin typeface="Arial" pitchFamily="34" charset="0"/>
                </a:rPr>
                <a:t>(or not done)</a:t>
              </a:r>
              <a:endParaRPr lang="en-GB" altLang="en-US" sz="1600" b="1" dirty="0"/>
            </a:p>
          </p:txBody>
        </p:sp>
        <p:sp>
          <p:nvSpPr>
            <p:cNvPr id="81950" name="Line 29"/>
            <p:cNvSpPr>
              <a:spLocks noChangeShapeType="1"/>
            </p:cNvSpPr>
            <p:nvPr/>
          </p:nvSpPr>
          <p:spPr bwMode="auto">
            <a:xfrm flipH="1">
              <a:off x="4201" y="991"/>
              <a:ext cx="4" cy="240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81951" name="Text Box 30"/>
            <p:cNvSpPr txBox="1">
              <a:spLocks noChangeArrowheads="1"/>
            </p:cNvSpPr>
            <p:nvPr/>
          </p:nvSpPr>
          <p:spPr bwMode="auto">
            <a:xfrm>
              <a:off x="282" y="3247"/>
              <a:ext cx="912" cy="269"/>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600" b="1" dirty="0">
                  <a:latin typeface="Arial" pitchFamily="34" charset="0"/>
                </a:rPr>
                <a:t>Hierarchy</a:t>
              </a:r>
              <a:endParaRPr lang="en-GB" altLang="en-US" sz="1600" dirty="0"/>
            </a:p>
          </p:txBody>
        </p:sp>
        <p:sp>
          <p:nvSpPr>
            <p:cNvPr id="81952" name="Text Box 32"/>
            <p:cNvSpPr txBox="1">
              <a:spLocks noChangeArrowheads="1"/>
            </p:cNvSpPr>
            <p:nvPr/>
          </p:nvSpPr>
          <p:spPr bwMode="auto">
            <a:xfrm>
              <a:off x="291" y="2601"/>
              <a:ext cx="703" cy="302"/>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GB" altLang="en-US" sz="1600" b="1">
                  <a:latin typeface="Arial" pitchFamily="34" charset="0"/>
                </a:rPr>
                <a:t>HAI type</a:t>
              </a:r>
              <a:endParaRPr lang="en-GB" altLang="en-US" sz="1600"/>
            </a:p>
          </p:txBody>
        </p:sp>
        <p:sp>
          <p:nvSpPr>
            <p:cNvPr id="81953" name="Text Box 33"/>
            <p:cNvSpPr txBox="1">
              <a:spLocks noChangeArrowheads="1"/>
            </p:cNvSpPr>
            <p:nvPr/>
          </p:nvSpPr>
          <p:spPr bwMode="auto">
            <a:xfrm>
              <a:off x="4441" y="1159"/>
              <a:ext cx="617" cy="544"/>
            </a:xfrm>
            <a:prstGeom prst="rect">
              <a:avLst/>
            </a:prstGeom>
            <a:solidFill>
              <a:srgbClr val="FFFFFF"/>
            </a:solidFill>
            <a:ln w="9525">
              <a:solidFill>
                <a:srgbClr val="000000"/>
              </a:solidFill>
              <a:miter lim="800000"/>
              <a:headEnd/>
              <a:tailEnd/>
            </a:ln>
          </p:spPr>
          <p:txBody>
            <a:bodyPr lIns="76535" tIns="38268" rIns="76535" bIns="38268"/>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a:lnSpc>
                  <a:spcPct val="85000"/>
                </a:lnSpc>
                <a:spcAft>
                  <a:spcPct val="0"/>
                </a:spcAft>
                <a:buFontTx/>
                <a:buNone/>
              </a:pPr>
              <a:r>
                <a:rPr lang="en-GB" altLang="en-US" sz="1400">
                  <a:latin typeface="Arial" pitchFamily="34" charset="0"/>
                </a:rPr>
                <a:t>Negative tip culture or tip culture not done</a:t>
              </a:r>
              <a:endParaRPr lang="en-GB" altLang="en-US" sz="1400"/>
            </a:p>
          </p:txBody>
        </p:sp>
        <p:sp>
          <p:nvSpPr>
            <p:cNvPr id="81954" name="Line 36"/>
            <p:cNvSpPr>
              <a:spLocks noChangeShapeType="1"/>
            </p:cNvSpPr>
            <p:nvPr/>
          </p:nvSpPr>
          <p:spPr bwMode="auto">
            <a:xfrm>
              <a:off x="3415" y="1582"/>
              <a:ext cx="0" cy="14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u-HU"/>
            </a:p>
          </p:txBody>
        </p:sp>
      </p:grpSp>
      <p:sp>
        <p:nvSpPr>
          <p:cNvPr id="81927" name="Title 33"/>
          <p:cNvSpPr>
            <a:spLocks noGrp="1"/>
          </p:cNvSpPr>
          <p:nvPr>
            <p:ph type="title"/>
          </p:nvPr>
        </p:nvSpPr>
        <p:spPr/>
        <p:txBody>
          <a:bodyPr/>
          <a:lstStyle/>
          <a:p>
            <a:r>
              <a:rPr lang="en-US" altLang="en-US">
                <a:ea typeface="ＭＳ Ｐゴシック" pitchFamily="34" charset="-128"/>
              </a:rPr>
              <a:t>Overall CVC algorithm</a:t>
            </a:r>
          </a:p>
        </p:txBody>
      </p:sp>
    </p:spTree>
    <p:extLst>
      <p:ext uri="{BB962C8B-B14F-4D97-AF65-F5344CB8AC3E}">
        <p14:creationId xmlns:p14="http://schemas.microsoft.com/office/powerpoint/2010/main" val="18895164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altLang="en-US">
                <a:ea typeface="ＭＳ Ｐゴシック" pitchFamily="34" charset="-128"/>
              </a:rPr>
              <a:t>How to code these infections?</a:t>
            </a:r>
          </a:p>
        </p:txBody>
      </p:sp>
      <p:sp>
        <p:nvSpPr>
          <p:cNvPr id="82947" name="Content Placeholder 2"/>
          <p:cNvSpPr>
            <a:spLocks noGrp="1"/>
          </p:cNvSpPr>
          <p:nvPr>
            <p:ph idx="1"/>
          </p:nvPr>
        </p:nvSpPr>
        <p:spPr>
          <a:xfrm>
            <a:off x="416984" y="954088"/>
            <a:ext cx="11368616" cy="5162550"/>
          </a:xfrm>
        </p:spPr>
        <p:txBody>
          <a:bodyPr/>
          <a:lstStyle/>
          <a:p>
            <a:pPr marL="457200" indent="-457200">
              <a:buFont typeface="Tahoma" pitchFamily="34" charset="0"/>
              <a:buAutoNum type="arabicPeriod"/>
            </a:pPr>
            <a:r>
              <a:rPr lang="en-US" altLang="en-US" dirty="0">
                <a:ea typeface="ＭＳ Ｐゴシック" pitchFamily="34" charset="-128"/>
              </a:rPr>
              <a:t>Blood culture grows </a:t>
            </a:r>
            <a:r>
              <a:rPr lang="en-US" altLang="en-US" i="1" dirty="0">
                <a:ea typeface="ＭＳ Ｐゴシック" pitchFamily="34" charset="-128"/>
              </a:rPr>
              <a:t>S. aureus </a:t>
            </a:r>
            <a:r>
              <a:rPr lang="en-US" altLang="en-US" dirty="0">
                <a:ea typeface="ＭＳ Ｐゴシック" pitchFamily="34" charset="-128"/>
              </a:rPr>
              <a:t>24 hours after CVC removal, CVC tip negative, symptoms improve 24h later</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Blood culture grows </a:t>
            </a:r>
            <a:r>
              <a:rPr lang="en-US" altLang="en-US" i="1" dirty="0">
                <a:ea typeface="ＭＳ Ｐゴシック" pitchFamily="34" charset="-128"/>
              </a:rPr>
              <a:t>S. aureus</a:t>
            </a:r>
            <a:r>
              <a:rPr lang="en-US" altLang="en-US" dirty="0">
                <a:ea typeface="ＭＳ Ｐゴシック" pitchFamily="34" charset="-128"/>
              </a:rPr>
              <a:t> 24 hours after CVC removal and </a:t>
            </a:r>
            <a:r>
              <a:rPr lang="en-US" altLang="en-US" i="1" dirty="0">
                <a:ea typeface="ＭＳ Ｐゴシック" pitchFamily="34" charset="-128"/>
              </a:rPr>
              <a:t>S. aureus</a:t>
            </a:r>
            <a:r>
              <a:rPr lang="en-US" altLang="en-US" dirty="0">
                <a:ea typeface="ＭＳ Ｐゴシック" pitchFamily="34" charset="-128"/>
              </a:rPr>
              <a:t> isolated from CVC tip (&gt;15 colonies)</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Blood culture grows coagulase negative staphylococci (x1), line removed, </a:t>
            </a:r>
            <a:r>
              <a:rPr lang="hu-HU" altLang="en-US" dirty="0" err="1">
                <a:ea typeface="ＭＳ Ｐゴシック" pitchFamily="34" charset="-128"/>
              </a:rPr>
              <a:t>coagulase-negative</a:t>
            </a:r>
            <a:r>
              <a:rPr lang="hu-HU" altLang="en-US" i="1" dirty="0">
                <a:ea typeface="ＭＳ Ｐゴシック" pitchFamily="34" charset="-128"/>
              </a:rPr>
              <a:t> </a:t>
            </a:r>
            <a:r>
              <a:rPr lang="hu-HU" altLang="en-US" i="1" dirty="0" err="1">
                <a:ea typeface="ＭＳ Ｐゴシック" pitchFamily="34" charset="-128"/>
              </a:rPr>
              <a:t>Staphylococci</a:t>
            </a:r>
            <a:r>
              <a:rPr lang="en-US" altLang="en-US" i="1" dirty="0">
                <a:ea typeface="ＭＳ Ｐゴシック" pitchFamily="34" charset="-128"/>
              </a:rPr>
              <a:t> </a:t>
            </a:r>
            <a:r>
              <a:rPr lang="en-US" altLang="en-US" dirty="0">
                <a:ea typeface="ＭＳ Ｐゴシック" pitchFamily="34" charset="-128"/>
              </a:rPr>
              <a:t>&gt;15 colonies from line tip and patient afebrile 24 hours later after starting teicoplanin</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Blood culture not done, CVC removed, tip grows &gt;10</a:t>
            </a:r>
            <a:r>
              <a:rPr lang="en-US" altLang="en-US" baseline="30000" dirty="0">
                <a:ea typeface="ＭＳ Ｐゴシック" pitchFamily="34" charset="-128"/>
              </a:rPr>
              <a:t>5</a:t>
            </a:r>
            <a:r>
              <a:rPr lang="en-US" altLang="en-US" i="1" dirty="0">
                <a:ea typeface="ＭＳ Ｐゴシック" pitchFamily="34" charset="-128"/>
              </a:rPr>
              <a:t> E. coli</a:t>
            </a:r>
            <a:r>
              <a:rPr lang="en-US" altLang="en-US" dirty="0">
                <a:ea typeface="ＭＳ Ｐゴシック" pitchFamily="34" charset="-128"/>
              </a:rPr>
              <a:t>, pus at CVC site</a:t>
            </a:r>
          </a:p>
          <a:p>
            <a:pPr marL="457200" indent="-457200">
              <a:buFont typeface="Tahoma" pitchFamily="34" charset="0"/>
              <a:buAutoNum type="arabicPeriod"/>
            </a:pPr>
            <a:endParaRPr lang="en-US" altLang="en-US" sz="1000" dirty="0">
              <a:ea typeface="ＭＳ Ｐゴシック" pitchFamily="34" charset="-128"/>
            </a:endParaRPr>
          </a:p>
          <a:p>
            <a:pPr marL="457200" indent="-457200">
              <a:buFont typeface="Tahoma" pitchFamily="34" charset="0"/>
              <a:buAutoNum type="arabicPeriod"/>
            </a:pPr>
            <a:r>
              <a:rPr lang="en-US" altLang="en-US" dirty="0">
                <a:ea typeface="ＭＳ Ｐゴシック" pitchFamily="34" charset="-128"/>
              </a:rPr>
              <a:t>CVC removed, no microbiology sent, pus at site of CVC</a:t>
            </a:r>
          </a:p>
        </p:txBody>
      </p:sp>
      <p:sp>
        <p:nvSpPr>
          <p:cNvPr id="82948" name="TextBox 3"/>
          <p:cNvSpPr txBox="1">
            <a:spLocks noChangeArrowheads="1"/>
          </p:cNvSpPr>
          <p:nvPr/>
        </p:nvSpPr>
        <p:spPr bwMode="auto">
          <a:xfrm>
            <a:off x="1219201" y="5596730"/>
            <a:ext cx="9552378" cy="615553"/>
          </a:xfrm>
          <a:prstGeom prst="rect">
            <a:avLst/>
          </a:prstGeom>
          <a:noFill/>
          <a:ln w="412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just">
              <a:lnSpc>
                <a:spcPct val="85000"/>
              </a:lnSpc>
              <a:spcAft>
                <a:spcPct val="0"/>
              </a:spcAft>
              <a:buFontTx/>
              <a:buNone/>
            </a:pPr>
            <a:r>
              <a:rPr lang="en-GB" altLang="en-US" sz="4000" dirty="0"/>
              <a:t>CRI3 </a:t>
            </a:r>
            <a:r>
              <a:rPr lang="hu-HU" altLang="en-US" sz="4000" dirty="0"/>
              <a:t>  </a:t>
            </a:r>
            <a:r>
              <a:rPr lang="en-GB" altLang="en-US" sz="4000" dirty="0"/>
              <a:t>  BSI  </a:t>
            </a:r>
            <a:r>
              <a:rPr lang="hu-HU" altLang="en-US" sz="4000" dirty="0"/>
              <a:t> </a:t>
            </a:r>
            <a:r>
              <a:rPr lang="en-GB" altLang="en-US" sz="4000" dirty="0"/>
              <a:t>  CRI1  </a:t>
            </a:r>
            <a:r>
              <a:rPr lang="hu-HU" altLang="en-US" sz="4000" dirty="0"/>
              <a:t>  </a:t>
            </a:r>
            <a:r>
              <a:rPr lang="en-GB" altLang="en-US" sz="4000" dirty="0"/>
              <a:t> CRI2</a:t>
            </a:r>
            <a:r>
              <a:rPr lang="hu-HU" altLang="en-US" sz="4000" dirty="0"/>
              <a:t> </a:t>
            </a:r>
            <a:r>
              <a:rPr lang="en-GB" altLang="en-US" sz="4000" dirty="0"/>
              <a:t>   CVS-VASC</a:t>
            </a:r>
          </a:p>
        </p:txBody>
      </p:sp>
    </p:spTree>
    <p:extLst>
      <p:ext uri="{BB962C8B-B14F-4D97-AF65-F5344CB8AC3E}">
        <p14:creationId xmlns:p14="http://schemas.microsoft.com/office/powerpoint/2010/main" val="2143144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idx="4294967295"/>
          </p:nvPr>
        </p:nvSpPr>
        <p:spPr/>
        <p:txBody>
          <a:bodyPr/>
          <a:lstStyle/>
          <a:p>
            <a:pPr eaLnBrk="1" hangingPunct="1"/>
            <a:r>
              <a:rPr lang="en-US" altLang="en-US" dirty="0">
                <a:ea typeface="ＭＳ Ｐゴシック" pitchFamily="34" charset="-128"/>
              </a:rPr>
              <a:t>Treated unidentified severe infection </a:t>
            </a:r>
            <a:br>
              <a:rPr lang="en-US" altLang="en-US" dirty="0">
                <a:ea typeface="ＭＳ Ｐゴシック" pitchFamily="34" charset="-128"/>
              </a:rPr>
            </a:br>
            <a:r>
              <a:rPr lang="en-US" altLang="en-US" dirty="0">
                <a:ea typeface="ＭＳ Ｐゴシック" pitchFamily="34" charset="-128"/>
              </a:rPr>
              <a:t>(SYS-CSEP) </a:t>
            </a: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7</a:t>
            </a:r>
            <a:r>
              <a:rPr lang="hu-HU" altLang="en-US" sz="2000" dirty="0">
                <a:ea typeface="ＭＳ Ｐゴシック" pitchFamily="34" charset="-128"/>
              </a:rPr>
              <a:t>0</a:t>
            </a:r>
            <a:endParaRPr lang="en-US" altLang="en-US" sz="2000" dirty="0">
              <a:ea typeface="ＭＳ Ｐゴシック" pitchFamily="34" charset="-128"/>
            </a:endParaRPr>
          </a:p>
        </p:txBody>
      </p:sp>
      <p:sp>
        <p:nvSpPr>
          <p:cNvPr id="84995" name="Content Placeholder 2"/>
          <p:cNvSpPr>
            <a:spLocks noGrp="1"/>
          </p:cNvSpPr>
          <p:nvPr>
            <p:ph idx="4294967295"/>
          </p:nvPr>
        </p:nvSpPr>
        <p:spPr>
          <a:xfrm>
            <a:off x="370418" y="1301751"/>
            <a:ext cx="11821583" cy="2454275"/>
          </a:xfrm>
        </p:spPr>
        <p:txBody>
          <a:bodyPr/>
          <a:lstStyle/>
          <a:p>
            <a:pPr eaLnBrk="1" hangingPunct="1"/>
            <a:r>
              <a:rPr lang="hu-HU" altLang="en-US" b="1" dirty="0" err="1">
                <a:ea typeface="ＭＳ Ｐゴシック" pitchFamily="34" charset="-128"/>
              </a:rPr>
              <a:t>It</a:t>
            </a:r>
            <a:r>
              <a:rPr lang="hu-HU" altLang="en-US" b="1" dirty="0">
                <a:ea typeface="ＭＳ Ｐゴシック" pitchFamily="34" charset="-128"/>
              </a:rPr>
              <a:t> is n</a:t>
            </a:r>
            <a:r>
              <a:rPr lang="en-US" altLang="en-US" b="1" dirty="0" err="1">
                <a:ea typeface="ＭＳ Ｐゴシック" pitchFamily="34" charset="-128"/>
              </a:rPr>
              <a:t>ot</a:t>
            </a:r>
            <a:r>
              <a:rPr lang="en-US" altLang="en-US" b="1" dirty="0">
                <a:ea typeface="ＭＳ Ｐゴシック" pitchFamily="34" charset="-128"/>
              </a:rPr>
              <a:t> really a </a:t>
            </a:r>
            <a:r>
              <a:rPr lang="hu-HU" altLang="en-US" b="1" dirty="0" err="1">
                <a:ea typeface="ＭＳ Ｐゴシック" pitchFamily="34" charset="-128"/>
              </a:rPr>
              <a:t>bloodstream</a:t>
            </a:r>
            <a:r>
              <a:rPr lang="hu-HU" altLang="en-US" b="1" dirty="0">
                <a:ea typeface="ＭＳ Ｐゴシック" pitchFamily="34" charset="-128"/>
              </a:rPr>
              <a:t> </a:t>
            </a:r>
            <a:r>
              <a:rPr lang="hu-HU" altLang="en-US" b="1" dirty="0" err="1">
                <a:ea typeface="ＭＳ Ｐゴシック" pitchFamily="34" charset="-128"/>
              </a:rPr>
              <a:t>infection</a:t>
            </a:r>
            <a:r>
              <a:rPr lang="hu-HU" altLang="en-US" b="1" dirty="0">
                <a:ea typeface="ＭＳ Ｐゴシック" pitchFamily="34" charset="-128"/>
              </a:rPr>
              <a:t>.</a:t>
            </a:r>
            <a:endParaRPr lang="en-US" altLang="en-US" b="1" dirty="0">
              <a:ea typeface="ＭＳ Ｐゴシック" pitchFamily="34" charset="-128"/>
            </a:endParaRPr>
          </a:p>
          <a:p>
            <a:pPr eaLnBrk="1" hangingPunct="1"/>
            <a:r>
              <a:rPr lang="en-US" altLang="en-US" dirty="0">
                <a:ea typeface="ＭＳ Ｐゴシック" pitchFamily="34" charset="-128"/>
              </a:rPr>
              <a:t>LAST RESORT DEFINITION – USE ALL OTHERS BEFORE THIS</a:t>
            </a:r>
          </a:p>
          <a:p>
            <a:pPr eaLnBrk="1" hangingPunct="1"/>
            <a:r>
              <a:rPr lang="en-US" altLang="en-US" dirty="0">
                <a:ea typeface="ＭＳ Ｐゴシック" pitchFamily="34" charset="-128"/>
              </a:rPr>
              <a:t>USE NEO-CSEP FOR NEONATES</a:t>
            </a:r>
          </a:p>
        </p:txBody>
      </p:sp>
      <p:graphicFrame>
        <p:nvGraphicFramePr>
          <p:cNvPr id="4" name="Table 3"/>
          <p:cNvGraphicFramePr>
            <a:graphicFrameLocks noGrp="1"/>
          </p:cNvGraphicFramePr>
          <p:nvPr>
            <p:extLst>
              <p:ext uri="{D42A27DB-BD31-4B8C-83A1-F6EECF244321}">
                <p14:modId xmlns:p14="http://schemas.microsoft.com/office/powerpoint/2010/main" val="435574004"/>
              </p:ext>
            </p:extLst>
          </p:nvPr>
        </p:nvGraphicFramePr>
        <p:xfrm>
          <a:off x="423334" y="2925764"/>
          <a:ext cx="10178406" cy="3291957"/>
        </p:xfrm>
        <a:graphic>
          <a:graphicData uri="http://schemas.openxmlformats.org/drawingml/2006/table">
            <a:tbl>
              <a:tblPr/>
              <a:tblGrid>
                <a:gridCol w="10178406">
                  <a:extLst>
                    <a:ext uri="{9D8B030D-6E8A-4147-A177-3AD203B41FA5}">
                      <a16:colId xmlns:a16="http://schemas.microsoft.com/office/drawing/2014/main" val="20000"/>
                    </a:ext>
                  </a:extLst>
                </a:gridCol>
              </a:tblGrid>
              <a:tr h="4572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ahoma" pitchFamily="34" charset="0"/>
                          <a:ea typeface="ＭＳ Ｐゴシック" charset="-128"/>
                        </a:rPr>
                        <a:t>SYS-CSEP</a:t>
                      </a:r>
                    </a:p>
                  </a:txBody>
                  <a:tcPr marL="121920" marR="121920"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25303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Tahoma" pitchFamily="34" charset="0"/>
                          <a:ea typeface="ＭＳ Ｐゴシック" charset="-128"/>
                        </a:rPr>
                        <a:t>≥1 of the following</a:t>
                      </a:r>
                      <a:r>
                        <a:rPr kumimoji="0" lang="hu-HU" sz="2000" b="0" i="0" u="none" strike="noStrike" cap="none" normalizeH="0" baseline="0" dirty="0">
                          <a:ln>
                            <a:noFill/>
                          </a:ln>
                          <a:solidFill>
                            <a:schemeClr val="tx1"/>
                          </a:solidFill>
                          <a:effectLst/>
                          <a:latin typeface="Tahoma" pitchFamily="34" charset="0"/>
                          <a:ea typeface="ＭＳ Ｐゴシック" charset="-128"/>
                        </a:rPr>
                        <a:t>:</a:t>
                      </a:r>
                      <a:endParaRPr kumimoji="0" lang="en-GB" sz="2000" b="0" i="0" u="none" strike="noStrike" cap="none" normalizeH="0" baseline="0" dirty="0">
                        <a:ln>
                          <a:noFill/>
                        </a:ln>
                        <a:solidFill>
                          <a:schemeClr val="tx1"/>
                        </a:solidFill>
                        <a:effectLst/>
                        <a:latin typeface="Tahoma" pitchFamily="34" charset="0"/>
                        <a:ea typeface="ＭＳ Ｐゴシック" charset="-128"/>
                      </a:endParaRPr>
                    </a:p>
                    <a:p>
                      <a:pPr marL="8001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2000" b="0" i="0" u="none" strike="noStrike" cap="none" normalizeH="0" baseline="0" dirty="0">
                          <a:ln>
                            <a:noFill/>
                          </a:ln>
                          <a:solidFill>
                            <a:schemeClr val="tx1"/>
                          </a:solidFill>
                          <a:effectLst/>
                          <a:latin typeface="Tahoma" pitchFamily="34" charset="0"/>
                          <a:ea typeface="ＭＳ Ｐゴシック" charset="-128"/>
                        </a:rPr>
                        <a:t>clinical signs or symptoms of sepsis with no other recognized cause</a:t>
                      </a:r>
                    </a:p>
                    <a:p>
                      <a:pPr marL="8001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fr-FR" sz="2000" b="0" i="0" u="none" strike="noStrike" cap="none" normalizeH="0" baseline="0" dirty="0">
                          <a:ln>
                            <a:noFill/>
                          </a:ln>
                          <a:solidFill>
                            <a:schemeClr val="tx1"/>
                          </a:solidFill>
                          <a:effectLst/>
                          <a:latin typeface="Tahoma" pitchFamily="34" charset="0"/>
                          <a:ea typeface="ＭＳ Ｐゴシック" charset="-128"/>
                        </a:rPr>
                        <a:t>fever (38</a:t>
                      </a:r>
                      <a:r>
                        <a:rPr kumimoji="0" lang="fr-FR" sz="2000" b="0" i="0" u="none" strike="noStrike" cap="none" normalizeH="0" baseline="0" dirty="0">
                          <a:ln>
                            <a:noFill/>
                          </a:ln>
                          <a:solidFill>
                            <a:schemeClr val="tx1"/>
                          </a:solidFill>
                          <a:effectLst/>
                          <a:latin typeface="Tahoma" pitchFamily="34" charset="0"/>
                          <a:ea typeface="ＭＳ Ｐゴシック" charset="-128"/>
                          <a:sym typeface="Symbol" panose="05050102010706020507" pitchFamily="18" charset="2"/>
                        </a:rPr>
                        <a:t></a:t>
                      </a:r>
                      <a:r>
                        <a:rPr kumimoji="0" lang="fr-FR" sz="2000" b="0" i="0" u="none" strike="noStrike" cap="none" normalizeH="0" baseline="0" dirty="0">
                          <a:ln>
                            <a:noFill/>
                          </a:ln>
                          <a:solidFill>
                            <a:schemeClr val="tx1"/>
                          </a:solidFill>
                          <a:effectLst/>
                          <a:latin typeface="Tahoma" pitchFamily="34" charset="0"/>
                          <a:ea typeface="ＭＳ Ｐゴシック" charset="-128"/>
                        </a:rPr>
                        <a:t>C)</a:t>
                      </a:r>
                      <a:endParaRPr kumimoji="0" lang="en-GB" sz="2000" b="0" i="0" u="none" strike="noStrike" cap="none" normalizeH="0" baseline="0" dirty="0">
                        <a:ln>
                          <a:noFill/>
                        </a:ln>
                        <a:solidFill>
                          <a:schemeClr val="tx1"/>
                        </a:solidFill>
                        <a:effectLst/>
                        <a:latin typeface="Tahoma" pitchFamily="34" charset="0"/>
                        <a:ea typeface="ＭＳ Ｐゴシック" charset="-128"/>
                      </a:endParaRPr>
                    </a:p>
                    <a:p>
                      <a:pPr marL="8001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fr-FR" sz="2000" b="0" i="0" u="none" strike="noStrike" cap="none" normalizeH="0" baseline="0" dirty="0">
                          <a:ln>
                            <a:noFill/>
                          </a:ln>
                          <a:solidFill>
                            <a:schemeClr val="tx1"/>
                          </a:solidFill>
                          <a:effectLst/>
                          <a:latin typeface="Tahoma" pitchFamily="34" charset="0"/>
                          <a:ea typeface="ＭＳ Ｐゴシック" charset="-128"/>
                        </a:rPr>
                        <a:t>hypotension (systolic pressure &lt;90</a:t>
                      </a:r>
                      <a:r>
                        <a:rPr kumimoji="0" lang="hu-HU" sz="2000" b="0" i="0" u="none" strike="noStrike" cap="none" normalizeH="0" baseline="0" dirty="0" err="1">
                          <a:ln>
                            <a:noFill/>
                          </a:ln>
                          <a:solidFill>
                            <a:schemeClr val="tx1"/>
                          </a:solidFill>
                          <a:effectLst/>
                          <a:latin typeface="Tahoma" pitchFamily="34" charset="0"/>
                          <a:ea typeface="ＭＳ Ｐゴシック" charset="-128"/>
                        </a:rPr>
                        <a:t>Hg</a:t>
                      </a:r>
                      <a:r>
                        <a:rPr kumimoji="0" lang="fr-FR" sz="2000" b="0" i="0" u="none" strike="noStrike" cap="none" normalizeH="0" baseline="0" dirty="0">
                          <a:ln>
                            <a:noFill/>
                          </a:ln>
                          <a:solidFill>
                            <a:schemeClr val="tx1"/>
                          </a:solidFill>
                          <a:effectLst/>
                          <a:latin typeface="Tahoma" pitchFamily="34" charset="0"/>
                          <a:ea typeface="ＭＳ Ｐゴシック" charset="-128"/>
                        </a:rPr>
                        <a:t>mm),</a:t>
                      </a:r>
                      <a:endParaRPr kumimoji="0" lang="en-GB" sz="2000" b="0" i="0" u="none" strike="noStrike" cap="none" normalizeH="0" baseline="0" dirty="0">
                        <a:ln>
                          <a:noFill/>
                        </a:ln>
                        <a:solidFill>
                          <a:schemeClr val="tx1"/>
                        </a:solidFill>
                        <a:effectLst/>
                        <a:latin typeface="Tahoma" pitchFamily="34" charset="0"/>
                        <a:ea typeface="ＭＳ Ｐゴシック" charset="-128"/>
                      </a:endParaRPr>
                    </a:p>
                    <a:p>
                      <a:pPr marL="8001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2000" b="0" i="0" u="none" strike="noStrike" cap="none" normalizeH="0" baseline="0" dirty="0">
                          <a:ln>
                            <a:noFill/>
                          </a:ln>
                          <a:solidFill>
                            <a:schemeClr val="tx1"/>
                          </a:solidFill>
                          <a:effectLst/>
                          <a:latin typeface="Tahoma" pitchFamily="34" charset="0"/>
                          <a:ea typeface="ＭＳ Ｐゴシック" charset="-128"/>
                        </a:rPr>
                        <a:t>oliguria (&lt;20 cm3(ml)/hr)</a:t>
                      </a:r>
                      <a:endParaRPr kumimoji="0" lang="hu-HU" sz="2000" b="0" i="0" u="none" strike="noStrike" cap="none" normalizeH="0" baseline="0" dirty="0">
                        <a:ln>
                          <a:noFill/>
                        </a:ln>
                        <a:solidFill>
                          <a:schemeClr val="tx1"/>
                        </a:solidFill>
                        <a:effectLst/>
                        <a:latin typeface="Tahoma" pitchFamily="34" charset="0"/>
                        <a:ea typeface="ＭＳ Ｐゴシック" charset="-128"/>
                      </a:endParaRPr>
                    </a:p>
                    <a:p>
                      <a:pPr marL="457200" marR="0" lvl="1"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GB" sz="2000" b="0" i="0" u="none" strike="noStrike" cap="none" normalizeH="0" baseline="0" dirty="0">
                        <a:ln>
                          <a:noFill/>
                        </a:ln>
                        <a:solidFill>
                          <a:schemeClr val="tx1"/>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Tahoma" pitchFamily="34" charset="0"/>
                          <a:ea typeface="ＭＳ Ｐゴシック" charset="-128"/>
                        </a:rPr>
                        <a:t>AND blood culture not done or no organisms or antigen detected in blood</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Tahoma" pitchFamily="34" charset="0"/>
                          <a:ea typeface="ＭＳ Ｐゴシック" charset="-128"/>
                        </a:rPr>
                        <a:t>AND no apparent infection at another site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Tahoma" pitchFamily="34" charset="0"/>
                          <a:ea typeface="ＭＳ Ｐゴシック" charset="-128"/>
                        </a:rPr>
                        <a:t>AND physician institutes treatment for sepsis</a:t>
                      </a:r>
                    </a:p>
                  </a:txBody>
                  <a:tcPr marL="121920" marR="121920"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417396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ltLang="en-US" dirty="0">
                <a:ea typeface="ＭＳ Ｐゴシック" pitchFamily="34" charset="-128"/>
              </a:rPr>
              <a:t>Gastrointestinal </a:t>
            </a:r>
            <a:r>
              <a:rPr lang="hu-HU" altLang="en-US" dirty="0">
                <a:ea typeface="ＭＳ Ｐゴシック" pitchFamily="34" charset="-128"/>
              </a:rPr>
              <a:t>s</a:t>
            </a:r>
            <a:r>
              <a:rPr lang="en-US" altLang="en-US" dirty="0" err="1">
                <a:ea typeface="ＭＳ Ｐゴシック" pitchFamily="34" charset="-128"/>
              </a:rPr>
              <a:t>ystem</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(GI)</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5-66</a:t>
            </a:r>
            <a:endParaRPr lang="en-GB" altLang="en-US" sz="2000" dirty="0">
              <a:solidFill>
                <a:srgbClr val="FF0000"/>
              </a:solidFill>
              <a:ea typeface="ＭＳ Ｐゴシック" pitchFamily="34" charset="-128"/>
            </a:endParaRPr>
          </a:p>
        </p:txBody>
      </p:sp>
      <p:sp>
        <p:nvSpPr>
          <p:cNvPr id="87043" name="Rectangle 4"/>
          <p:cNvSpPr>
            <a:spLocks noChangeArrowheads="1"/>
          </p:cNvSpPr>
          <p:nvPr/>
        </p:nvSpPr>
        <p:spPr bwMode="auto">
          <a:xfrm>
            <a:off x="1152387" y="1209675"/>
            <a:ext cx="5002880" cy="1189038"/>
          </a:xfrm>
          <a:prstGeom prst="rect">
            <a:avLst/>
          </a:prstGeom>
          <a:solidFill>
            <a:srgbClr val="66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100000"/>
              </a:lnSpc>
              <a:spcAft>
                <a:spcPct val="0"/>
              </a:spcAft>
              <a:buFontTx/>
              <a:buNone/>
            </a:pPr>
            <a:r>
              <a:rPr lang="hu-HU" altLang="en-US" b="1" dirty="0">
                <a:solidFill>
                  <a:srgbClr val="FFFFFF"/>
                </a:solidFill>
              </a:rPr>
              <a:t>GI-</a:t>
            </a:r>
            <a:r>
              <a:rPr lang="en-GB" altLang="en-US" b="1" dirty="0">
                <a:solidFill>
                  <a:srgbClr val="FFFFFF"/>
                </a:solidFill>
              </a:rPr>
              <a:t>CDI</a:t>
            </a:r>
          </a:p>
          <a:p>
            <a:pPr algn="ctr" eaLnBrk="1" hangingPunct="1">
              <a:lnSpc>
                <a:spcPct val="100000"/>
              </a:lnSpc>
              <a:spcAft>
                <a:spcPct val="0"/>
              </a:spcAft>
              <a:buFontTx/>
              <a:buNone/>
            </a:pPr>
            <a:r>
              <a:rPr lang="en-GB" altLang="en-US" sz="2000" b="1" i="1" dirty="0">
                <a:solidFill>
                  <a:srgbClr val="FFFFFF"/>
                </a:solidFill>
              </a:rPr>
              <a:t>Clostridium difficile</a:t>
            </a:r>
            <a:r>
              <a:rPr lang="en-GB" altLang="en-US" sz="2000" b="1" dirty="0">
                <a:solidFill>
                  <a:srgbClr val="FFFFFF"/>
                </a:solidFill>
              </a:rPr>
              <a:t> infection </a:t>
            </a:r>
          </a:p>
          <a:p>
            <a:pPr algn="ctr" eaLnBrk="1" hangingPunct="1">
              <a:lnSpc>
                <a:spcPct val="100000"/>
              </a:lnSpc>
              <a:spcAft>
                <a:spcPct val="0"/>
              </a:spcAft>
              <a:buFontTx/>
              <a:buNone/>
            </a:pPr>
            <a:endParaRPr lang="en-US" altLang="en-US" sz="1600" b="1" dirty="0">
              <a:solidFill>
                <a:srgbClr val="FFFFFF"/>
              </a:solidFill>
            </a:endParaRPr>
          </a:p>
        </p:txBody>
      </p:sp>
      <p:sp>
        <p:nvSpPr>
          <p:cNvPr id="87044" name="Rectangle 5"/>
          <p:cNvSpPr>
            <a:spLocks noChangeArrowheads="1"/>
          </p:cNvSpPr>
          <p:nvPr/>
        </p:nvSpPr>
        <p:spPr bwMode="auto">
          <a:xfrm>
            <a:off x="6150391" y="1209675"/>
            <a:ext cx="4835662" cy="1189038"/>
          </a:xfrm>
          <a:prstGeom prst="rect">
            <a:avLst/>
          </a:prstGeom>
          <a:solidFill>
            <a:srgbClr val="66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100000"/>
              </a:lnSpc>
              <a:spcAft>
                <a:spcPct val="0"/>
              </a:spcAft>
              <a:buFontTx/>
              <a:buNone/>
            </a:pPr>
            <a:r>
              <a:rPr lang="en-GB" altLang="en-US" b="1" dirty="0">
                <a:solidFill>
                  <a:srgbClr val="FFFFFF"/>
                </a:solidFill>
              </a:rPr>
              <a:t>GI</a:t>
            </a:r>
            <a:r>
              <a:rPr lang="hu-HU" altLang="en-US" b="1" dirty="0">
                <a:solidFill>
                  <a:srgbClr val="FFFFFF"/>
                </a:solidFill>
              </a:rPr>
              <a:t>-GE</a:t>
            </a:r>
            <a:endParaRPr lang="en-GB" altLang="en-US" b="1" dirty="0">
              <a:solidFill>
                <a:srgbClr val="FFFFFF"/>
              </a:solidFill>
            </a:endParaRPr>
          </a:p>
          <a:p>
            <a:pPr algn="ctr" eaLnBrk="1" hangingPunct="1">
              <a:lnSpc>
                <a:spcPct val="100000"/>
              </a:lnSpc>
              <a:spcAft>
                <a:spcPct val="0"/>
              </a:spcAft>
              <a:buFontTx/>
              <a:buNone/>
            </a:pPr>
            <a:r>
              <a:rPr lang="en-GB" altLang="en-US" sz="2000" b="1" dirty="0">
                <a:solidFill>
                  <a:srgbClr val="FFFFFF"/>
                </a:solidFill>
              </a:rPr>
              <a:t>Gastroenteritis (excl. CDI)</a:t>
            </a:r>
          </a:p>
          <a:p>
            <a:pPr algn="ctr" eaLnBrk="1" hangingPunct="1">
              <a:lnSpc>
                <a:spcPct val="100000"/>
              </a:lnSpc>
              <a:spcAft>
                <a:spcPct val="0"/>
              </a:spcAft>
              <a:buFontTx/>
              <a:buNone/>
            </a:pPr>
            <a:endParaRPr lang="en-US" altLang="en-US" sz="1600" b="1" dirty="0">
              <a:solidFill>
                <a:srgbClr val="FFFFFF"/>
              </a:solidFill>
            </a:endParaRPr>
          </a:p>
        </p:txBody>
      </p:sp>
      <p:sp>
        <p:nvSpPr>
          <p:cNvPr id="87045" name="Rectangle 6"/>
          <p:cNvSpPr>
            <a:spLocks noChangeArrowheads="1"/>
          </p:cNvSpPr>
          <p:nvPr/>
        </p:nvSpPr>
        <p:spPr bwMode="auto">
          <a:xfrm>
            <a:off x="1139687" y="2387599"/>
            <a:ext cx="5002880" cy="3761409"/>
          </a:xfrm>
          <a:prstGeom prst="rect">
            <a:avLst/>
          </a:prstGeom>
          <a:solidFill>
            <a:srgbClr val="E7F3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eaLnBrk="1" hangingPunct="1">
              <a:lnSpc>
                <a:spcPct val="80000"/>
              </a:lnSpc>
              <a:spcAft>
                <a:spcPct val="0"/>
              </a:spcAft>
              <a:buFontTx/>
              <a:buNone/>
            </a:pPr>
            <a:r>
              <a:rPr lang="en-GB" altLang="en-US" sz="1900" dirty="0">
                <a:solidFill>
                  <a:srgbClr val="000000"/>
                </a:solidFill>
              </a:rPr>
              <a:t>≥1 of </a:t>
            </a:r>
            <a:r>
              <a:rPr lang="hu-HU" altLang="en-US" sz="1900" dirty="0" err="1">
                <a:solidFill>
                  <a:srgbClr val="000000"/>
                </a:solidFill>
              </a:rPr>
              <a:t>the</a:t>
            </a:r>
            <a:r>
              <a:rPr lang="hu-HU" altLang="en-US" sz="1900" dirty="0">
                <a:solidFill>
                  <a:srgbClr val="000000"/>
                </a:solidFill>
              </a:rPr>
              <a:t> </a:t>
            </a:r>
            <a:r>
              <a:rPr lang="hu-HU" altLang="en-US" sz="1900" dirty="0" err="1">
                <a:solidFill>
                  <a:srgbClr val="000000"/>
                </a:solidFill>
              </a:rPr>
              <a:t>following</a:t>
            </a:r>
            <a:r>
              <a:rPr lang="hu-HU" altLang="en-US" sz="1900" dirty="0">
                <a:solidFill>
                  <a:srgbClr val="000000"/>
                </a:solidFill>
              </a:rPr>
              <a:t>:</a:t>
            </a:r>
          </a:p>
          <a:p>
            <a:pPr eaLnBrk="1" hangingPunct="1">
              <a:lnSpc>
                <a:spcPct val="80000"/>
              </a:lnSpc>
              <a:spcAft>
                <a:spcPct val="0"/>
              </a:spcAft>
              <a:buFontTx/>
              <a:buNone/>
            </a:pPr>
            <a:endParaRPr lang="en-GB" altLang="en-US" sz="1900" dirty="0">
              <a:solidFill>
                <a:srgbClr val="000000"/>
              </a:solidFill>
            </a:endParaRPr>
          </a:p>
          <a:p>
            <a:pPr marL="342900" indent="-342900">
              <a:buSzPct val="100000"/>
              <a:buFont typeface="Arial" panose="020B0604020202020204" pitchFamily="34" charset="0"/>
              <a:buChar char="•"/>
            </a:pPr>
            <a:r>
              <a:rPr lang="en-GB" altLang="en-US" sz="1900" dirty="0">
                <a:solidFill>
                  <a:srgbClr val="000000"/>
                </a:solidFill>
              </a:rPr>
              <a:t>Diarrhoeal stools/toxic megacolon</a:t>
            </a:r>
            <a:r>
              <a:rPr lang="hu-HU" altLang="en-US" sz="1900" dirty="0">
                <a:solidFill>
                  <a:srgbClr val="000000"/>
                </a:solidFill>
              </a:rPr>
              <a:t> </a:t>
            </a:r>
            <a:r>
              <a:rPr lang="en-GB" altLang="en-US" sz="1900" dirty="0">
                <a:solidFill>
                  <a:srgbClr val="000000"/>
                </a:solidFill>
              </a:rPr>
              <a:t>AND</a:t>
            </a:r>
            <a:r>
              <a:rPr lang="hu-HU" altLang="en-US" sz="1900" b="1" dirty="0">
                <a:solidFill>
                  <a:srgbClr val="000000"/>
                </a:solidFill>
              </a:rPr>
              <a:t>  </a:t>
            </a:r>
            <a:r>
              <a:rPr lang="hu-HU" altLang="en-US" sz="1900" dirty="0">
                <a:solidFill>
                  <a:srgbClr val="000000"/>
                </a:solidFill>
              </a:rPr>
              <a:t>                                                              </a:t>
            </a:r>
            <a:r>
              <a:rPr lang="hu-HU" altLang="en-US" sz="1900" dirty="0" err="1">
                <a:solidFill>
                  <a:srgbClr val="000000"/>
                </a:solidFill>
              </a:rPr>
              <a:t>positive</a:t>
            </a:r>
            <a:r>
              <a:rPr lang="en-GB" altLang="en-US" sz="1900" dirty="0">
                <a:solidFill>
                  <a:srgbClr val="000000"/>
                </a:solidFill>
              </a:rPr>
              <a:t> </a:t>
            </a:r>
            <a:r>
              <a:rPr lang="hu-HU" altLang="en-US" sz="1900" dirty="0" err="1">
                <a:solidFill>
                  <a:srgbClr val="000000"/>
                </a:solidFill>
              </a:rPr>
              <a:t>laboratory</a:t>
            </a:r>
            <a:r>
              <a:rPr lang="hu-HU" altLang="en-US" sz="1900" dirty="0">
                <a:solidFill>
                  <a:srgbClr val="000000"/>
                </a:solidFill>
              </a:rPr>
              <a:t> </a:t>
            </a:r>
            <a:r>
              <a:rPr lang="hu-HU" altLang="en-US" sz="1900" dirty="0" err="1">
                <a:solidFill>
                  <a:srgbClr val="000000"/>
                </a:solidFill>
              </a:rPr>
              <a:t>assay</a:t>
            </a:r>
            <a:r>
              <a:rPr lang="hu-HU" altLang="en-US" sz="1900" dirty="0">
                <a:solidFill>
                  <a:srgbClr val="000000"/>
                </a:solidFill>
              </a:rPr>
              <a:t> </a:t>
            </a:r>
            <a:r>
              <a:rPr lang="hu-HU" altLang="en-US" sz="1900" dirty="0" err="1">
                <a:solidFill>
                  <a:srgbClr val="000000"/>
                </a:solidFill>
              </a:rPr>
              <a:t>for</a:t>
            </a:r>
            <a:r>
              <a:rPr lang="hu-HU" altLang="en-US" sz="1900" dirty="0">
                <a:solidFill>
                  <a:srgbClr val="000000"/>
                </a:solidFill>
              </a:rPr>
              <a:t> </a:t>
            </a:r>
            <a:r>
              <a:rPr lang="en-GB" altLang="en-US" sz="1900" i="1" dirty="0">
                <a:solidFill>
                  <a:srgbClr val="000000"/>
                </a:solidFill>
              </a:rPr>
              <a:t>C. difficile</a:t>
            </a:r>
            <a:r>
              <a:rPr lang="en-GB" altLang="en-US" sz="1900" dirty="0">
                <a:solidFill>
                  <a:srgbClr val="000000"/>
                </a:solidFill>
              </a:rPr>
              <a:t> </a:t>
            </a:r>
            <a:r>
              <a:rPr lang="hu-HU" altLang="en-US" sz="1900" dirty="0">
                <a:solidFill>
                  <a:srgbClr val="000000"/>
                </a:solidFill>
              </a:rPr>
              <a:t>   </a:t>
            </a:r>
            <a:r>
              <a:rPr lang="en-GB" altLang="en-US" sz="1900" dirty="0">
                <a:solidFill>
                  <a:srgbClr val="000000"/>
                </a:solidFill>
              </a:rPr>
              <a:t>toxin A </a:t>
            </a:r>
            <a:r>
              <a:rPr lang="hu-HU" altLang="en-US" sz="1900" dirty="0">
                <a:solidFill>
                  <a:srgbClr val="000000"/>
                </a:solidFill>
              </a:rPr>
              <a:t>and/</a:t>
            </a:r>
            <a:r>
              <a:rPr lang="hu-HU" altLang="en-US" sz="1900" dirty="0" err="1">
                <a:solidFill>
                  <a:srgbClr val="000000"/>
                </a:solidFill>
              </a:rPr>
              <a:t>or</a:t>
            </a:r>
            <a:r>
              <a:rPr lang="hu-HU" altLang="en-US" sz="1900" dirty="0">
                <a:solidFill>
                  <a:srgbClr val="000000"/>
                </a:solidFill>
              </a:rPr>
              <a:t> </a:t>
            </a:r>
            <a:r>
              <a:rPr lang="en-GB" altLang="en-US" sz="1900" dirty="0">
                <a:solidFill>
                  <a:srgbClr val="000000"/>
                </a:solidFill>
              </a:rPr>
              <a:t>B </a:t>
            </a:r>
            <a:r>
              <a:rPr lang="en-US" sz="1900" dirty="0">
                <a:latin typeface="Arial" panose="020B0604020202020204" pitchFamily="34" charset="0"/>
              </a:rPr>
              <a:t>toxin</a:t>
            </a:r>
            <a:r>
              <a:rPr lang="hu-HU" sz="1900" dirty="0">
                <a:latin typeface="Arial" panose="020B0604020202020204" pitchFamily="34" charset="0"/>
              </a:rPr>
              <a:t> OR toxin-</a:t>
            </a:r>
            <a:r>
              <a:rPr lang="en-US" sz="1900" dirty="0">
                <a:latin typeface="Arial" panose="020B0604020202020204" pitchFamily="34" charset="0"/>
              </a:rPr>
              <a:t>producing</a:t>
            </a:r>
            <a:r>
              <a:rPr lang="hu-HU" sz="1900" dirty="0">
                <a:latin typeface="Arial" panose="020B0604020202020204" pitchFamily="34" charset="0"/>
              </a:rPr>
              <a:t> </a:t>
            </a:r>
            <a:r>
              <a:rPr lang="en-US" sz="1900" i="1" dirty="0">
                <a:latin typeface="Arial" panose="020B0604020202020204" pitchFamily="34" charset="0"/>
              </a:rPr>
              <a:t>C. difficile </a:t>
            </a:r>
            <a:r>
              <a:rPr lang="en-US" sz="1900" dirty="0">
                <a:latin typeface="Arial" panose="020B0604020202020204" pitchFamily="34" charset="0"/>
              </a:rPr>
              <a:t>detected in stool via culture or other means</a:t>
            </a:r>
            <a:endParaRPr lang="hu-HU" sz="1900" dirty="0">
              <a:solidFill>
                <a:srgbClr val="000000"/>
              </a:solidFill>
            </a:endParaRPr>
          </a:p>
          <a:p>
            <a:pPr marL="342900" indent="-342900">
              <a:buSzPct val="100000"/>
              <a:buFont typeface="Arial" panose="020B0604020202020204" pitchFamily="34" charset="0"/>
              <a:buChar char="•"/>
            </a:pPr>
            <a:r>
              <a:rPr lang="en-GB" altLang="en-US" sz="1900" dirty="0">
                <a:solidFill>
                  <a:srgbClr val="000000"/>
                </a:solidFill>
              </a:rPr>
              <a:t>Pseudomembranous colitis</a:t>
            </a:r>
            <a:r>
              <a:rPr lang="hu-HU" altLang="en-US" sz="1900" dirty="0">
                <a:solidFill>
                  <a:srgbClr val="000000"/>
                </a:solidFill>
              </a:rPr>
              <a:t> </a:t>
            </a:r>
            <a:r>
              <a:rPr lang="hu-HU" altLang="en-US" sz="1900" dirty="0" err="1">
                <a:solidFill>
                  <a:srgbClr val="000000"/>
                </a:solidFill>
              </a:rPr>
              <a:t>on</a:t>
            </a:r>
            <a:r>
              <a:rPr lang="hu-HU" altLang="en-US" sz="1900" dirty="0">
                <a:solidFill>
                  <a:srgbClr val="000000"/>
                </a:solidFill>
              </a:rPr>
              <a:t> </a:t>
            </a:r>
            <a:r>
              <a:rPr lang="hu-HU" altLang="en-US" sz="1900" dirty="0" err="1">
                <a:solidFill>
                  <a:srgbClr val="000000"/>
                </a:solidFill>
              </a:rPr>
              <a:t>endoscopy</a:t>
            </a:r>
            <a:endParaRPr lang="hu-HU" altLang="en-US" sz="1900" dirty="0">
              <a:solidFill>
                <a:srgbClr val="000000"/>
              </a:solidFill>
            </a:endParaRPr>
          </a:p>
          <a:p>
            <a:pPr marL="342900" indent="-342900">
              <a:buSzPct val="100000"/>
              <a:buFont typeface="Arial" panose="020B0604020202020204" pitchFamily="34" charset="0"/>
              <a:buChar char="•"/>
            </a:pPr>
            <a:r>
              <a:rPr lang="en-GB" altLang="en-US" sz="1900" dirty="0">
                <a:solidFill>
                  <a:srgbClr val="000000"/>
                </a:solidFill>
              </a:rPr>
              <a:t>Colonic histopathology characteristic of </a:t>
            </a:r>
            <a:r>
              <a:rPr lang="en-GB" altLang="en-US" sz="1900" i="1" dirty="0">
                <a:solidFill>
                  <a:srgbClr val="000000"/>
                </a:solidFill>
              </a:rPr>
              <a:t>C. difficile</a:t>
            </a:r>
            <a:r>
              <a:rPr lang="en-GB" altLang="en-US" sz="1900" dirty="0">
                <a:solidFill>
                  <a:srgbClr val="000000"/>
                </a:solidFill>
              </a:rPr>
              <a:t> infection</a:t>
            </a:r>
            <a:r>
              <a:rPr lang="hu-HU" altLang="en-US" sz="1900" dirty="0">
                <a:solidFill>
                  <a:srgbClr val="000000"/>
                </a:solidFill>
              </a:rPr>
              <a:t> </a:t>
            </a:r>
            <a:r>
              <a:rPr lang="hu-HU" altLang="en-US" sz="1900" dirty="0" err="1">
                <a:solidFill>
                  <a:srgbClr val="000000"/>
                </a:solidFill>
              </a:rPr>
              <a:t>on</a:t>
            </a:r>
            <a:r>
              <a:rPr lang="en-GB" altLang="en-US" sz="1900" dirty="0">
                <a:solidFill>
                  <a:srgbClr val="000000"/>
                </a:solidFill>
              </a:rPr>
              <a:t> endoscopy/ post</a:t>
            </a:r>
            <a:r>
              <a:rPr lang="hu-HU" altLang="en-US" sz="1900" dirty="0">
                <a:solidFill>
                  <a:srgbClr val="000000"/>
                </a:solidFill>
              </a:rPr>
              <a:t>-</a:t>
            </a:r>
            <a:r>
              <a:rPr lang="en-GB" altLang="en-US" sz="1900" dirty="0">
                <a:solidFill>
                  <a:srgbClr val="000000"/>
                </a:solidFill>
              </a:rPr>
              <a:t>mortem/colectomy</a:t>
            </a:r>
          </a:p>
          <a:p>
            <a:pPr eaLnBrk="1" hangingPunct="1">
              <a:lnSpc>
                <a:spcPct val="100000"/>
              </a:lnSpc>
              <a:spcAft>
                <a:spcPct val="0"/>
              </a:spcAft>
              <a:buSzPct val="100000"/>
              <a:buFontTx/>
              <a:buNone/>
            </a:pPr>
            <a:endParaRPr lang="en-US" altLang="en-US" sz="1600" dirty="0">
              <a:solidFill>
                <a:srgbClr val="000000"/>
              </a:solidFill>
            </a:endParaRPr>
          </a:p>
        </p:txBody>
      </p:sp>
      <p:sp>
        <p:nvSpPr>
          <p:cNvPr id="87046" name="Rectangle 7"/>
          <p:cNvSpPr>
            <a:spLocks noChangeArrowheads="1"/>
          </p:cNvSpPr>
          <p:nvPr/>
        </p:nvSpPr>
        <p:spPr bwMode="auto">
          <a:xfrm>
            <a:off x="6150391" y="2398714"/>
            <a:ext cx="4835662" cy="3750294"/>
          </a:xfrm>
          <a:prstGeom prst="rect">
            <a:avLst/>
          </a:prstGeom>
          <a:solidFill>
            <a:srgbClr val="E7F3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eaLnBrk="1" hangingPunct="1">
              <a:lnSpc>
                <a:spcPct val="80000"/>
              </a:lnSpc>
              <a:spcAft>
                <a:spcPct val="0"/>
              </a:spcAft>
              <a:buFontTx/>
              <a:buNone/>
            </a:pPr>
            <a:r>
              <a:rPr lang="en-GB" altLang="en-US" sz="1900" dirty="0">
                <a:solidFill>
                  <a:srgbClr val="000000"/>
                </a:solidFill>
              </a:rPr>
              <a:t>≥1 of</a:t>
            </a:r>
            <a:r>
              <a:rPr lang="hu-HU" altLang="en-US" sz="1900" dirty="0">
                <a:solidFill>
                  <a:srgbClr val="000000"/>
                </a:solidFill>
              </a:rPr>
              <a:t> </a:t>
            </a:r>
            <a:r>
              <a:rPr lang="hu-HU" altLang="en-US" sz="1900" dirty="0" err="1">
                <a:solidFill>
                  <a:srgbClr val="000000"/>
                </a:solidFill>
              </a:rPr>
              <a:t>the</a:t>
            </a:r>
            <a:r>
              <a:rPr lang="hu-HU" altLang="en-US" sz="1900" dirty="0">
                <a:solidFill>
                  <a:srgbClr val="000000"/>
                </a:solidFill>
              </a:rPr>
              <a:t> </a:t>
            </a:r>
            <a:r>
              <a:rPr lang="hu-HU" altLang="en-US" sz="1900" dirty="0" err="1">
                <a:solidFill>
                  <a:srgbClr val="000000"/>
                </a:solidFill>
              </a:rPr>
              <a:t>following</a:t>
            </a:r>
            <a:r>
              <a:rPr lang="hu-HU" altLang="en-US" sz="1900" dirty="0">
                <a:solidFill>
                  <a:srgbClr val="000000"/>
                </a:solidFill>
              </a:rPr>
              <a:t>:</a:t>
            </a:r>
          </a:p>
          <a:p>
            <a:pPr eaLnBrk="1" hangingPunct="1">
              <a:lnSpc>
                <a:spcPct val="80000"/>
              </a:lnSpc>
              <a:spcAft>
                <a:spcPct val="0"/>
              </a:spcAft>
              <a:buFontTx/>
              <a:buNone/>
            </a:pPr>
            <a:r>
              <a:rPr lang="en-GB" altLang="en-US" sz="1900" dirty="0">
                <a:solidFill>
                  <a:srgbClr val="000000"/>
                </a:solidFill>
              </a:rPr>
              <a:t> </a:t>
            </a:r>
          </a:p>
          <a:p>
            <a:pPr marL="342900" indent="-342900">
              <a:lnSpc>
                <a:spcPct val="80000"/>
              </a:lnSpc>
              <a:spcAft>
                <a:spcPct val="0"/>
              </a:spcAft>
              <a:buSzPct val="100000"/>
              <a:buFont typeface="Arial" panose="020B0604020202020204" pitchFamily="34" charset="0"/>
              <a:buChar char="•"/>
            </a:pPr>
            <a:r>
              <a:rPr lang="en-US" altLang="en-US" sz="1900" dirty="0">
                <a:solidFill>
                  <a:srgbClr val="000000"/>
                </a:solidFill>
              </a:rPr>
              <a:t>Acute diarrhea</a:t>
            </a:r>
            <a:r>
              <a:rPr lang="hu-HU" altLang="en-US" sz="1900" dirty="0">
                <a:solidFill>
                  <a:srgbClr val="000000"/>
                </a:solidFill>
              </a:rPr>
              <a:t> </a:t>
            </a:r>
            <a:r>
              <a:rPr lang="hu-HU" altLang="en-US" sz="1900" dirty="0" err="1">
                <a:solidFill>
                  <a:srgbClr val="000000"/>
                </a:solidFill>
              </a:rPr>
              <a:t>with</a:t>
            </a:r>
            <a:r>
              <a:rPr lang="hu-HU" altLang="en-US" sz="1900" dirty="0">
                <a:solidFill>
                  <a:srgbClr val="000000"/>
                </a:solidFill>
              </a:rPr>
              <a:t> </a:t>
            </a:r>
            <a:r>
              <a:rPr lang="hu-HU" altLang="en-US" sz="1900" dirty="0" err="1">
                <a:solidFill>
                  <a:srgbClr val="000000"/>
                </a:solidFill>
              </a:rPr>
              <a:t>or</a:t>
            </a:r>
            <a:r>
              <a:rPr lang="hu-HU" altLang="en-US" sz="1900" dirty="0">
                <a:solidFill>
                  <a:srgbClr val="000000"/>
                </a:solidFill>
              </a:rPr>
              <a:t> </a:t>
            </a:r>
            <a:r>
              <a:rPr lang="hu-HU" altLang="en-US" sz="1900" dirty="0" err="1">
                <a:solidFill>
                  <a:srgbClr val="000000"/>
                </a:solidFill>
              </a:rPr>
              <a:t>without</a:t>
            </a:r>
            <a:r>
              <a:rPr lang="hu-HU" altLang="en-US" sz="1900" dirty="0">
                <a:solidFill>
                  <a:srgbClr val="000000"/>
                </a:solidFill>
              </a:rPr>
              <a:t> </a:t>
            </a:r>
            <a:r>
              <a:rPr lang="en-US" altLang="en-US" sz="1900" dirty="0">
                <a:solidFill>
                  <a:srgbClr val="000000"/>
                </a:solidFill>
              </a:rPr>
              <a:t>vomiting</a:t>
            </a:r>
            <a:r>
              <a:rPr lang="hu-HU" altLang="en-US" sz="1900" dirty="0">
                <a:solidFill>
                  <a:srgbClr val="000000"/>
                </a:solidFill>
              </a:rPr>
              <a:t> </a:t>
            </a:r>
            <a:r>
              <a:rPr lang="hu-HU" altLang="en-US" sz="1900" dirty="0" err="1">
                <a:solidFill>
                  <a:srgbClr val="000000"/>
                </a:solidFill>
              </a:rPr>
              <a:t>or</a:t>
            </a:r>
            <a:r>
              <a:rPr lang="hu-HU" altLang="en-US" sz="1900" dirty="0">
                <a:solidFill>
                  <a:srgbClr val="000000"/>
                </a:solidFill>
              </a:rPr>
              <a:t> </a:t>
            </a:r>
            <a:r>
              <a:rPr lang="en-US" altLang="en-US" sz="1900" dirty="0">
                <a:solidFill>
                  <a:srgbClr val="000000"/>
                </a:solidFill>
              </a:rPr>
              <a:t>fever AND no likely non</a:t>
            </a:r>
            <a:r>
              <a:rPr lang="hu-HU" altLang="en-US" sz="1900" dirty="0">
                <a:solidFill>
                  <a:srgbClr val="000000"/>
                </a:solidFill>
              </a:rPr>
              <a:t>-</a:t>
            </a:r>
            <a:r>
              <a:rPr lang="en-US" altLang="en-US" sz="1900" dirty="0">
                <a:solidFill>
                  <a:srgbClr val="000000"/>
                </a:solidFill>
              </a:rPr>
              <a:t>infectious cause</a:t>
            </a:r>
            <a:r>
              <a:rPr lang="hu-HU" altLang="en-US" sz="1900" dirty="0">
                <a:solidFill>
                  <a:srgbClr val="000000"/>
                </a:solidFill>
              </a:rPr>
              <a:t> (</a:t>
            </a:r>
            <a:r>
              <a:rPr lang="hu-HU" altLang="en-US" sz="1900" dirty="0" err="1">
                <a:solidFill>
                  <a:srgbClr val="000000"/>
                </a:solidFill>
              </a:rPr>
              <a:t>e.g</a:t>
            </a:r>
            <a:r>
              <a:rPr lang="hu-HU" altLang="en-US" sz="1900" dirty="0">
                <a:solidFill>
                  <a:srgbClr val="000000"/>
                </a:solidFill>
              </a:rPr>
              <a:t>. </a:t>
            </a:r>
            <a:r>
              <a:rPr lang="hu-HU" altLang="en-US" sz="1900" dirty="0" err="1">
                <a:solidFill>
                  <a:srgbClr val="000000"/>
                </a:solidFill>
              </a:rPr>
              <a:t>stress</a:t>
            </a:r>
            <a:r>
              <a:rPr lang="hu-HU" altLang="en-US" sz="1900" dirty="0">
                <a:solidFill>
                  <a:srgbClr val="000000"/>
                </a:solidFill>
              </a:rPr>
              <a:t>)</a:t>
            </a:r>
            <a:endParaRPr lang="en-GB" altLang="en-US" sz="1900" dirty="0">
              <a:solidFill>
                <a:srgbClr val="000000"/>
              </a:solidFill>
            </a:endParaRPr>
          </a:p>
          <a:p>
            <a:pPr marL="342900" indent="-342900" eaLnBrk="1" hangingPunct="1">
              <a:lnSpc>
                <a:spcPct val="80000"/>
              </a:lnSpc>
              <a:spcAft>
                <a:spcPct val="0"/>
              </a:spcAft>
              <a:buSzPct val="100000"/>
              <a:buFont typeface="Arial" panose="020B0604020202020204" pitchFamily="34" charset="0"/>
              <a:buChar char="•"/>
            </a:pPr>
            <a:r>
              <a:rPr lang="en-US" altLang="en-US" sz="1900" dirty="0">
                <a:solidFill>
                  <a:srgbClr val="000000"/>
                </a:solidFill>
              </a:rPr>
              <a:t>≥2 of signs/symptoms </a:t>
            </a:r>
            <a:r>
              <a:rPr lang="en-GB" altLang="en-US" sz="1900" dirty="0">
                <a:solidFill>
                  <a:srgbClr val="000000"/>
                </a:solidFill>
              </a:rPr>
              <a:t>AND</a:t>
            </a:r>
            <a:r>
              <a:rPr lang="hu-HU" altLang="en-US" sz="1900" b="1" dirty="0">
                <a:solidFill>
                  <a:srgbClr val="000000"/>
                </a:solidFill>
              </a:rPr>
              <a:t> </a:t>
            </a:r>
            <a:r>
              <a:rPr lang="en-GB" altLang="en-US" sz="1900" dirty="0">
                <a:solidFill>
                  <a:srgbClr val="000000"/>
                </a:solidFill>
              </a:rPr>
              <a:t>≥1 of </a:t>
            </a:r>
            <a:r>
              <a:rPr lang="hu-HU" altLang="en-US" sz="1900" dirty="0" err="1">
                <a:solidFill>
                  <a:srgbClr val="000000"/>
                </a:solidFill>
              </a:rPr>
              <a:t>the</a:t>
            </a:r>
            <a:r>
              <a:rPr lang="hu-HU" altLang="en-US" sz="1900" dirty="0">
                <a:solidFill>
                  <a:srgbClr val="000000"/>
                </a:solidFill>
              </a:rPr>
              <a:t> </a:t>
            </a:r>
            <a:r>
              <a:rPr lang="hu-HU" altLang="en-US" sz="1900" dirty="0" err="1">
                <a:solidFill>
                  <a:srgbClr val="000000"/>
                </a:solidFill>
              </a:rPr>
              <a:t>following</a:t>
            </a:r>
            <a:r>
              <a:rPr lang="hu-HU" altLang="en-US" sz="1900" dirty="0">
                <a:solidFill>
                  <a:srgbClr val="000000"/>
                </a:solidFill>
              </a:rPr>
              <a:t>:</a:t>
            </a:r>
            <a:endParaRPr lang="en-GB" altLang="en-US" sz="1900" dirty="0">
              <a:solidFill>
                <a:srgbClr val="000000"/>
              </a:solidFill>
            </a:endParaRPr>
          </a:p>
          <a:p>
            <a:pPr marL="1085850" lvl="1" indent="-342900">
              <a:lnSpc>
                <a:spcPct val="80000"/>
              </a:lnSpc>
              <a:spcAft>
                <a:spcPct val="0"/>
              </a:spcAft>
              <a:buFont typeface="Tahoma" panose="020B0604030504040204" pitchFamily="34" charset="0"/>
              <a:buChar char="–"/>
            </a:pPr>
            <a:r>
              <a:rPr lang="en-US" altLang="en-US" sz="1900" dirty="0">
                <a:solidFill>
                  <a:srgbClr val="000000"/>
                </a:solidFill>
              </a:rPr>
              <a:t>enteric pathogen culture</a:t>
            </a:r>
            <a:r>
              <a:rPr lang="hu-HU" altLang="en-US" sz="1900" dirty="0">
                <a:solidFill>
                  <a:srgbClr val="000000"/>
                </a:solidFill>
              </a:rPr>
              <a:t>d</a:t>
            </a:r>
            <a:endParaRPr lang="en-GB" altLang="en-US" sz="1900" dirty="0">
              <a:solidFill>
                <a:srgbClr val="000000"/>
              </a:solidFill>
            </a:endParaRPr>
          </a:p>
          <a:p>
            <a:pPr marL="1085850" lvl="1" indent="-342900">
              <a:lnSpc>
                <a:spcPct val="80000"/>
              </a:lnSpc>
              <a:spcAft>
                <a:spcPct val="0"/>
              </a:spcAft>
              <a:buFont typeface="Tahoma" panose="020B0604030504040204" pitchFamily="34" charset="0"/>
              <a:buChar char="–"/>
            </a:pPr>
            <a:r>
              <a:rPr lang="en-US" altLang="en-US" sz="1900" dirty="0">
                <a:solidFill>
                  <a:srgbClr val="000000"/>
                </a:solidFill>
              </a:rPr>
              <a:t>enteric pathogen</a:t>
            </a:r>
            <a:r>
              <a:rPr lang="hu-HU" altLang="en-US" sz="1900" dirty="0">
                <a:solidFill>
                  <a:srgbClr val="000000"/>
                </a:solidFill>
              </a:rPr>
              <a:t> </a:t>
            </a:r>
            <a:r>
              <a:rPr lang="hu-HU" altLang="en-US" sz="1900" dirty="0" err="1">
                <a:solidFill>
                  <a:srgbClr val="000000"/>
                </a:solidFill>
              </a:rPr>
              <a:t>detected</a:t>
            </a:r>
            <a:r>
              <a:rPr lang="hu-HU" altLang="en-US" sz="1900" dirty="0">
                <a:solidFill>
                  <a:srgbClr val="000000"/>
                </a:solidFill>
              </a:rPr>
              <a:t> </a:t>
            </a:r>
            <a:r>
              <a:rPr lang="hu-HU" altLang="en-US" sz="1900" dirty="0" err="1">
                <a:solidFill>
                  <a:srgbClr val="000000"/>
                </a:solidFill>
              </a:rPr>
              <a:t>by</a:t>
            </a:r>
            <a:r>
              <a:rPr lang="hu-HU" altLang="en-US" sz="1900" dirty="0">
                <a:solidFill>
                  <a:srgbClr val="000000"/>
                </a:solidFill>
              </a:rPr>
              <a:t> </a:t>
            </a:r>
            <a:r>
              <a:rPr lang="en-US" altLang="en-US" sz="1900" dirty="0">
                <a:solidFill>
                  <a:srgbClr val="000000"/>
                </a:solidFill>
              </a:rPr>
              <a:t> </a:t>
            </a:r>
            <a:r>
              <a:rPr lang="en-US" altLang="en-US" sz="1900" dirty="0" err="1">
                <a:solidFill>
                  <a:srgbClr val="000000"/>
                </a:solidFill>
              </a:rPr>
              <a:t>microscop</a:t>
            </a:r>
            <a:r>
              <a:rPr lang="hu-HU" altLang="en-US" sz="1900" dirty="0">
                <a:solidFill>
                  <a:srgbClr val="000000"/>
                </a:solidFill>
              </a:rPr>
              <a:t>y </a:t>
            </a:r>
            <a:r>
              <a:rPr lang="hu-HU" altLang="en-US" sz="1900" dirty="0" err="1">
                <a:solidFill>
                  <a:srgbClr val="000000"/>
                </a:solidFill>
              </a:rPr>
              <a:t>or</a:t>
            </a:r>
            <a:r>
              <a:rPr lang="hu-HU" altLang="en-US" sz="1900" dirty="0">
                <a:solidFill>
                  <a:srgbClr val="000000"/>
                </a:solidFill>
              </a:rPr>
              <a:t> </a:t>
            </a:r>
            <a:r>
              <a:rPr lang="hu-HU" altLang="en-US" sz="1900" dirty="0" err="1">
                <a:solidFill>
                  <a:srgbClr val="000000"/>
                </a:solidFill>
              </a:rPr>
              <a:t>antigen</a:t>
            </a:r>
            <a:r>
              <a:rPr lang="hu-HU" altLang="en-US" sz="1900" dirty="0">
                <a:solidFill>
                  <a:srgbClr val="000000"/>
                </a:solidFill>
              </a:rPr>
              <a:t>/</a:t>
            </a:r>
            <a:r>
              <a:rPr lang="hu-HU" altLang="en-US" sz="1900" dirty="0" err="1">
                <a:solidFill>
                  <a:srgbClr val="000000"/>
                </a:solidFill>
              </a:rPr>
              <a:t>antibody</a:t>
            </a:r>
            <a:r>
              <a:rPr lang="hu-HU" altLang="en-US" sz="1900" dirty="0">
                <a:solidFill>
                  <a:srgbClr val="000000"/>
                </a:solidFill>
              </a:rPr>
              <a:t> </a:t>
            </a:r>
            <a:r>
              <a:rPr lang="hu-HU" altLang="en-US" sz="1900" dirty="0" err="1">
                <a:solidFill>
                  <a:srgbClr val="000000"/>
                </a:solidFill>
              </a:rPr>
              <a:t>assay</a:t>
            </a:r>
            <a:r>
              <a:rPr lang="hu-HU" altLang="en-US" sz="1900" dirty="0">
                <a:solidFill>
                  <a:srgbClr val="000000"/>
                </a:solidFill>
              </a:rPr>
              <a:t> </a:t>
            </a:r>
            <a:r>
              <a:rPr lang="hu-HU" altLang="en-US" sz="1900" dirty="0" err="1">
                <a:solidFill>
                  <a:srgbClr val="000000"/>
                </a:solidFill>
              </a:rPr>
              <a:t>or</a:t>
            </a:r>
            <a:r>
              <a:rPr lang="hu-HU" altLang="en-US" sz="1900" dirty="0">
                <a:solidFill>
                  <a:srgbClr val="000000"/>
                </a:solidFill>
              </a:rPr>
              <a:t> </a:t>
            </a:r>
            <a:r>
              <a:rPr lang="en-US" altLang="en-US" sz="1900" dirty="0">
                <a:solidFill>
                  <a:srgbClr val="000000"/>
                </a:solidFill>
              </a:rPr>
              <a:t>toxin a</a:t>
            </a:r>
            <a:r>
              <a:rPr lang="hu-HU" altLang="en-US" sz="1900" dirty="0" err="1">
                <a:solidFill>
                  <a:srgbClr val="000000"/>
                </a:solidFill>
              </a:rPr>
              <a:t>ssay</a:t>
            </a:r>
            <a:r>
              <a:rPr lang="hu-HU" altLang="en-US" sz="1900" dirty="0">
                <a:solidFill>
                  <a:srgbClr val="000000"/>
                </a:solidFill>
              </a:rPr>
              <a:t>                                             </a:t>
            </a:r>
          </a:p>
          <a:p>
            <a:pPr marL="1085850" lvl="1" indent="-342900">
              <a:lnSpc>
                <a:spcPct val="80000"/>
              </a:lnSpc>
              <a:spcAft>
                <a:spcPct val="0"/>
              </a:spcAft>
              <a:buFont typeface="Tahoma" panose="020B0604030504040204" pitchFamily="34" charset="0"/>
              <a:buChar char="–"/>
            </a:pPr>
            <a:r>
              <a:rPr lang="en-US" sz="1900" dirty="0"/>
              <a:t>single antibody titer (IgM) or fourfold increase in paired sera (IgG) </a:t>
            </a:r>
            <a:r>
              <a:rPr lang="hu-HU" sz="1900" dirty="0" err="1"/>
              <a:t>for</a:t>
            </a:r>
            <a:r>
              <a:rPr lang="hu-HU" sz="1900" dirty="0"/>
              <a:t> </a:t>
            </a:r>
            <a:r>
              <a:rPr lang="hu-HU" sz="1900" dirty="0" err="1"/>
              <a:t>pathogen</a:t>
            </a:r>
            <a:endParaRPr lang="en-GB" altLang="en-US" sz="1900" dirty="0">
              <a:solidFill>
                <a:srgbClr val="000000"/>
              </a:solidFill>
            </a:endParaRPr>
          </a:p>
          <a:p>
            <a:pPr eaLnBrk="1" hangingPunct="1">
              <a:lnSpc>
                <a:spcPct val="100000"/>
              </a:lnSpc>
              <a:spcAft>
                <a:spcPct val="0"/>
              </a:spcAft>
              <a:buFontTx/>
              <a:buNone/>
            </a:pPr>
            <a:endParaRPr lang="en-US" altLang="en-US" sz="1600" dirty="0">
              <a:solidFill>
                <a:srgbClr val="000000"/>
              </a:solidFill>
            </a:endParaRPr>
          </a:p>
        </p:txBody>
      </p:sp>
    </p:spTree>
    <p:extLst>
      <p:ext uri="{BB962C8B-B14F-4D97-AF65-F5344CB8AC3E}">
        <p14:creationId xmlns:p14="http://schemas.microsoft.com/office/powerpoint/2010/main" val="2750758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 summary</a:t>
            </a:r>
          </a:p>
        </p:txBody>
      </p:sp>
      <p:sp>
        <p:nvSpPr>
          <p:cNvPr id="3" name="Content Placeholder 2"/>
          <p:cNvSpPr>
            <a:spLocks noGrp="1"/>
          </p:cNvSpPr>
          <p:nvPr>
            <p:ph idx="1"/>
          </p:nvPr>
        </p:nvSpPr>
        <p:spPr/>
        <p:txBody>
          <a:bodyPr/>
          <a:lstStyle/>
          <a:p>
            <a:r>
              <a:rPr lang="en-GB" dirty="0"/>
              <a:t>List of learning points in this session:</a:t>
            </a:r>
          </a:p>
          <a:p>
            <a:endParaRPr lang="en-GB" dirty="0"/>
          </a:p>
          <a:p>
            <a:pPr marL="342900" indent="-342900">
              <a:buSzPct val="140000"/>
              <a:buFont typeface="Arial" panose="020B0604020202020204" pitchFamily="34" charset="0"/>
              <a:buChar char="•"/>
            </a:pPr>
            <a:r>
              <a:rPr lang="en-US" altLang="en-US" dirty="0">
                <a:ea typeface="ＭＳ Ｐゴシック" pitchFamily="34" charset="-128"/>
              </a:rPr>
              <a:t>Case definitions are complex</a:t>
            </a:r>
            <a:r>
              <a:rPr lang="hu-HU" altLang="en-US" dirty="0">
                <a:ea typeface="ＭＳ Ｐゴシック" pitchFamily="34" charset="-128"/>
              </a:rPr>
              <a:t>.</a:t>
            </a:r>
            <a:endParaRPr lang="en-US" altLang="en-US" dirty="0">
              <a:ea typeface="ＭＳ Ｐゴシック" pitchFamily="34" charset="-128"/>
            </a:endParaRPr>
          </a:p>
          <a:p>
            <a:pPr marL="342900" indent="-342900">
              <a:buSzPct val="140000"/>
              <a:buFont typeface="Arial" panose="020B0604020202020204" pitchFamily="34" charset="0"/>
              <a:buChar char="•"/>
            </a:pPr>
            <a:endParaRPr lang="en-US" altLang="en-US" dirty="0">
              <a:ea typeface="ＭＳ Ｐゴシック" pitchFamily="34" charset="-128"/>
            </a:endParaRPr>
          </a:p>
          <a:p>
            <a:pPr marL="342900" indent="-342900">
              <a:buSzPct val="140000"/>
              <a:buFont typeface="Arial" panose="020B0604020202020204" pitchFamily="34" charset="0"/>
              <a:buChar char="•"/>
            </a:pPr>
            <a:r>
              <a:rPr lang="en-US" altLang="en-US" dirty="0">
                <a:ea typeface="ＭＳ Ｐゴシック" pitchFamily="34" charset="-128"/>
              </a:rPr>
              <a:t>Important to national coordinators to know them well</a:t>
            </a:r>
            <a:r>
              <a:rPr lang="hu-HU" altLang="en-US" dirty="0">
                <a:ea typeface="ＭＳ Ｐゴシック" pitchFamily="34" charset="-128"/>
              </a:rPr>
              <a:t>.</a:t>
            </a:r>
            <a:endParaRPr lang="en-US" altLang="en-US" dirty="0">
              <a:ea typeface="ＭＳ Ｐゴシック" pitchFamily="34" charset="-128"/>
            </a:endParaRPr>
          </a:p>
          <a:p>
            <a:pPr marL="342900" indent="-342900">
              <a:buSzPct val="140000"/>
              <a:buFont typeface="Arial" panose="020B0604020202020204" pitchFamily="34" charset="0"/>
              <a:buChar char="•"/>
            </a:pPr>
            <a:endParaRPr lang="en-US" altLang="en-US" dirty="0">
              <a:ea typeface="ＭＳ Ｐゴシック" pitchFamily="34" charset="-128"/>
            </a:endParaRPr>
          </a:p>
          <a:p>
            <a:pPr marL="342900" indent="-342900">
              <a:buSzPct val="140000"/>
              <a:buFont typeface="Arial" panose="020B0604020202020204" pitchFamily="34" charset="0"/>
              <a:buChar char="•"/>
            </a:pPr>
            <a:r>
              <a:rPr lang="en-US" altLang="en-US" dirty="0">
                <a:ea typeface="ＭＳ Ｐゴシック" pitchFamily="34" charset="-128"/>
              </a:rPr>
              <a:t>May need to be translated into your own languages</a:t>
            </a:r>
            <a:r>
              <a:rPr lang="hu-HU" altLang="en-US" dirty="0">
                <a:ea typeface="ＭＳ Ｐゴシック" pitchFamily="34" charset="-128"/>
              </a:rPr>
              <a:t>.</a:t>
            </a:r>
            <a:endParaRPr lang="en-US" altLang="en-US" dirty="0">
              <a:ea typeface="ＭＳ Ｐゴシック" pitchFamily="34" charset="-128"/>
            </a:endParaRPr>
          </a:p>
          <a:p>
            <a:pPr marL="342900" indent="-342900">
              <a:buSzPct val="140000"/>
              <a:buFont typeface="Arial" panose="020B0604020202020204" pitchFamily="34" charset="0"/>
              <a:buChar char="•"/>
            </a:pPr>
            <a:endParaRPr lang="en-US" altLang="en-US" dirty="0">
              <a:ea typeface="ＭＳ Ｐゴシック" pitchFamily="34" charset="-128"/>
            </a:endParaRPr>
          </a:p>
          <a:p>
            <a:pPr marL="342900" indent="-342900">
              <a:buSzPct val="140000"/>
              <a:buFont typeface="Arial" panose="020B0604020202020204" pitchFamily="34" charset="0"/>
              <a:buChar char="•"/>
            </a:pPr>
            <a:r>
              <a:rPr lang="en-US" altLang="en-US" dirty="0">
                <a:ea typeface="ＭＳ Ｐゴシック" pitchFamily="34" charset="-128"/>
              </a:rPr>
              <a:t>Workshop on using them today and further workshop tomorrow on difficult cases that you have brought</a:t>
            </a:r>
            <a:r>
              <a:rPr lang="hu-HU" altLang="en-US" dirty="0">
                <a:ea typeface="ＭＳ Ｐゴシック" pitchFamily="34" charset="-128"/>
              </a:rPr>
              <a:t>.</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0580567E-5E8F-47A5-90DF-8BFEB1A71525}" type="slidenum">
              <a:rPr lang="en-GB" smtClean="0"/>
              <a:pPr/>
              <a:t>46</a:t>
            </a:fld>
            <a:endParaRPr lang="en-GB" dirty="0"/>
          </a:p>
        </p:txBody>
      </p:sp>
    </p:spTree>
    <p:extLst>
      <p:ext uri="{BB962C8B-B14F-4D97-AF65-F5344CB8AC3E}">
        <p14:creationId xmlns:p14="http://schemas.microsoft.com/office/powerpoint/2010/main" val="14285361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en-GB" altLang="en-US" dirty="0">
                <a:ea typeface="ＭＳ Ｐゴシック" pitchFamily="34" charset="-128"/>
              </a:rPr>
              <a:t>Optional</a:t>
            </a:r>
            <a:r>
              <a:rPr lang="hu-HU" altLang="en-US" dirty="0">
                <a:ea typeface="ＭＳ Ｐゴシック" pitchFamily="34" charset="-128"/>
              </a:rPr>
              <a:t>: a</a:t>
            </a:r>
            <a:r>
              <a:rPr lang="en-GB" altLang="en-US" dirty="0" err="1">
                <a:ea typeface="ＭＳ Ｐゴシック" pitchFamily="34" charset="-128"/>
              </a:rPr>
              <a:t>dditional</a:t>
            </a:r>
            <a:r>
              <a:rPr lang="en-GB" altLang="en-US" dirty="0">
                <a:ea typeface="ＭＳ Ｐゴシック" pitchFamily="34" charset="-128"/>
              </a:rPr>
              <a:t> slides on case definitions</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4894072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Case definition codes</a:t>
            </a:r>
            <a:endParaRPr lang="en-GB" dirty="0"/>
          </a:p>
        </p:txBody>
      </p:sp>
      <p:sp>
        <p:nvSpPr>
          <p:cNvPr id="3" name="Content Placeholder 2"/>
          <p:cNvSpPr>
            <a:spLocks noGrp="1"/>
          </p:cNvSpPr>
          <p:nvPr>
            <p:ph idx="1"/>
          </p:nvPr>
        </p:nvSpPr>
        <p:spPr/>
        <p:txBody>
          <a:bodyPr/>
          <a:lstStyle/>
          <a:p>
            <a:pPr>
              <a:lnSpc>
                <a:spcPct val="80000"/>
              </a:lnSpc>
            </a:pPr>
            <a:r>
              <a:rPr lang="en-US" altLang="en-US" sz="2000" dirty="0">
                <a:ea typeface="ＭＳ Ｐゴシック" pitchFamily="34" charset="-128"/>
              </a:rPr>
              <a:t>Bone and </a:t>
            </a:r>
            <a:r>
              <a:rPr lang="hu-HU" altLang="en-US" sz="2000" dirty="0">
                <a:ea typeface="ＭＳ Ｐゴシック" pitchFamily="34" charset="-128"/>
              </a:rPr>
              <a:t>j</a:t>
            </a:r>
            <a:r>
              <a:rPr lang="en-US" altLang="en-US" sz="2000" dirty="0" err="1">
                <a:ea typeface="ＭＳ Ｐゴシック" pitchFamily="34" charset="-128"/>
              </a:rPr>
              <a:t>oint</a:t>
            </a:r>
            <a:r>
              <a:rPr lang="en-US" altLang="en-US" sz="2000" dirty="0">
                <a:ea typeface="ＭＳ Ｐゴシック" pitchFamily="34" charset="-128"/>
              </a:rPr>
              <a:t> </a:t>
            </a:r>
            <a:r>
              <a:rPr lang="hu-HU" altLang="en-US" sz="2000" dirty="0">
                <a:ea typeface="ＭＳ Ｐゴシック" pitchFamily="34" charset="-128"/>
              </a:rPr>
              <a:t>i</a:t>
            </a:r>
            <a:r>
              <a:rPr lang="en-US" altLang="en-US" sz="2000" dirty="0" err="1">
                <a:ea typeface="ＭＳ Ｐゴシック" pitchFamily="34" charset="-128"/>
              </a:rPr>
              <a:t>nfection</a:t>
            </a:r>
            <a:r>
              <a:rPr lang="en-US" altLang="en-US" sz="2000" dirty="0">
                <a:ea typeface="ＭＳ Ｐゴシック" pitchFamily="34" charset="-128"/>
              </a:rPr>
              <a:t> (BJ)</a:t>
            </a:r>
          </a:p>
          <a:p>
            <a:pPr>
              <a:lnSpc>
                <a:spcPct val="80000"/>
              </a:lnSpc>
            </a:pPr>
            <a:r>
              <a:rPr lang="en-US" altLang="en-US" sz="2000" dirty="0">
                <a:ea typeface="ＭＳ Ｐゴシック" pitchFamily="34" charset="-128"/>
              </a:rPr>
              <a:t>Central nervous system infection (CNS)</a:t>
            </a:r>
          </a:p>
          <a:p>
            <a:pPr>
              <a:lnSpc>
                <a:spcPct val="80000"/>
              </a:lnSpc>
            </a:pPr>
            <a:r>
              <a:rPr lang="en-US" altLang="en-US" sz="2000" dirty="0">
                <a:ea typeface="ＭＳ Ｐゴシック" pitchFamily="34" charset="-128"/>
              </a:rPr>
              <a:t>Cardiovascular system infection (CVS)</a:t>
            </a:r>
          </a:p>
          <a:p>
            <a:pPr>
              <a:lnSpc>
                <a:spcPct val="80000"/>
              </a:lnSpc>
            </a:pPr>
            <a:r>
              <a:rPr lang="en-US" altLang="en-US" sz="2000" dirty="0">
                <a:ea typeface="ＭＳ Ｐゴシック" pitchFamily="34" charset="-128"/>
              </a:rPr>
              <a:t>Eye, </a:t>
            </a:r>
            <a:r>
              <a:rPr lang="hu-HU" altLang="en-US" sz="2000" dirty="0">
                <a:ea typeface="ＭＳ Ｐゴシック" pitchFamily="34" charset="-128"/>
              </a:rPr>
              <a:t>e</a:t>
            </a:r>
            <a:r>
              <a:rPr lang="en-US" altLang="en-US" sz="2000" dirty="0" err="1">
                <a:ea typeface="ＭＳ Ｐゴシック" pitchFamily="34" charset="-128"/>
              </a:rPr>
              <a:t>ar</a:t>
            </a:r>
            <a:r>
              <a:rPr lang="en-US" altLang="en-US" sz="2000" dirty="0">
                <a:ea typeface="ＭＳ Ｐゴシック" pitchFamily="34" charset="-128"/>
              </a:rPr>
              <a:t>, </a:t>
            </a:r>
            <a:r>
              <a:rPr lang="hu-HU" altLang="en-US" sz="2000" dirty="0">
                <a:ea typeface="ＭＳ Ｐゴシック" pitchFamily="34" charset="-128"/>
              </a:rPr>
              <a:t>n</a:t>
            </a:r>
            <a:r>
              <a:rPr lang="en-US" altLang="en-US" sz="2000" dirty="0" err="1">
                <a:ea typeface="ＭＳ Ｐゴシック" pitchFamily="34" charset="-128"/>
              </a:rPr>
              <a:t>ose</a:t>
            </a:r>
            <a:r>
              <a:rPr lang="en-US" altLang="en-US" sz="2000" dirty="0">
                <a:ea typeface="ＭＳ Ｐゴシック" pitchFamily="34" charset="-128"/>
              </a:rPr>
              <a:t> or </a:t>
            </a:r>
            <a:r>
              <a:rPr lang="hu-HU" altLang="en-US" sz="2000" dirty="0">
                <a:ea typeface="ＭＳ Ｐゴシック" pitchFamily="34" charset="-128"/>
              </a:rPr>
              <a:t>m</a:t>
            </a:r>
            <a:r>
              <a:rPr lang="en-US" altLang="en-US" sz="2000" dirty="0" err="1">
                <a:ea typeface="ＭＳ Ｐゴシック" pitchFamily="34" charset="-128"/>
              </a:rPr>
              <a:t>outh</a:t>
            </a:r>
            <a:r>
              <a:rPr lang="en-US" altLang="en-US" sz="2000" dirty="0">
                <a:ea typeface="ＭＳ Ｐゴシック" pitchFamily="34" charset="-128"/>
              </a:rPr>
              <a:t> Infection (EENT)   </a:t>
            </a:r>
          </a:p>
          <a:p>
            <a:pPr>
              <a:lnSpc>
                <a:spcPct val="80000"/>
              </a:lnSpc>
            </a:pPr>
            <a:r>
              <a:rPr lang="en-US" altLang="en-US" sz="2000" dirty="0">
                <a:ea typeface="ＭＳ Ｐゴシック" pitchFamily="34" charset="-128"/>
              </a:rPr>
              <a:t>Reproductive tract infection (</a:t>
            </a:r>
            <a:r>
              <a:rPr lang="en-US" altLang="en-US" sz="2000" dirty="0" err="1">
                <a:ea typeface="ＭＳ Ｐゴシック" pitchFamily="34" charset="-128"/>
              </a:rPr>
              <a:t>REPR</a:t>
            </a:r>
            <a:r>
              <a:rPr lang="en-US" altLang="en-US" sz="2000" dirty="0">
                <a:ea typeface="ＭＳ Ｐゴシック" pitchFamily="34" charset="-128"/>
              </a:rPr>
              <a:t>)</a:t>
            </a:r>
          </a:p>
          <a:p>
            <a:pPr>
              <a:lnSpc>
                <a:spcPct val="80000"/>
              </a:lnSpc>
            </a:pPr>
            <a:r>
              <a:rPr lang="en-US" altLang="en-US" sz="2000" dirty="0">
                <a:ea typeface="ＭＳ Ｐゴシック" pitchFamily="34" charset="-128"/>
              </a:rPr>
              <a:t>Skin </a:t>
            </a:r>
            <a:r>
              <a:rPr lang="hu-HU" altLang="en-US" sz="2000" dirty="0">
                <a:ea typeface="ＭＳ Ｐゴシック" pitchFamily="34" charset="-128"/>
              </a:rPr>
              <a:t>and</a:t>
            </a:r>
            <a:r>
              <a:rPr lang="en-US" altLang="en-US" sz="2000" dirty="0">
                <a:ea typeface="ＭＳ Ｐゴシック" pitchFamily="34" charset="-128"/>
              </a:rPr>
              <a:t> soft tissue infections (SST)</a:t>
            </a:r>
          </a:p>
          <a:p>
            <a:pPr>
              <a:lnSpc>
                <a:spcPct val="80000"/>
              </a:lnSpc>
            </a:pPr>
            <a:r>
              <a:rPr lang="en-US" altLang="en-US" sz="2000" dirty="0">
                <a:ea typeface="ＭＳ Ｐゴシック" pitchFamily="34" charset="-128"/>
              </a:rPr>
              <a:t>Systemic infections (SYS)	</a:t>
            </a:r>
            <a:r>
              <a:rPr lang="en-US" altLang="en-US" dirty="0">
                <a:ea typeface="ＭＳ Ｐゴシック" pitchFamily="34" charset="-128"/>
              </a:rPr>
              <a:t>		</a:t>
            </a:r>
          </a:p>
          <a:p>
            <a:pPr>
              <a:lnSpc>
                <a:spcPct val="80000"/>
              </a:lnSpc>
            </a:pPr>
            <a:endParaRPr lang="en-US" altLang="en-US" dirty="0">
              <a:ea typeface="ＭＳ Ｐゴシック" pitchFamily="34" charset="-128"/>
            </a:endParaRPr>
          </a:p>
          <a:p>
            <a:pPr>
              <a:lnSpc>
                <a:spcPct val="80000"/>
              </a:lnSpc>
            </a:pPr>
            <a:r>
              <a:rPr lang="en-US" altLang="en-US" sz="2000" dirty="0">
                <a:ea typeface="ＭＳ Ｐゴシック" pitchFamily="34" charset="-128"/>
              </a:rPr>
              <a:t>Specific definitions for neonates (NEO)	</a:t>
            </a:r>
          </a:p>
          <a:p>
            <a:pPr lvl="1">
              <a:lnSpc>
                <a:spcPct val="80000"/>
              </a:lnSpc>
            </a:pPr>
            <a:r>
              <a:rPr lang="en-US" altLang="en-US" sz="1800" dirty="0">
                <a:ea typeface="ＭＳ Ｐゴシック" pitchFamily="34" charset="-128"/>
              </a:rPr>
              <a:t>Clinical sepsis (</a:t>
            </a:r>
            <a:r>
              <a:rPr lang="en-US" altLang="en-US" sz="1800" dirty="0" err="1">
                <a:ea typeface="ＭＳ Ｐゴシック" pitchFamily="34" charset="-128"/>
              </a:rPr>
              <a:t>CSEP</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Lab confirmed BSI (</a:t>
            </a:r>
            <a:r>
              <a:rPr lang="en-US" altLang="en-US" sz="1800" dirty="0" err="1">
                <a:ea typeface="ＭＳ Ｐゴシック" pitchFamily="34" charset="-128"/>
              </a:rPr>
              <a:t>LCBI</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Lab confirmed BSI with CNS (</a:t>
            </a:r>
            <a:r>
              <a:rPr lang="en-US" altLang="en-US" sz="1800" dirty="0" err="1">
                <a:ea typeface="ＭＳ Ｐゴシック" pitchFamily="34" charset="-128"/>
              </a:rPr>
              <a:t>CNSB</a:t>
            </a:r>
            <a:r>
              <a:rPr lang="en-US" altLang="en-US" sz="1800" dirty="0">
                <a:ea typeface="ＭＳ Ｐゴシック" pitchFamily="34" charset="-128"/>
              </a:rPr>
              <a:t>)</a:t>
            </a:r>
          </a:p>
          <a:p>
            <a:pPr lvl="1">
              <a:lnSpc>
                <a:spcPct val="80000"/>
              </a:lnSpc>
            </a:pPr>
            <a:r>
              <a:rPr lang="en-US" altLang="en-US" sz="1800" dirty="0">
                <a:ea typeface="ＭＳ Ｐゴシック" pitchFamily="34" charset="-128"/>
              </a:rPr>
              <a:t>Pneumonia (</a:t>
            </a:r>
            <a:r>
              <a:rPr lang="en-US" altLang="en-US" sz="1800" dirty="0" err="1">
                <a:ea typeface="ＭＳ Ｐゴシック" pitchFamily="34" charset="-128"/>
              </a:rPr>
              <a:t>PNEU</a:t>
            </a:r>
            <a:r>
              <a:rPr lang="en-US" altLang="en-US" sz="1800" dirty="0">
                <a:ea typeface="ＭＳ Ｐゴシック" pitchFamily="34" charset="-128"/>
              </a:rPr>
              <a:t>)</a:t>
            </a:r>
          </a:p>
          <a:p>
            <a:pPr lvl="1">
              <a:lnSpc>
                <a:spcPct val="80000"/>
              </a:lnSpc>
            </a:pPr>
            <a:r>
              <a:rPr lang="en-US" altLang="en-US" sz="1800" dirty="0" err="1">
                <a:ea typeface="ＭＳ Ｐゴシック" pitchFamily="34" charset="-128"/>
              </a:rPr>
              <a:t>Necrotising</a:t>
            </a:r>
            <a:r>
              <a:rPr lang="en-US" altLang="en-US" sz="1800" dirty="0">
                <a:ea typeface="ＭＳ Ｐゴシック" pitchFamily="34" charset="-128"/>
              </a:rPr>
              <a:t> enterocolitis (NEC)</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804623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319618" y="239713"/>
            <a:ext cx="10653183" cy="876300"/>
          </a:xfrm>
        </p:spPr>
        <p:txBody>
          <a:bodyPr/>
          <a:lstStyle/>
          <a:p>
            <a:pPr eaLnBrk="1" hangingPunct="1"/>
            <a:r>
              <a:rPr lang="en-US" altLang="en-US" dirty="0">
                <a:ea typeface="ＭＳ Ｐゴシック" pitchFamily="34" charset="-128"/>
              </a:rPr>
              <a:t>Bone and </a:t>
            </a:r>
            <a:r>
              <a:rPr lang="hu-HU" altLang="en-US" dirty="0">
                <a:ea typeface="ＭＳ Ｐゴシック" pitchFamily="34" charset="-128"/>
              </a:rPr>
              <a:t>j</a:t>
            </a:r>
            <a:r>
              <a:rPr lang="en-US" altLang="en-US" dirty="0" err="1">
                <a:ea typeface="ＭＳ Ｐゴシック" pitchFamily="34" charset="-128"/>
              </a:rPr>
              <a:t>oint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(BJ)</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5.1</a:t>
            </a:r>
            <a:r>
              <a:rPr lang="hu-HU" altLang="en-US" sz="2000" dirty="0">
                <a:ea typeface="ＭＳ Ｐゴシック" pitchFamily="34" charset="-128"/>
              </a:rPr>
              <a:t>,</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57-58</a:t>
            </a:r>
            <a:endParaRPr lang="en-US" altLang="en-US" sz="2000" dirty="0">
              <a:ea typeface="ＭＳ Ｐゴシック" pitchFamily="34" charset="-128"/>
            </a:endParaRPr>
          </a:p>
        </p:txBody>
      </p:sp>
      <p:graphicFrame>
        <p:nvGraphicFramePr>
          <p:cNvPr id="252931" name="Group 3"/>
          <p:cNvGraphicFramePr>
            <a:graphicFrameLocks noGrp="1"/>
          </p:cNvGraphicFramePr>
          <p:nvPr>
            <p:extLst>
              <p:ext uri="{D42A27DB-BD31-4B8C-83A1-F6EECF244321}">
                <p14:modId xmlns:p14="http://schemas.microsoft.com/office/powerpoint/2010/main" val="267092191"/>
              </p:ext>
            </p:extLst>
          </p:nvPr>
        </p:nvGraphicFramePr>
        <p:xfrm>
          <a:off x="0" y="1052866"/>
          <a:ext cx="12192000" cy="5471060"/>
        </p:xfrm>
        <a:graphic>
          <a:graphicData uri="http://schemas.openxmlformats.org/drawingml/2006/table">
            <a:tbl>
              <a:tblPr/>
              <a:tblGrid>
                <a:gridCol w="4098275">
                  <a:extLst>
                    <a:ext uri="{9D8B030D-6E8A-4147-A177-3AD203B41FA5}">
                      <a16:colId xmlns:a16="http://schemas.microsoft.com/office/drawing/2014/main" val="20000"/>
                    </a:ext>
                  </a:extLst>
                </a:gridCol>
                <a:gridCol w="4087258">
                  <a:extLst>
                    <a:ext uri="{9D8B030D-6E8A-4147-A177-3AD203B41FA5}">
                      <a16:colId xmlns:a16="http://schemas.microsoft.com/office/drawing/2014/main" val="20001"/>
                    </a:ext>
                  </a:extLst>
                </a:gridCol>
                <a:gridCol w="4006467">
                  <a:extLst>
                    <a:ext uri="{9D8B030D-6E8A-4147-A177-3AD203B41FA5}">
                      <a16:colId xmlns:a16="http://schemas.microsoft.com/office/drawing/2014/main" val="20002"/>
                    </a:ext>
                  </a:extLst>
                </a:gridCol>
              </a:tblGrid>
              <a:tr h="66414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err="1">
                          <a:ln>
                            <a:noFill/>
                          </a:ln>
                          <a:solidFill>
                            <a:srgbClr val="FFFFFF"/>
                          </a:solidFill>
                          <a:effectLst/>
                          <a:latin typeface="Tahoma" pitchFamily="34" charset="0"/>
                          <a:ea typeface="ＭＳ Ｐゴシック" charset="-128"/>
                        </a:rPr>
                        <a:t>BJ-</a:t>
                      </a:r>
                      <a:r>
                        <a:rPr kumimoji="0" lang="en-US" sz="2400" b="1" i="0" u="none" strike="noStrike" cap="none" normalizeH="0" baseline="0" dirty="0">
                          <a:ln>
                            <a:noFill/>
                          </a:ln>
                          <a:solidFill>
                            <a:srgbClr val="FFFFFF"/>
                          </a:solidFill>
                          <a:effectLst/>
                          <a:latin typeface="Tahoma" pitchFamily="34" charset="0"/>
                          <a:ea typeface="ＭＳ Ｐゴシック" charset="-128"/>
                        </a:rPr>
                        <a:t>B</a:t>
                      </a:r>
                      <a:r>
                        <a:rPr kumimoji="0" lang="hu-HU" sz="2400" b="1" i="0" u="none" strike="noStrike" cap="none" normalizeH="0" baseline="0" dirty="0" err="1">
                          <a:ln>
                            <a:noFill/>
                          </a:ln>
                          <a:solidFill>
                            <a:srgbClr val="FFFFFF"/>
                          </a:solidFill>
                          <a:effectLst/>
                          <a:latin typeface="Tahoma" pitchFamily="34" charset="0"/>
                          <a:ea typeface="ＭＳ Ｐゴシック" charset="-128"/>
                        </a:rPr>
                        <a:t>ONE</a:t>
                      </a:r>
                      <a:endParaRPr kumimoji="0" lang="en-US" sz="24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Osteomyelitis</a:t>
                      </a: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BJ-</a:t>
                      </a:r>
                      <a:r>
                        <a:rPr kumimoji="0" lang="en-US" sz="2400" b="1" i="0" u="none" strike="noStrike" cap="none" normalizeH="0" baseline="0" dirty="0">
                          <a:ln>
                            <a:noFill/>
                          </a:ln>
                          <a:solidFill>
                            <a:srgbClr val="FFFFFF"/>
                          </a:solidFill>
                          <a:effectLst/>
                          <a:latin typeface="Tahoma" pitchFamily="34" charset="0"/>
                          <a:ea typeface="ＭＳ Ｐゴシック" charset="-128"/>
                        </a:rPr>
                        <a:t>JNT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Joint or bursa</a:t>
                      </a: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BJ-</a:t>
                      </a:r>
                      <a:r>
                        <a:rPr kumimoji="0" lang="en-US" sz="2400" b="1" i="0" u="none" strike="noStrike" cap="none" normalizeH="0" baseline="0" dirty="0">
                          <a:ln>
                            <a:noFill/>
                          </a:ln>
                          <a:solidFill>
                            <a:srgbClr val="FFFFFF"/>
                          </a:solidFill>
                          <a:effectLst/>
                          <a:latin typeface="Tahoma" pitchFamily="34" charset="0"/>
                          <a:ea typeface="ＭＳ Ｐゴシック" charset="-128"/>
                        </a:rPr>
                        <a:t>DISC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Tahoma" pitchFamily="34" charset="0"/>
                          <a:ea typeface="ＭＳ Ｐゴシック" charset="-128"/>
                        </a:rPr>
                        <a:t>Disc space infection</a:t>
                      </a: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6066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ahoma" pitchFamily="34" charset="0"/>
                          <a:ea typeface="ＭＳ Ｐゴシック" charset="-128"/>
                        </a:rPr>
                        <a:t>≥1 of </a:t>
                      </a:r>
                      <a:r>
                        <a:rPr kumimoji="0" lang="hu-HU" sz="1700" b="0" i="0" u="none" strike="noStrike" cap="none" normalizeH="0" baseline="0" dirty="0" err="1">
                          <a:ln>
                            <a:noFill/>
                          </a:ln>
                          <a:solidFill>
                            <a:srgbClr val="000000"/>
                          </a:solidFill>
                          <a:effectLst/>
                          <a:latin typeface="Tahoma" pitchFamily="34" charset="0"/>
                          <a:ea typeface="ＭＳ Ｐゴシック" charset="-128"/>
                        </a:rPr>
                        <a:t>the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700" b="0" i="0" u="none" strike="noStrike" cap="none" normalizeH="0" baseline="0" dirty="0">
                          <a:ln>
                            <a:noFill/>
                          </a:ln>
                          <a:solidFill>
                            <a:srgbClr val="000000"/>
                          </a:solidFill>
                          <a:effectLst/>
                          <a:latin typeface="Tahoma" pitchFamily="34" charset="0"/>
                          <a:ea typeface="ＭＳ Ｐゴシック" charset="-128"/>
                        </a:rPr>
                        <a:t>:</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Organisms cultured </a:t>
                      </a:r>
                      <a:r>
                        <a:rPr kumimoji="0" lang="hu-HU" sz="1700" b="0" i="0" u="none" strike="noStrike" cap="none" normalizeH="0" baseline="0" dirty="0" err="1">
                          <a:ln>
                            <a:noFill/>
                          </a:ln>
                          <a:solidFill>
                            <a:srgbClr val="000000"/>
                          </a:solidFill>
                          <a:effectLst/>
                          <a:latin typeface="Tahoma" pitchFamily="34" charset="0"/>
                          <a:ea typeface="ＭＳ Ｐゴシック" charset="-128"/>
                        </a:rPr>
                        <a:t>from</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bone</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Evidence </a:t>
                      </a:r>
                      <a:r>
                        <a:rPr kumimoji="0" lang="hu-HU" sz="1700" b="0" i="0" u="none" strike="noStrike" cap="none" normalizeH="0" baseline="0" dirty="0">
                          <a:ln>
                            <a:noFill/>
                          </a:ln>
                          <a:solidFill>
                            <a:srgbClr val="000000"/>
                          </a:solidFill>
                          <a:effectLst/>
                          <a:latin typeface="Tahoma" pitchFamily="34" charset="0"/>
                          <a:ea typeface="ＭＳ Ｐゴシック" charset="-128"/>
                        </a:rPr>
                        <a:t>of </a:t>
                      </a:r>
                      <a:r>
                        <a:rPr kumimoji="0" lang="hu-HU" sz="1700" b="0" i="0" u="none" strike="noStrike" cap="none" normalizeH="0" baseline="0" dirty="0" err="1">
                          <a:ln>
                            <a:noFill/>
                          </a:ln>
                          <a:solidFill>
                            <a:srgbClr val="000000"/>
                          </a:solidFill>
                          <a:effectLst/>
                          <a:latin typeface="Tahoma" pitchFamily="34" charset="0"/>
                          <a:ea typeface="ＭＳ Ｐゴシック" charset="-128"/>
                        </a:rPr>
                        <a:t>osteomyelitis</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on</a:t>
                      </a:r>
                      <a:r>
                        <a:rPr kumimoji="0" lang="en-US" sz="1700" b="0" i="0" u="none" strike="noStrike" cap="none" normalizeH="0" baseline="0" dirty="0">
                          <a:ln>
                            <a:noFill/>
                          </a:ln>
                          <a:solidFill>
                            <a:srgbClr val="000000"/>
                          </a:solidFill>
                          <a:effectLst/>
                          <a:latin typeface="Tahoma" pitchFamily="34" charset="0"/>
                          <a:ea typeface="ＭＳ Ｐゴシック" charset="-128"/>
                        </a:rPr>
                        <a:t> direct</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examination</a:t>
                      </a:r>
                      <a:r>
                        <a:rPr kumimoji="0" lang="en-US" sz="1700" b="0" i="0" u="none" strike="noStrike" cap="none" normalizeH="0" baseline="0" dirty="0">
                          <a:ln>
                            <a:noFill/>
                          </a:ln>
                          <a:solidFill>
                            <a:srgbClr val="000000"/>
                          </a:solidFill>
                          <a:effectLst/>
                          <a:latin typeface="Tahoma" pitchFamily="34" charset="0"/>
                          <a:ea typeface="ＭＳ Ｐゴシック" charset="-128"/>
                        </a:rPr>
                        <a:t>/</a:t>
                      </a:r>
                      <a:r>
                        <a:rPr kumimoji="0" lang="en-US" sz="1700" b="0" i="0" u="none" strike="noStrike" cap="none" normalizeH="0" baseline="0" dirty="0" err="1">
                          <a:ln>
                            <a:noFill/>
                          </a:ln>
                          <a:solidFill>
                            <a:srgbClr val="000000"/>
                          </a:solidFill>
                          <a:effectLst/>
                          <a:latin typeface="Tahoma" pitchFamily="34" charset="0"/>
                          <a:ea typeface="ＭＳ Ｐゴシック" charset="-128"/>
                        </a:rPr>
                        <a:t>histo</a:t>
                      </a:r>
                      <a:r>
                        <a:rPr kumimoji="0" lang="hu-HU" sz="1700" b="0" i="0" u="none" strike="noStrike" cap="none" normalizeH="0" baseline="0" dirty="0" err="1">
                          <a:ln>
                            <a:noFill/>
                          </a:ln>
                          <a:solidFill>
                            <a:srgbClr val="000000"/>
                          </a:solidFill>
                          <a:effectLst/>
                          <a:latin typeface="Tahoma" pitchFamily="34" charset="0"/>
                          <a:ea typeface="ＭＳ Ｐゴシック" charset="-128"/>
                        </a:rPr>
                        <a:t>pathological</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hu-HU"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defRPr/>
                      </a:pPr>
                      <a:r>
                        <a:rPr kumimoji="0" lang="en-US" sz="1700" b="0" i="0" u="none" strike="noStrike" cap="none" normalizeH="0" baseline="0" dirty="0">
                          <a:ln>
                            <a:noFill/>
                          </a:ln>
                          <a:solidFill>
                            <a:srgbClr val="000000"/>
                          </a:solidFill>
                          <a:effectLst/>
                          <a:latin typeface="Tahoma" pitchFamily="34" charset="0"/>
                          <a:ea typeface="ＭＳ Ｐゴシック" charset="-128"/>
                        </a:rPr>
                        <a:t>≥2 of signs/symptoms with no other </a:t>
                      </a:r>
                      <a:r>
                        <a:rPr kumimoji="0" lang="en-US" sz="1700" b="0" i="0" u="none" strike="noStrike" cap="none" normalizeH="0" baseline="0" dirty="0" err="1">
                          <a:ln>
                            <a:noFill/>
                          </a:ln>
                          <a:solidFill>
                            <a:srgbClr val="000000"/>
                          </a:solidFill>
                          <a:effectLst/>
                          <a:latin typeface="Tahoma" pitchFamily="34" charset="0"/>
                          <a:ea typeface="ＭＳ Ｐゴシック" charset="-128"/>
                        </a:rPr>
                        <a:t>recognised</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cause</a:t>
                      </a:r>
                      <a:r>
                        <a:rPr kumimoji="0" lang="hu-HU" sz="1700" b="0" i="0" u="none" strike="noStrike" cap="none" normalizeH="0" baseline="0" dirty="0">
                          <a:ln>
                            <a:noFill/>
                          </a:ln>
                          <a:solidFill>
                            <a:srgbClr val="000000"/>
                          </a:solidFill>
                          <a:effectLst/>
                          <a:latin typeface="Tahoma" pitchFamily="34" charset="0"/>
                          <a:ea typeface="ＭＳ Ｐゴシック" charset="-128"/>
                        </a:rPr>
                        <a:t> (f</a:t>
                      </a:r>
                      <a:r>
                        <a:rPr kumimoji="0" lang="en-US" sz="1700" b="0" i="0" u="none" strike="noStrike" cap="none" normalizeH="0" baseline="0" dirty="0">
                          <a:ln>
                            <a:noFill/>
                          </a:ln>
                          <a:solidFill>
                            <a:srgbClr val="000000"/>
                          </a:solidFill>
                          <a:effectLst/>
                          <a:latin typeface="Tahoma (Body)" charset="0"/>
                          <a:ea typeface="ＭＳ Ｐゴシック" charset="-128"/>
                        </a:rPr>
                        <a:t>ever, swelling, tenderness, heat, pus</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AND </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either positive micro</a:t>
                      </a:r>
                      <a:r>
                        <a:rPr kumimoji="0" lang="hu-HU" sz="1700" b="0" i="0" u="none" strike="noStrike" cap="none" normalizeH="0" baseline="0" dirty="0" err="1">
                          <a:ln>
                            <a:noFill/>
                          </a:ln>
                          <a:solidFill>
                            <a:srgbClr val="000000"/>
                          </a:solidFill>
                          <a:effectLst/>
                          <a:latin typeface="Tahoma" pitchFamily="34" charset="0"/>
                          <a:ea typeface="ＭＳ Ｐゴシック" charset="-128"/>
                        </a:rPr>
                        <a:t>biology</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a:ln>
                            <a:noFill/>
                          </a:ln>
                          <a:solidFill>
                            <a:srgbClr val="000000"/>
                          </a:solidFill>
                          <a:effectLst/>
                          <a:latin typeface="Tahoma" pitchFamily="34" charset="0"/>
                          <a:ea typeface="ＭＳ Ｐゴシック" charset="-128"/>
                        </a:rPr>
                        <a:t>(</a:t>
                      </a:r>
                      <a:r>
                        <a:rPr kumimoji="0" lang="hu-HU" sz="1700" b="0" i="0" u="none" strike="noStrike" cap="none" normalizeH="0" baseline="0" dirty="0" err="1">
                          <a:ln>
                            <a:noFill/>
                          </a:ln>
                          <a:solidFill>
                            <a:srgbClr val="000000"/>
                          </a:solidFill>
                          <a:effectLst/>
                          <a:latin typeface="Tahoma" pitchFamily="34" charset="0"/>
                          <a:ea typeface="ＭＳ Ｐゴシック" charset="-128"/>
                        </a:rPr>
                        <a:t>blood</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culture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blood</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antigen</a:t>
                      </a:r>
                      <a:r>
                        <a:rPr kumimoji="0" lang="hu-HU" sz="1700" b="0" i="0" u="none" strike="noStrike" cap="none" normalizeH="0" baseline="0" dirty="0">
                          <a:ln>
                            <a:noFill/>
                          </a:ln>
                          <a:solidFill>
                            <a:srgbClr val="000000"/>
                          </a:solidFill>
                          <a:effectLst/>
                          <a:latin typeface="Tahoma" pitchFamily="34" charset="0"/>
                          <a:ea typeface="ＭＳ Ｐゴシック" charset="-128"/>
                        </a:rPr>
                        <a:t> test) </a:t>
                      </a:r>
                      <a:r>
                        <a:rPr kumimoji="0" lang="en-US" sz="1700" b="0" i="0" u="none" strike="noStrike" cap="none" normalizeH="0" baseline="0" dirty="0">
                          <a:ln>
                            <a:noFill/>
                          </a:ln>
                          <a:solidFill>
                            <a:srgbClr val="000000"/>
                          </a:solidFill>
                          <a:effectLst/>
                          <a:latin typeface="Tahoma" pitchFamily="34" charset="0"/>
                          <a:ea typeface="ＭＳ Ｐゴシック" charset="-128"/>
                        </a:rPr>
                        <a:t>OR </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positive radiology</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X</a:t>
                      </a:r>
                      <a:r>
                        <a:rPr kumimoji="0" lang="hu-HU" sz="1700" b="0" i="0" u="none" strike="noStrike" cap="none" normalizeH="0" baseline="0" dirty="0">
                          <a:ln>
                            <a:noFill/>
                          </a:ln>
                          <a:solidFill>
                            <a:srgbClr val="000000"/>
                          </a:solidFill>
                          <a:effectLst/>
                          <a:latin typeface="Tahoma" pitchFamily="34" charset="0"/>
                          <a:ea typeface="ＭＳ Ｐゴシック" charset="-128"/>
                        </a:rPr>
                        <a:t>-</a:t>
                      </a:r>
                      <a:r>
                        <a:rPr kumimoji="0" lang="hu-HU" sz="1700" b="0" i="0" u="none" strike="noStrike" cap="none" normalizeH="0" baseline="0" dirty="0" err="1">
                          <a:ln>
                            <a:noFill/>
                          </a:ln>
                          <a:solidFill>
                            <a:srgbClr val="000000"/>
                          </a:solidFill>
                          <a:effectLst/>
                          <a:latin typeface="Tahoma" pitchFamily="34" charset="0"/>
                          <a:ea typeface="ＭＳ Ｐゴシック" charset="-128"/>
                        </a:rPr>
                        <a:t>ray</a:t>
                      </a:r>
                      <a:r>
                        <a:rPr kumimoji="0" lang="en-US" sz="1700" b="0" i="0" u="none" strike="noStrike" cap="none" normalizeH="0" baseline="0" dirty="0">
                          <a:ln>
                            <a:noFill/>
                          </a:ln>
                          <a:solidFill>
                            <a:srgbClr val="000000"/>
                          </a:solidFill>
                          <a:effectLst/>
                          <a:latin typeface="Tahoma" pitchFamily="34" charset="0"/>
                          <a:ea typeface="ＭＳ Ｐゴシック" charset="-128"/>
                        </a:rPr>
                        <a:t>, CT, MRI, </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radiolabel scan</a:t>
                      </a:r>
                      <a:r>
                        <a:rPr kumimoji="0" lang="hu-HU" sz="1700" b="0" i="0" u="none" strike="noStrike" cap="none" normalizeH="0" baseline="0" dirty="0">
                          <a:ln>
                            <a:noFill/>
                          </a:ln>
                          <a:solidFill>
                            <a:srgbClr val="000000"/>
                          </a:solidFill>
                          <a:effectLst/>
                          <a:latin typeface="Tahoma" pitchFamily="34" charset="0"/>
                          <a:ea typeface="ＭＳ Ｐゴシック" charset="-128"/>
                        </a:rPr>
                        <a:t>)</a:t>
                      </a: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ahoma" pitchFamily="34" charset="0"/>
                          <a:ea typeface="ＭＳ Ｐゴシック" charset="-128"/>
                        </a:rPr>
                        <a:t>≥1 of </a:t>
                      </a:r>
                      <a:r>
                        <a:rPr kumimoji="0" lang="hu-HU" sz="1700" b="0" i="0" u="none" strike="noStrike" cap="none" normalizeH="0" baseline="0" dirty="0" err="1">
                          <a:ln>
                            <a:noFill/>
                          </a:ln>
                          <a:solidFill>
                            <a:srgbClr val="000000"/>
                          </a:solidFill>
                          <a:effectLst/>
                          <a:latin typeface="Tahoma" pitchFamily="34" charset="0"/>
                          <a:ea typeface="ＭＳ Ｐゴシック" charset="-128"/>
                        </a:rPr>
                        <a:t>the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7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Organisms cultured </a:t>
                      </a:r>
                      <a:r>
                        <a:rPr kumimoji="0" lang="hu-HU" sz="1700" b="0" i="0" u="none" strike="noStrike" cap="none" normalizeH="0" baseline="0" dirty="0" err="1">
                          <a:ln>
                            <a:noFill/>
                          </a:ln>
                          <a:solidFill>
                            <a:srgbClr val="000000"/>
                          </a:solidFill>
                          <a:effectLst/>
                          <a:latin typeface="Tahoma" pitchFamily="34" charset="0"/>
                          <a:ea typeface="ＭＳ Ｐゴシック" charset="-128"/>
                        </a:rPr>
                        <a:t>from</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joint</a:t>
                      </a:r>
                      <a:r>
                        <a:rPr kumimoji="0" lang="hu-HU" sz="1700" b="0" i="0" u="none" strike="noStrike" cap="none" normalizeH="0" baseline="0" dirty="0">
                          <a:ln>
                            <a:noFill/>
                          </a:ln>
                          <a:solidFill>
                            <a:srgbClr val="000000"/>
                          </a:solidFill>
                          <a:effectLst/>
                          <a:latin typeface="Tahoma" pitchFamily="34" charset="0"/>
                          <a:ea typeface="ＭＳ Ｐゴシック" charset="-128"/>
                        </a:rPr>
                        <a:t> fluid/</a:t>
                      </a:r>
                      <a:r>
                        <a:rPr kumimoji="0" lang="hu-HU" sz="1700" b="0" i="0" u="none" strike="noStrike" cap="none" normalizeH="0" baseline="0" dirty="0" err="1">
                          <a:ln>
                            <a:noFill/>
                          </a:ln>
                          <a:solidFill>
                            <a:srgbClr val="000000"/>
                          </a:solidFill>
                          <a:effectLst/>
                          <a:latin typeface="Tahoma" pitchFamily="34" charset="0"/>
                          <a:ea typeface="ＭＳ Ｐゴシック" charset="-128"/>
                        </a:rPr>
                        <a:t>synovial</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biopsy</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Evidence </a:t>
                      </a:r>
                      <a:r>
                        <a:rPr kumimoji="0" lang="hu-HU" sz="1700" b="0" i="0" u="none" strike="noStrike" cap="none" normalizeH="0" baseline="0" dirty="0">
                          <a:ln>
                            <a:noFill/>
                          </a:ln>
                          <a:solidFill>
                            <a:srgbClr val="000000"/>
                          </a:solidFill>
                          <a:effectLst/>
                          <a:latin typeface="Tahoma" pitchFamily="34" charset="0"/>
                          <a:ea typeface="ＭＳ Ｐゴシック" charset="-128"/>
                        </a:rPr>
                        <a:t>of </a:t>
                      </a:r>
                      <a:r>
                        <a:rPr kumimoji="0" lang="hu-HU" sz="1700" b="0" i="0" u="none" strike="noStrike" cap="none" normalizeH="0" baseline="0" dirty="0" err="1">
                          <a:ln>
                            <a:noFill/>
                          </a:ln>
                          <a:solidFill>
                            <a:srgbClr val="000000"/>
                          </a:solidFill>
                          <a:effectLst/>
                          <a:latin typeface="Tahoma" pitchFamily="34" charset="0"/>
                          <a:ea typeface="ＭＳ Ｐゴシック" charset="-128"/>
                        </a:rPr>
                        <a:t>joint</a:t>
                      </a:r>
                      <a:r>
                        <a:rPr kumimoji="0" lang="hu-HU" sz="1700" b="0" i="0" u="none" strike="noStrike" cap="none" normalizeH="0" baseline="0" dirty="0">
                          <a:ln>
                            <a:noFill/>
                          </a:ln>
                          <a:solidFill>
                            <a:srgbClr val="000000"/>
                          </a:solidFill>
                          <a:effectLst/>
                          <a:latin typeface="Tahoma" pitchFamily="34" charset="0"/>
                          <a:ea typeface="ＭＳ Ｐゴシック" charset="-128"/>
                        </a:rPr>
                        <a:t>/</a:t>
                      </a:r>
                      <a:r>
                        <a:rPr kumimoji="0" lang="hu-HU" sz="1700" b="0" i="0" u="none" strike="noStrike" cap="none" normalizeH="0" baseline="0" dirty="0" err="1">
                          <a:ln>
                            <a:noFill/>
                          </a:ln>
                          <a:solidFill>
                            <a:srgbClr val="000000"/>
                          </a:solidFill>
                          <a:effectLst/>
                          <a:latin typeface="Tahoma" pitchFamily="34" charset="0"/>
                          <a:ea typeface="ＭＳ Ｐゴシック" charset="-128"/>
                        </a:rPr>
                        <a:t>bursa</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infection</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operation</a:t>
                      </a:r>
                      <a:r>
                        <a:rPr kumimoji="0" lang="en-US" sz="1700" b="0" i="0" u="none" strike="noStrike" cap="none" normalizeH="0" baseline="0" dirty="0">
                          <a:ln>
                            <a:noFill/>
                          </a:ln>
                          <a:solidFill>
                            <a:srgbClr val="000000"/>
                          </a:solidFill>
                          <a:effectLst/>
                          <a:latin typeface="Tahoma" pitchFamily="34" charset="0"/>
                          <a:ea typeface="ＭＳ Ｐゴシック" charset="-128"/>
                        </a:rPr>
                        <a:t>/</a:t>
                      </a:r>
                      <a:r>
                        <a:rPr kumimoji="0" lang="en-US" sz="1700" b="0" i="0" u="none" strike="noStrike" cap="none" normalizeH="0" baseline="0" dirty="0" err="1">
                          <a:ln>
                            <a:noFill/>
                          </a:ln>
                          <a:solidFill>
                            <a:srgbClr val="000000"/>
                          </a:solidFill>
                          <a:effectLst/>
                          <a:latin typeface="Tahoma" pitchFamily="34" charset="0"/>
                          <a:ea typeface="ＭＳ Ｐゴシック" charset="-128"/>
                        </a:rPr>
                        <a:t>histo</a:t>
                      </a:r>
                      <a:r>
                        <a:rPr kumimoji="0" lang="hu-HU" sz="1700" b="0" i="0" u="none" strike="noStrike" cap="none" normalizeH="0" baseline="0" dirty="0" err="1">
                          <a:ln>
                            <a:noFill/>
                          </a:ln>
                          <a:solidFill>
                            <a:srgbClr val="000000"/>
                          </a:solidFill>
                          <a:effectLst/>
                          <a:latin typeface="Tahoma" pitchFamily="34" charset="0"/>
                          <a:ea typeface="ＭＳ Ｐゴシック" charset="-128"/>
                        </a:rPr>
                        <a:t>pathol</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hu-HU"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defRPr/>
                      </a:pPr>
                      <a:r>
                        <a:rPr kumimoji="0" lang="en-US" sz="1700" b="0" i="0" u="none" strike="noStrike" cap="none" normalizeH="0" baseline="0" dirty="0">
                          <a:ln>
                            <a:noFill/>
                          </a:ln>
                          <a:solidFill>
                            <a:srgbClr val="000000"/>
                          </a:solidFill>
                          <a:effectLst/>
                          <a:latin typeface="Tahoma" pitchFamily="34" charset="0"/>
                          <a:ea typeface="ＭＳ Ｐゴシック" charset="-128"/>
                        </a:rPr>
                        <a:t>≥2 of signs/symptoms with no other </a:t>
                      </a:r>
                      <a:r>
                        <a:rPr kumimoji="0" lang="en-US" sz="1700" b="0" i="0" u="none" strike="noStrike" cap="none" normalizeH="0" baseline="0" dirty="0" err="1">
                          <a:ln>
                            <a:noFill/>
                          </a:ln>
                          <a:solidFill>
                            <a:srgbClr val="000000"/>
                          </a:solidFill>
                          <a:effectLst/>
                          <a:latin typeface="Tahoma" pitchFamily="34" charset="0"/>
                          <a:ea typeface="ＭＳ Ｐゴシック" charset="-128"/>
                        </a:rPr>
                        <a:t>recognised</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cause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joint</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pain</a:t>
                      </a:r>
                      <a:r>
                        <a:rPr kumimoji="0" lang="en-US" sz="1700" b="0" i="0" u="none" strike="noStrike" cap="none" normalizeH="0" baseline="0" dirty="0">
                          <a:ln>
                            <a:noFill/>
                          </a:ln>
                          <a:solidFill>
                            <a:srgbClr val="000000"/>
                          </a:solidFill>
                          <a:effectLst/>
                          <a:latin typeface="Tahoma (Body)" charset="0"/>
                          <a:ea typeface="ＭＳ Ｐゴシック" charset="-128"/>
                        </a:rPr>
                        <a:t>, swelling, tenderness, heat, </a:t>
                      </a:r>
                      <a:r>
                        <a:rPr kumimoji="0" lang="hu-HU" sz="1700" b="0" i="0" u="none" strike="noStrike" cap="none" normalizeH="0" baseline="0" dirty="0" err="1">
                          <a:ln>
                            <a:noFill/>
                          </a:ln>
                          <a:solidFill>
                            <a:srgbClr val="000000"/>
                          </a:solidFill>
                          <a:effectLst/>
                          <a:latin typeface="Tahoma (Body)" charset="0"/>
                          <a:ea typeface="ＭＳ Ｐゴシック" charset="-128"/>
                        </a:rPr>
                        <a:t>effusion</a:t>
                      </a:r>
                      <a:r>
                        <a:rPr kumimoji="0" lang="hu-HU" sz="1700" b="0" i="0" u="none" strike="noStrike" cap="none" normalizeH="0" baseline="0" dirty="0">
                          <a:ln>
                            <a:noFill/>
                          </a:ln>
                          <a:solidFill>
                            <a:srgbClr val="000000"/>
                          </a:solidFill>
                          <a:effectLst/>
                          <a:latin typeface="Tahoma (Body)" charset="0"/>
                          <a:ea typeface="ＭＳ Ｐゴシック" charset="-128"/>
                        </a:rPr>
                        <a:t>/limited </a:t>
                      </a:r>
                      <a:r>
                        <a:rPr kumimoji="0" lang="hu-HU" sz="1700" b="0" i="0" u="none" strike="noStrike" cap="none" normalizeH="0" baseline="0" dirty="0" err="1">
                          <a:ln>
                            <a:noFill/>
                          </a:ln>
                          <a:solidFill>
                            <a:srgbClr val="000000"/>
                          </a:solidFill>
                          <a:effectLst/>
                          <a:latin typeface="Tahoma (Body)" charset="0"/>
                          <a:ea typeface="ＭＳ Ｐゴシック" charset="-128"/>
                        </a:rPr>
                        <a:t>motion</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AND </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either positive </a:t>
                      </a:r>
                      <a:r>
                        <a:rPr kumimoji="0" lang="hu-HU" sz="1700" b="0" i="0" u="none" strike="noStrike" cap="none" normalizeH="0" baseline="0" dirty="0" err="1">
                          <a:ln>
                            <a:noFill/>
                          </a:ln>
                          <a:solidFill>
                            <a:srgbClr val="000000"/>
                          </a:solidFill>
                          <a:effectLst/>
                          <a:latin typeface="Tahoma" pitchFamily="34" charset="0"/>
                          <a:ea typeface="ＭＳ Ｐゴシック" charset="-128"/>
                        </a:rPr>
                        <a:t>laboratory</a:t>
                      </a:r>
                      <a:r>
                        <a:rPr kumimoji="0" lang="en-US"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a:ln>
                            <a:noFill/>
                          </a:ln>
                          <a:solidFill>
                            <a:srgbClr val="000000"/>
                          </a:solidFill>
                          <a:effectLst/>
                          <a:latin typeface="Tahoma" pitchFamily="34" charset="0"/>
                          <a:ea typeface="ＭＳ Ｐゴシック" charset="-128"/>
                        </a:rPr>
                        <a:t>(</a:t>
                      </a:r>
                      <a:r>
                        <a:rPr lang="en-US" sz="1700" dirty="0"/>
                        <a:t>Gram’s </a:t>
                      </a:r>
                      <a:endParaRPr lang="hu-HU" sz="1700" dirty="0"/>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lang="hu-HU" sz="1700" dirty="0"/>
                        <a:t>    </a:t>
                      </a:r>
                      <a:r>
                        <a:rPr lang="en-US" sz="1700" dirty="0"/>
                        <a:t>stain of joint fluid</a:t>
                      </a:r>
                      <a:r>
                        <a:rPr lang="hu-HU" sz="1700" dirty="0"/>
                        <a:t>; </a:t>
                      </a:r>
                      <a:r>
                        <a:rPr lang="hu-HU" sz="1700" dirty="0" err="1"/>
                        <a:t>antigen</a:t>
                      </a:r>
                      <a:r>
                        <a:rPr lang="hu-HU" sz="1700" dirty="0"/>
                        <a:t> test </a:t>
                      </a:r>
                      <a:r>
                        <a:rPr lang="hu-HU" sz="1700" dirty="0" err="1"/>
                        <a:t>on</a:t>
                      </a:r>
                      <a:r>
                        <a:rPr lang="hu-HU" sz="1700" dirty="0"/>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lang="hu-HU" sz="1700" dirty="0"/>
                        <a:t>    </a:t>
                      </a:r>
                      <a:r>
                        <a:rPr lang="hu-HU" sz="1700" dirty="0" err="1"/>
                        <a:t>blood</a:t>
                      </a:r>
                      <a:r>
                        <a:rPr lang="hu-HU" sz="1700" dirty="0"/>
                        <a:t>,</a:t>
                      </a:r>
                      <a:r>
                        <a:rPr lang="hu-HU" sz="1700" baseline="0" dirty="0"/>
                        <a:t> </a:t>
                      </a:r>
                      <a:r>
                        <a:rPr lang="hu-HU" sz="1700" baseline="0" dirty="0" err="1"/>
                        <a:t>urine</a:t>
                      </a:r>
                      <a:r>
                        <a:rPr lang="hu-HU" sz="1700" baseline="0" dirty="0"/>
                        <a:t>, </a:t>
                      </a:r>
                      <a:r>
                        <a:rPr lang="hu-HU" sz="1700" baseline="0" dirty="0" err="1"/>
                        <a:t>joint</a:t>
                      </a:r>
                      <a:r>
                        <a:rPr lang="hu-HU" sz="1700" baseline="0" dirty="0"/>
                        <a:t>; </a:t>
                      </a:r>
                      <a:r>
                        <a:rPr lang="hu-HU" sz="1700" baseline="0" dirty="0" err="1"/>
                        <a:t>cellular</a:t>
                      </a:r>
                      <a:r>
                        <a:rPr lang="hu-HU" sz="1700" baseline="0" dirty="0"/>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lang="hu-HU" sz="1700" baseline="0" dirty="0"/>
                        <a:t>    </a:t>
                      </a:r>
                      <a:r>
                        <a:rPr lang="hu-HU" sz="1700" baseline="0" dirty="0" err="1"/>
                        <a:t>profile</a:t>
                      </a:r>
                      <a:r>
                        <a:rPr lang="hu-HU" sz="1700" baseline="0" dirty="0"/>
                        <a:t>/</a:t>
                      </a:r>
                      <a:r>
                        <a:rPr lang="hu-HU" sz="1700" baseline="0" dirty="0" err="1"/>
                        <a:t>chemistries</a:t>
                      </a:r>
                      <a:r>
                        <a:rPr lang="hu-HU" sz="1700" baseline="0" dirty="0"/>
                        <a:t>  of </a:t>
                      </a:r>
                      <a:r>
                        <a:rPr lang="hu-HU" sz="1700" baseline="0" dirty="0" err="1"/>
                        <a:t>joint</a:t>
                      </a:r>
                      <a:r>
                        <a:rPr lang="hu-HU" sz="1700" baseline="0" dirty="0"/>
                        <a:t> fluid </a:t>
                      </a:r>
                      <a:r>
                        <a:rPr lang="hu-HU" sz="1700" baseline="0" dirty="0" err="1"/>
                        <a:t>not</a:t>
                      </a:r>
                      <a:r>
                        <a:rPr lang="hu-HU" sz="1700" baseline="0" dirty="0"/>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lang="hu-HU" sz="1700" baseline="0"/>
                        <a:t>    explained</a:t>
                      </a:r>
                      <a:r>
                        <a:rPr lang="hu-HU" sz="1700" baseline="0" dirty="0"/>
                        <a:t> </a:t>
                      </a:r>
                      <a:r>
                        <a:rPr lang="hu-HU" sz="1700" baseline="0" dirty="0" err="1"/>
                        <a:t>by</a:t>
                      </a:r>
                      <a:r>
                        <a:rPr lang="hu-HU" sz="1700" baseline="0" dirty="0"/>
                        <a:t> </a:t>
                      </a:r>
                      <a:r>
                        <a:rPr lang="hu-HU" sz="1700" baseline="0" dirty="0" err="1"/>
                        <a:t>rheuma</a:t>
                      </a:r>
                      <a:r>
                        <a:rPr lang="hu-HU" sz="1700" baseline="0" dirty="0"/>
                        <a:t> </a:t>
                      </a:r>
                      <a:r>
                        <a:rPr lang="hu-HU" sz="1700" baseline="0" dirty="0" err="1"/>
                        <a:t>disorder</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OR </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a:ln>
                            <a:noFill/>
                          </a:ln>
                          <a:solidFill>
                            <a:srgbClr val="000000"/>
                          </a:solidFill>
                          <a:effectLst/>
                          <a:latin typeface="Tahoma" pitchFamily="34" charset="0"/>
                          <a:ea typeface="ＭＳ Ｐゴシック" charset="-128"/>
                        </a:rPr>
                        <a:t>positive radiology</a:t>
                      </a:r>
                      <a:r>
                        <a:rPr kumimoji="0" lang="hu-HU" sz="1700" b="0" i="0" u="none" strike="noStrike" cap="none" normalizeH="0" baseline="0" dirty="0">
                          <a:ln>
                            <a:noFill/>
                          </a:ln>
                          <a:solidFill>
                            <a:srgbClr val="000000"/>
                          </a:solidFill>
                          <a:effectLst/>
                          <a:latin typeface="Tahoma" pitchFamily="34" charset="0"/>
                          <a:ea typeface="ＭＳ Ｐゴシック" charset="-128"/>
                        </a:rPr>
                        <a:t> </a:t>
                      </a: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ahoma" pitchFamily="34" charset="0"/>
                          <a:ea typeface="ＭＳ Ｐゴシック" charset="-128"/>
                        </a:rPr>
                        <a:t>≥1 of </a:t>
                      </a:r>
                      <a:r>
                        <a:rPr kumimoji="0" lang="hu-HU" sz="1700" b="0" i="0" u="none" strike="noStrike" cap="none" normalizeH="0" baseline="0" dirty="0" err="1">
                          <a:ln>
                            <a:noFill/>
                          </a:ln>
                          <a:solidFill>
                            <a:srgbClr val="000000"/>
                          </a:solidFill>
                          <a:effectLst/>
                          <a:latin typeface="Tahoma" pitchFamily="34" charset="0"/>
                          <a:ea typeface="ＭＳ Ｐゴシック" charset="-128"/>
                        </a:rPr>
                        <a:t>the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7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Organisms cultured </a:t>
                      </a:r>
                      <a:r>
                        <a:rPr kumimoji="0" lang="hu-HU" sz="1700" b="0" i="0" u="none" strike="noStrike" cap="none" normalizeH="0" baseline="0" dirty="0" err="1">
                          <a:ln>
                            <a:noFill/>
                          </a:ln>
                          <a:solidFill>
                            <a:srgbClr val="000000"/>
                          </a:solidFill>
                          <a:effectLst/>
                          <a:latin typeface="Tahoma" pitchFamily="34" charset="0"/>
                          <a:ea typeface="ＭＳ Ｐゴシック" charset="-128"/>
                        </a:rPr>
                        <a:t>from</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disc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space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tissue</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700" b="0" i="0" u="none" strike="noStrike" cap="none" normalizeH="0" baseline="0" dirty="0">
                          <a:ln>
                            <a:noFill/>
                          </a:ln>
                          <a:solidFill>
                            <a:srgbClr val="000000"/>
                          </a:solidFill>
                          <a:effectLst/>
                          <a:latin typeface="Tahoma" pitchFamily="34" charset="0"/>
                          <a:ea typeface="ＭＳ Ｐゴシック" charset="-128"/>
                        </a:rPr>
                        <a:t>Evidence </a:t>
                      </a:r>
                      <a:r>
                        <a:rPr kumimoji="0" lang="hu-HU" sz="1700" b="0" i="0" u="none" strike="noStrike" cap="none" normalizeH="0" baseline="0" dirty="0">
                          <a:ln>
                            <a:noFill/>
                          </a:ln>
                          <a:solidFill>
                            <a:srgbClr val="000000"/>
                          </a:solidFill>
                          <a:effectLst/>
                          <a:latin typeface="Tahoma" pitchFamily="34" charset="0"/>
                          <a:ea typeface="ＭＳ Ｐゴシック" charset="-128"/>
                        </a:rPr>
                        <a:t>of </a:t>
                      </a:r>
                      <a:r>
                        <a:rPr kumimoji="0" lang="hu-HU" sz="1700" b="0" i="0" u="none" strike="noStrike" cap="none" normalizeH="0" baseline="0" dirty="0" err="1">
                          <a:ln>
                            <a:noFill/>
                          </a:ln>
                          <a:solidFill>
                            <a:srgbClr val="000000"/>
                          </a:solidFill>
                          <a:effectLst/>
                          <a:latin typeface="Tahoma" pitchFamily="34" charset="0"/>
                          <a:ea typeface="ＭＳ Ｐゴシック" charset="-128"/>
                        </a:rPr>
                        <a:t>disc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scape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infection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operation</a:t>
                      </a:r>
                      <a:r>
                        <a:rPr kumimoji="0" lang="en-US" sz="1700" b="0" i="0" u="none" strike="noStrike" cap="none" normalizeH="0" baseline="0" dirty="0">
                          <a:ln>
                            <a:noFill/>
                          </a:ln>
                          <a:solidFill>
                            <a:srgbClr val="000000"/>
                          </a:solidFill>
                          <a:effectLst/>
                          <a:latin typeface="Tahoma" pitchFamily="34" charset="0"/>
                          <a:ea typeface="ＭＳ Ｐゴシック" charset="-128"/>
                        </a:rPr>
                        <a:t>/</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en-US" sz="1700" b="0" i="0" u="none" strike="noStrike" cap="none" normalizeH="0" baseline="0" dirty="0" err="1">
                          <a:ln>
                            <a:noFill/>
                          </a:ln>
                          <a:solidFill>
                            <a:srgbClr val="000000"/>
                          </a:solidFill>
                          <a:effectLst/>
                          <a:latin typeface="Tahoma" pitchFamily="34" charset="0"/>
                          <a:ea typeface="ＭＳ Ｐゴシック" charset="-128"/>
                        </a:rPr>
                        <a:t>histo</a:t>
                      </a:r>
                      <a:r>
                        <a:rPr kumimoji="0" lang="hu-HU" sz="1700" b="0" i="0" u="none" strike="noStrike" cap="none" normalizeH="0" baseline="0" dirty="0" err="1">
                          <a:ln>
                            <a:noFill/>
                          </a:ln>
                          <a:solidFill>
                            <a:srgbClr val="000000"/>
                          </a:solidFill>
                          <a:effectLst/>
                          <a:latin typeface="Tahoma" pitchFamily="34" charset="0"/>
                          <a:ea typeface="ＭＳ Ｐゴシック" charset="-128"/>
                        </a:rPr>
                        <a:t>pathol</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exam</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hu-HU"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hu-HU" sz="1700" b="0" i="0" u="none" strike="noStrike" cap="none" normalizeH="0" baseline="0" dirty="0" err="1">
                          <a:ln>
                            <a:noFill/>
                          </a:ln>
                          <a:solidFill>
                            <a:srgbClr val="000000"/>
                          </a:solidFill>
                          <a:effectLst/>
                          <a:latin typeface="Tahoma" pitchFamily="34" charset="0"/>
                          <a:ea typeface="ＭＳ Ｐゴシック" charset="-128"/>
                        </a:rPr>
                        <a:t>Fever</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with</a:t>
                      </a:r>
                      <a:r>
                        <a:rPr kumimoji="0" lang="hu-HU" sz="1700" b="0" i="0" u="none" strike="noStrike" cap="none" normalizeH="0" baseline="0" dirty="0">
                          <a:ln>
                            <a:noFill/>
                          </a:ln>
                          <a:solidFill>
                            <a:srgbClr val="000000"/>
                          </a:solidFill>
                          <a:effectLst/>
                          <a:latin typeface="Tahoma" pitchFamily="34" charset="0"/>
                          <a:ea typeface="ＭＳ Ｐゴシック" charset="-128"/>
                        </a:rPr>
                        <a:t> no </a:t>
                      </a:r>
                      <a:r>
                        <a:rPr kumimoji="0" lang="hu-HU" sz="1700" b="0" i="0" u="none" strike="noStrike" cap="none" normalizeH="0" baseline="0" dirty="0" err="1">
                          <a:ln>
                            <a:noFill/>
                          </a:ln>
                          <a:solidFill>
                            <a:srgbClr val="000000"/>
                          </a:solidFill>
                          <a:effectLst/>
                          <a:latin typeface="Tahoma" pitchFamily="34" charset="0"/>
                          <a:ea typeface="ＭＳ Ｐゴシック" charset="-128"/>
                        </a:rPr>
                        <a:t>other</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cause</a:t>
                      </a:r>
                      <a:r>
                        <a:rPr kumimoji="0" lang="hu-HU" sz="1700" b="0" i="0" u="none" strike="noStrike" cap="none" normalizeH="0" baseline="0" dirty="0">
                          <a:ln>
                            <a:noFill/>
                          </a:ln>
                          <a:solidFill>
                            <a:srgbClr val="000000"/>
                          </a:solidFill>
                          <a:effectLst/>
                          <a:latin typeface="Tahoma" pitchFamily="34" charset="0"/>
                          <a:ea typeface="ＭＳ Ｐゴシック" charset="-128"/>
                        </a:rPr>
                        <a:t> AND </a:t>
                      </a:r>
                      <a:r>
                        <a:rPr kumimoji="0" lang="hu-HU" sz="1700" b="0" i="0" u="none" strike="noStrike" cap="none" normalizeH="0" baseline="0" dirty="0" err="1">
                          <a:ln>
                            <a:noFill/>
                          </a:ln>
                          <a:solidFill>
                            <a:srgbClr val="000000"/>
                          </a:solidFill>
                          <a:effectLst/>
                          <a:latin typeface="Tahoma" pitchFamily="34" charset="0"/>
                          <a:ea typeface="ＭＳ Ｐゴシック" charset="-128"/>
                        </a:rPr>
                        <a:t>pain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at</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disc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scape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AND</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radiology</a:t>
                      </a:r>
                      <a:endParaRPr kumimoji="0" lang="hu-HU"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endParaRPr kumimoji="0" lang="hu-HU" sz="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defRPr/>
                      </a:pPr>
                      <a:r>
                        <a:rPr kumimoji="0" lang="hu-HU" sz="1700" b="0" i="0" u="none" strike="noStrike" cap="none" normalizeH="0" baseline="0" dirty="0" err="1">
                          <a:ln>
                            <a:noFill/>
                          </a:ln>
                          <a:solidFill>
                            <a:srgbClr val="000000"/>
                          </a:solidFill>
                          <a:effectLst/>
                          <a:latin typeface="Tahoma" pitchFamily="34" charset="0"/>
                          <a:ea typeface="ＭＳ Ｐゴシック" charset="-128"/>
                        </a:rPr>
                        <a:t>Fever</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with</a:t>
                      </a:r>
                      <a:r>
                        <a:rPr kumimoji="0" lang="hu-HU" sz="1700" b="0" i="0" u="none" strike="noStrike" cap="none" normalizeH="0" baseline="0" dirty="0">
                          <a:ln>
                            <a:noFill/>
                          </a:ln>
                          <a:solidFill>
                            <a:srgbClr val="000000"/>
                          </a:solidFill>
                          <a:effectLst/>
                          <a:latin typeface="Tahoma" pitchFamily="34" charset="0"/>
                          <a:ea typeface="ＭＳ Ｐゴシック" charset="-128"/>
                        </a:rPr>
                        <a:t> no </a:t>
                      </a:r>
                      <a:r>
                        <a:rPr kumimoji="0" lang="hu-HU" sz="1700" b="0" i="0" u="none" strike="noStrike" cap="none" normalizeH="0" baseline="0" dirty="0" err="1">
                          <a:ln>
                            <a:noFill/>
                          </a:ln>
                          <a:solidFill>
                            <a:srgbClr val="000000"/>
                          </a:solidFill>
                          <a:effectLst/>
                          <a:latin typeface="Tahoma" pitchFamily="34" charset="0"/>
                          <a:ea typeface="ＭＳ Ｐゴシック" charset="-128"/>
                        </a:rPr>
                        <a:t>other</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cause</a:t>
                      </a:r>
                      <a:r>
                        <a:rPr kumimoji="0" lang="hu-HU" sz="1700" b="0" i="0" u="none" strike="noStrike" cap="none" normalizeH="0" baseline="0" dirty="0">
                          <a:ln>
                            <a:noFill/>
                          </a:ln>
                          <a:solidFill>
                            <a:srgbClr val="000000"/>
                          </a:solidFill>
                          <a:effectLst/>
                          <a:latin typeface="Tahoma" pitchFamily="34" charset="0"/>
                          <a:ea typeface="ＭＳ Ｐゴシック" charset="-128"/>
                        </a:rPr>
                        <a:t> AND </a:t>
                      </a:r>
                      <a:r>
                        <a:rPr kumimoji="0" lang="hu-HU" sz="1700" b="0" i="0" u="none" strike="noStrike" cap="none" normalizeH="0" baseline="0" dirty="0" err="1">
                          <a:ln>
                            <a:noFill/>
                          </a:ln>
                          <a:solidFill>
                            <a:srgbClr val="000000"/>
                          </a:solidFill>
                          <a:effectLst/>
                          <a:latin typeface="Tahoma" pitchFamily="34" charset="0"/>
                          <a:ea typeface="ＭＳ Ｐゴシック" charset="-128"/>
                        </a:rPr>
                        <a:t>pain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at</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disc</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scape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AND</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antigen</a:t>
                      </a:r>
                      <a:r>
                        <a:rPr kumimoji="0" lang="hu-HU" sz="1700" b="0" i="0" u="none" strike="noStrike" cap="none" normalizeH="0" baseline="0" dirty="0">
                          <a:ln>
                            <a:noFill/>
                          </a:ln>
                          <a:solidFill>
                            <a:srgbClr val="000000"/>
                          </a:solidFill>
                          <a:effectLst/>
                          <a:latin typeface="Tahoma" pitchFamily="34" charset="0"/>
                          <a:ea typeface="ＭＳ Ｐゴシック" charset="-128"/>
                        </a:rPr>
                        <a:t> test </a:t>
                      </a:r>
                      <a:r>
                        <a:rPr kumimoji="0" lang="hu-HU" sz="1700" b="0" i="0" u="none" strike="noStrike" cap="none" normalizeH="0" baseline="0" dirty="0" err="1">
                          <a:ln>
                            <a:noFill/>
                          </a:ln>
                          <a:solidFill>
                            <a:srgbClr val="000000"/>
                          </a:solidFill>
                          <a:effectLst/>
                          <a:latin typeface="Tahoma" pitchFamily="34" charset="0"/>
                          <a:ea typeface="ＭＳ Ｐゴシック" charset="-128"/>
                        </a:rPr>
                        <a:t>on</a:t>
                      </a:r>
                      <a:r>
                        <a:rPr kumimoji="0" lang="hu-HU" sz="1700" b="0" i="0" u="none" strike="noStrike" cap="none" normalizeH="0" baseline="0" dirty="0">
                          <a:ln>
                            <a:noFill/>
                          </a:ln>
                          <a:solidFill>
                            <a:srgbClr val="000000"/>
                          </a:solidFill>
                          <a:effectLst/>
                          <a:latin typeface="Tahoma" pitchFamily="34" charset="0"/>
                          <a:ea typeface="ＭＳ Ｐゴシック" charset="-128"/>
                        </a:rPr>
                        <a:t> </a:t>
                      </a:r>
                      <a:r>
                        <a:rPr kumimoji="0" lang="hu-HU" sz="1700" b="0" i="0" u="none" strike="noStrike" cap="none" normalizeH="0" baseline="0" dirty="0" err="1">
                          <a:ln>
                            <a:noFill/>
                          </a:ln>
                          <a:solidFill>
                            <a:srgbClr val="000000"/>
                          </a:solidFill>
                          <a:effectLst/>
                          <a:latin typeface="Tahoma" pitchFamily="34" charset="0"/>
                          <a:ea typeface="ＭＳ Ｐゴシック" charset="-128"/>
                        </a:rPr>
                        <a:t>blood</a:t>
                      </a:r>
                      <a:r>
                        <a:rPr kumimoji="0" lang="hu-HU" sz="1700" b="0" i="0" u="none" strike="noStrike" cap="none" normalizeH="0" baseline="0" dirty="0">
                          <a:ln>
                            <a:noFill/>
                          </a:ln>
                          <a:solidFill>
                            <a:srgbClr val="000000"/>
                          </a:solidFill>
                          <a:effectLst/>
                          <a:latin typeface="Tahoma" pitchFamily="34" charset="0"/>
                          <a:ea typeface="ＭＳ Ｐゴシック" charset="-128"/>
                        </a:rPr>
                        <a:t>/</a:t>
                      </a:r>
                      <a:r>
                        <a:rPr kumimoji="0" lang="hu-HU" sz="1700" b="0" i="0" u="none" strike="noStrike" cap="none" normalizeH="0" baseline="0" dirty="0" err="1">
                          <a:ln>
                            <a:noFill/>
                          </a:ln>
                          <a:solidFill>
                            <a:srgbClr val="000000"/>
                          </a:solidFill>
                          <a:effectLst/>
                          <a:latin typeface="Tahoma" pitchFamily="34" charset="0"/>
                          <a:ea typeface="ＭＳ Ｐゴシック" charset="-128"/>
                        </a:rPr>
                        <a:t>urine</a:t>
                      </a:r>
                      <a:endParaRPr kumimoji="0" lang="en-US" sz="17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95" marB="4569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63601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normAutofit/>
          </a:bodyPr>
          <a:lstStyle/>
          <a:p>
            <a:r>
              <a:rPr lang="fi-FI" altLang="en-US" dirty="0">
                <a:ea typeface="ＭＳ Ｐゴシック" pitchFamily="34" charset="-128"/>
              </a:rPr>
              <a:t>Antimicrobial definitions:</a:t>
            </a:r>
            <a:br>
              <a:rPr lang="fi-FI" altLang="en-US" dirty="0">
                <a:ea typeface="ＭＳ Ｐゴシック" pitchFamily="34" charset="-128"/>
              </a:rPr>
            </a:br>
            <a:r>
              <a:rPr lang="hu-HU" altLang="en-US" dirty="0">
                <a:ea typeface="ＭＳ Ｐゴシック" pitchFamily="34" charset="-128"/>
              </a:rPr>
              <a:t>F</a:t>
            </a:r>
            <a:r>
              <a:rPr lang="fi-FI" altLang="en-US" dirty="0">
                <a:ea typeface="ＭＳ Ｐゴシック" pitchFamily="34" charset="-128"/>
              </a:rPr>
              <a:t>orm in standard and light protocols</a:t>
            </a:r>
            <a:br>
              <a:rPr lang="fi-FI" altLang="en-US" dirty="0">
                <a:ea typeface="ＭＳ Ｐゴシック" pitchFamily="34" charset="-128"/>
              </a:rPr>
            </a:br>
            <a:r>
              <a:rPr lang="fi-FI" altLang="en-US" sz="2800" dirty="0">
                <a:ea typeface="ＭＳ Ｐゴシック" pitchFamily="34" charset="-128"/>
              </a:rPr>
              <a:t>(Protocol </a:t>
            </a:r>
            <a:r>
              <a:rPr lang="hu-HU" altLang="en-US" sz="2800" dirty="0">
                <a:ea typeface="ＭＳ Ｐゴシック" pitchFamily="34" charset="-128"/>
              </a:rPr>
              <a:t>v</a:t>
            </a:r>
            <a:r>
              <a:rPr lang="fi-FI" altLang="en-US" sz="2800" dirty="0">
                <a:ea typeface="ＭＳ Ｐゴシック" pitchFamily="34" charset="-128"/>
              </a:rPr>
              <a:t>5.</a:t>
            </a:r>
            <a:r>
              <a:rPr lang="hu-HU" altLang="en-US" sz="2800" dirty="0">
                <a:ea typeface="ＭＳ Ｐゴシック" pitchFamily="34" charset="-128"/>
              </a:rPr>
              <a:t>3,</a:t>
            </a:r>
            <a:r>
              <a:rPr lang="fi-FI" altLang="en-US" sz="2800" dirty="0">
                <a:ea typeface="ＭＳ Ｐゴシック" pitchFamily="34" charset="-128"/>
              </a:rPr>
              <a:t> p. 2</a:t>
            </a:r>
            <a:r>
              <a:rPr lang="hu-HU" altLang="en-US" sz="2800" dirty="0">
                <a:ea typeface="ＭＳ Ｐゴシック" pitchFamily="34" charset="-128"/>
              </a:rPr>
              <a:t>3</a:t>
            </a:r>
            <a:r>
              <a:rPr lang="fi-FI" altLang="en-US" sz="2800" dirty="0">
                <a:ea typeface="ＭＳ Ｐゴシック" pitchFamily="34" charset="-128"/>
              </a:rPr>
              <a:t>-2</a:t>
            </a:r>
            <a:r>
              <a:rPr lang="hu-HU" altLang="en-US" sz="2800" dirty="0">
                <a:ea typeface="ＭＳ Ｐゴシック" pitchFamily="34" charset="-128"/>
              </a:rPr>
              <a:t>4</a:t>
            </a:r>
            <a:r>
              <a:rPr lang="fi-FI" altLang="en-US" sz="2800" dirty="0">
                <a:ea typeface="ＭＳ Ｐゴシック" pitchFamily="34" charset="-128"/>
              </a:rPr>
              <a:t>)</a:t>
            </a:r>
            <a:endParaRPr lang="nl-NL" dirty="0"/>
          </a:p>
        </p:txBody>
      </p:sp>
      <p:sp>
        <p:nvSpPr>
          <p:cNvPr id="3" name="Slide Number Placeholder 2"/>
          <p:cNvSpPr>
            <a:spLocks noGrp="1"/>
          </p:cNvSpPr>
          <p:nvPr>
            <p:ph type="sldNum" sz="quarter" idx="10"/>
          </p:nvPr>
        </p:nvSpPr>
        <p:spPr/>
        <p:txBody>
          <a:bodyPr/>
          <a:lstStyle/>
          <a:p>
            <a:fld id="{0580567E-5E8F-47A5-90DF-8BFEB1A71525}" type="slidenum">
              <a:rPr lang="en-GB" smtClean="0">
                <a:solidFill>
                  <a:prstClr val="white"/>
                </a:solidFill>
              </a:rPr>
              <a:pPr/>
              <a:t>5</a:t>
            </a:fld>
            <a:endParaRPr lang="en-GB" dirty="0">
              <a:solidFill>
                <a:prstClr val="white"/>
              </a:solidFill>
            </a:endParaRPr>
          </a:p>
        </p:txBody>
      </p:sp>
    </p:spTree>
    <p:extLst>
      <p:ext uri="{BB962C8B-B14F-4D97-AF65-F5344CB8AC3E}">
        <p14:creationId xmlns:p14="http://schemas.microsoft.com/office/powerpoint/2010/main" val="21040328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idx="4294967295"/>
          </p:nvPr>
        </p:nvSpPr>
        <p:spPr>
          <a:xfrm>
            <a:off x="298451" y="206376"/>
            <a:ext cx="11893549" cy="1190625"/>
          </a:xfrm>
        </p:spPr>
        <p:txBody>
          <a:bodyPr/>
          <a:lstStyle/>
          <a:p>
            <a:pPr eaLnBrk="1" hangingPunct="1"/>
            <a:r>
              <a:rPr lang="en-US" altLang="en-US" dirty="0">
                <a:ea typeface="ＭＳ Ｐゴシック" pitchFamily="34" charset="-128"/>
              </a:rPr>
              <a:t>Central </a:t>
            </a:r>
            <a:r>
              <a:rPr lang="hu-HU" altLang="en-US" dirty="0">
                <a:ea typeface="ＭＳ Ｐゴシック" pitchFamily="34" charset="-128"/>
              </a:rPr>
              <a:t>n</a:t>
            </a:r>
            <a:r>
              <a:rPr lang="en-US" altLang="en-US" dirty="0" err="1">
                <a:ea typeface="ＭＳ Ｐゴシック" pitchFamily="34" charset="-128"/>
              </a:rPr>
              <a:t>ervous</a:t>
            </a:r>
            <a:r>
              <a:rPr lang="en-US" altLang="en-US" dirty="0">
                <a:ea typeface="ＭＳ Ｐゴシック" pitchFamily="34" charset="-128"/>
              </a:rPr>
              <a:t> </a:t>
            </a:r>
            <a:r>
              <a:rPr lang="hu-HU" altLang="en-US" dirty="0">
                <a:ea typeface="ＭＳ Ｐゴシック" pitchFamily="34" charset="-128"/>
              </a:rPr>
              <a:t>s</a:t>
            </a:r>
            <a:r>
              <a:rPr lang="en-US" altLang="en-US" dirty="0" err="1">
                <a:ea typeface="ＭＳ Ｐゴシック" pitchFamily="34" charset="-128"/>
              </a:rPr>
              <a:t>ystem</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(CNS)</a:t>
            </a:r>
            <a:br>
              <a:rPr lang="en-GB" altLang="en-US" dirty="0">
                <a:solidFill>
                  <a:srgbClr val="FF0000"/>
                </a:solidFill>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59</a:t>
            </a:r>
            <a:endParaRPr lang="en-US" altLang="en-US" sz="2000" dirty="0">
              <a:ea typeface="ＭＳ Ｐゴシック" pitchFamily="34" charset="-128"/>
            </a:endParaRPr>
          </a:p>
        </p:txBody>
      </p:sp>
      <p:graphicFrame>
        <p:nvGraphicFramePr>
          <p:cNvPr id="254979" name="Group 3"/>
          <p:cNvGraphicFramePr>
            <a:graphicFrameLocks noGrp="1"/>
          </p:cNvGraphicFramePr>
          <p:nvPr>
            <p:extLst>
              <p:ext uri="{D42A27DB-BD31-4B8C-83A1-F6EECF244321}">
                <p14:modId xmlns:p14="http://schemas.microsoft.com/office/powerpoint/2010/main" val="250821853"/>
              </p:ext>
            </p:extLst>
          </p:nvPr>
        </p:nvGraphicFramePr>
        <p:xfrm>
          <a:off x="0" y="986183"/>
          <a:ext cx="12192000" cy="5308600"/>
        </p:xfrm>
        <a:graphic>
          <a:graphicData uri="http://schemas.openxmlformats.org/drawingml/2006/table">
            <a:tbl>
              <a:tblPr/>
              <a:tblGrid>
                <a:gridCol w="4147930">
                  <a:extLst>
                    <a:ext uri="{9D8B030D-6E8A-4147-A177-3AD203B41FA5}">
                      <a16:colId xmlns:a16="http://schemas.microsoft.com/office/drawing/2014/main" val="20000"/>
                    </a:ext>
                  </a:extLst>
                </a:gridCol>
                <a:gridCol w="4187687">
                  <a:extLst>
                    <a:ext uri="{9D8B030D-6E8A-4147-A177-3AD203B41FA5}">
                      <a16:colId xmlns:a16="http://schemas.microsoft.com/office/drawing/2014/main" val="20001"/>
                    </a:ext>
                  </a:extLst>
                </a:gridCol>
                <a:gridCol w="3856383">
                  <a:extLst>
                    <a:ext uri="{9D8B030D-6E8A-4147-A177-3AD203B41FA5}">
                      <a16:colId xmlns:a16="http://schemas.microsoft.com/office/drawing/2014/main" val="20002"/>
                    </a:ext>
                  </a:extLst>
                </a:gridCol>
              </a:tblGrid>
              <a:tr h="11438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Tahoma" pitchFamily="34" charset="0"/>
                          <a:ea typeface="ＭＳ Ｐゴシック" charset="-128"/>
                        </a:rPr>
                        <a:t>CNS-IC (intracranial)</a:t>
                      </a:r>
                      <a:br>
                        <a:rPr kumimoji="0" lang="en-US" sz="1800" b="1" i="0" u="none" strike="noStrike" cap="none" normalizeH="0" baseline="0" dirty="0">
                          <a:ln>
                            <a:noFill/>
                          </a:ln>
                          <a:solidFill>
                            <a:srgbClr val="FFFFFF"/>
                          </a:solidFill>
                          <a:effectLst/>
                          <a:latin typeface="Tahoma" pitchFamily="34" charset="0"/>
                          <a:ea typeface="ＭＳ Ｐゴシック" charset="-128"/>
                        </a:rPr>
                      </a:br>
                      <a:r>
                        <a:rPr kumimoji="0" lang="en-US" sz="2000" b="1" i="0" u="none" strike="noStrike" cap="none" normalizeH="0" baseline="0" dirty="0">
                          <a:ln>
                            <a:noFill/>
                          </a:ln>
                          <a:solidFill>
                            <a:srgbClr val="FFFFFF"/>
                          </a:solidFill>
                          <a:effectLst/>
                          <a:latin typeface="Tahoma" pitchFamily="34" charset="0"/>
                          <a:ea typeface="ＭＳ Ｐゴシック" charset="-128"/>
                        </a:rPr>
                        <a:t>Brain abscess, sub/epidural</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infection</a:t>
                      </a:r>
                      <a:r>
                        <a:rPr kumimoji="0" lang="en-US" sz="2000" b="1" i="0" u="none" strike="noStrike" cap="none" normalizeH="0" baseline="0" dirty="0">
                          <a:ln>
                            <a:noFill/>
                          </a:ln>
                          <a:solidFill>
                            <a:srgbClr val="FFFFFF"/>
                          </a:solidFill>
                          <a:effectLst/>
                          <a:latin typeface="Tahoma" pitchFamily="34" charset="0"/>
                          <a:ea typeface="ＭＳ Ｐゴシック" charset="-128"/>
                        </a:rPr>
                        <a:t>, encephalitis</a:t>
                      </a: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Tahoma" pitchFamily="34" charset="0"/>
                          <a:ea typeface="ＭＳ Ｐゴシック" charset="-128"/>
                        </a:rPr>
                        <a:t>CNS-MEN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Meningitis or ventriculitis</a:t>
                      </a: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Tahoma" pitchFamily="34" charset="0"/>
                          <a:ea typeface="ＭＳ Ｐゴシック" charset="-128"/>
                        </a:rPr>
                        <a:t>CNS-SA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Spinal abscess without meningitis</a:t>
                      </a: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164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brain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tissue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dura</a:t>
                      </a: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infection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operation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a:t>
                      </a:r>
                      <a:r>
                        <a:rPr kumimoji="0" lang="hu-HU" sz="1800" b="0" i="0" u="none" strike="noStrike" cap="none" normalizeH="0" baseline="0" dirty="0" err="1">
                          <a:ln>
                            <a:noFill/>
                          </a:ln>
                          <a:solidFill>
                            <a:srgbClr val="000000"/>
                          </a:solidFill>
                          <a:effectLst/>
                          <a:latin typeface="Tahoma" pitchFamily="34" charset="0"/>
                          <a:ea typeface="ＭＳ Ｐゴシック" charset="-128"/>
                        </a:rPr>
                        <a:t>pathologic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of signs/symptoms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headache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fever</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either positive micro</a:t>
                      </a:r>
                      <a:r>
                        <a:rPr kumimoji="0" lang="hu-HU" sz="1800" b="0" i="0" u="none" strike="noStrike" cap="none" normalizeH="0" baseline="0" dirty="0" err="1">
                          <a:ln>
                            <a:noFill/>
                          </a:ln>
                          <a:solidFill>
                            <a:srgbClr val="000000"/>
                          </a:solidFill>
                          <a:effectLst/>
                          <a:latin typeface="Tahoma" pitchFamily="34" charset="0"/>
                          <a:ea typeface="ＭＳ Ｐゴシック" charset="-128"/>
                        </a:rPr>
                        <a:t>biology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organism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detected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microscopy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positive radiology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ultrasound</a:t>
                      </a:r>
                      <a:r>
                        <a:rPr kumimoji="0" lang="en-US"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CT,</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MRI</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800" b="0" i="0" u="none" strike="noStrike" cap="none" normalizeH="0" baseline="0" dirty="0">
                          <a:ln>
                            <a:noFill/>
                          </a:ln>
                          <a:solidFill>
                            <a:srgbClr val="000000"/>
                          </a:solidFill>
                          <a:effectLst/>
                          <a:latin typeface="Tahoma" pitchFamily="34" charset="0"/>
                          <a:ea typeface="ＭＳ Ｐゴシック" charset="-128"/>
                        </a:rPr>
                        <a:t>    AND </a:t>
                      </a:r>
                      <a:r>
                        <a:rPr kumimoji="0" lang="en-US" sz="1800" b="0" i="1" u="none" strike="noStrike" cap="none" normalizeH="0" baseline="0" dirty="0">
                          <a:ln>
                            <a:noFill/>
                          </a:ln>
                          <a:solidFill>
                            <a:srgbClr val="000000"/>
                          </a:solidFill>
                          <a:effectLst/>
                          <a:latin typeface="Tahoma" pitchFamily="34" charset="0"/>
                          <a:ea typeface="ＭＳ Ｐゴシック" charset="-128"/>
                        </a:rPr>
                        <a:t>physician institutes </a:t>
                      </a:r>
                      <a:r>
                        <a:rPr kumimoji="0" lang="hu-HU" sz="1800" b="0" i="1"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100000"/>
                        </a:lnSpc>
                        <a:spcBef>
                          <a:spcPct val="0"/>
                        </a:spcBef>
                        <a:spcAft>
                          <a:spcPct val="0"/>
                        </a:spcAft>
                        <a:buClrTx/>
                        <a:buSzPct val="100000"/>
                        <a:buFont typeface="Arial" panose="020B0604020202020204" pitchFamily="34" charset="0"/>
                        <a:buNone/>
                        <a:tabLst/>
                        <a:defRPr/>
                      </a:pP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en-US" sz="1800" b="0" i="1" u="none" strike="noStrike" cap="none" normalizeH="0" baseline="0" dirty="0">
                          <a:ln>
                            <a:noFill/>
                          </a:ln>
                          <a:solidFill>
                            <a:srgbClr val="000000"/>
                          </a:solidFill>
                          <a:effectLst/>
                          <a:latin typeface="Tahoma" pitchFamily="34" charset="0"/>
                          <a:ea typeface="ＭＳ Ｐゴシック" charset="-128"/>
                        </a:rPr>
                        <a:t>appropriate antibiotic therapy</a:t>
                      </a: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the 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a:t>
                      </a:r>
                      <a:r>
                        <a:rPr kumimoji="0" lang="hu-HU" sz="1800" b="0" i="0" u="none" strike="noStrike" cap="none" normalizeH="0" baseline="0" dirty="0">
                          <a:ln>
                            <a:noFill/>
                          </a:ln>
                          <a:solidFill>
                            <a:srgbClr val="000000"/>
                          </a:solidFill>
                          <a:effectLst/>
                          <a:latin typeface="Tahoma" pitchFamily="34" charset="0"/>
                          <a:ea typeface="ＭＳ Ｐゴシック" charset="-128"/>
                        </a:rPr>
                        <a:t>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cerebrospinal</a:t>
                      </a:r>
                      <a:r>
                        <a:rPr kumimoji="0" lang="hu-HU" sz="1800" b="0" i="0" u="none" strike="noStrike" cap="none" normalizeH="0" baseline="0" dirty="0">
                          <a:ln>
                            <a:noFill/>
                          </a:ln>
                          <a:solidFill>
                            <a:srgbClr val="000000"/>
                          </a:solidFill>
                          <a:effectLst/>
                          <a:latin typeface="Tahoma" pitchFamily="34" charset="0"/>
                          <a:ea typeface="ＭＳ Ｐゴシック" charset="-128"/>
                        </a:rPr>
                        <a:t> fluid (CSF)</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signs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symptoms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fever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stiff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neck</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positive micro</a:t>
                      </a:r>
                      <a:r>
                        <a:rPr kumimoji="0" lang="hu-HU" sz="1800" b="0" i="0" u="none" strike="noStrike" cap="none" normalizeH="0" baseline="0" dirty="0" err="1">
                          <a:ln>
                            <a:noFill/>
                          </a:ln>
                          <a:solidFill>
                            <a:srgbClr val="000000"/>
                          </a:solidFill>
                          <a:effectLst/>
                          <a:latin typeface="Tahoma" pitchFamily="34" charset="0"/>
                          <a:ea typeface="ＭＳ Ｐゴシック" charset="-128"/>
                        </a:rPr>
                        <a:t>biology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increased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white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cells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 CSF, </a:t>
                      </a: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en-US" sz="1800" b="0" i="1" u="none" strike="noStrike" cap="none" normalizeH="0" baseline="0" dirty="0">
                          <a:ln>
                            <a:noFill/>
                          </a:ln>
                          <a:solidFill>
                            <a:srgbClr val="000000"/>
                          </a:solidFill>
                          <a:effectLst/>
                          <a:latin typeface="Tahoma" pitchFamily="34" charset="0"/>
                          <a:ea typeface="ＭＳ Ｐゴシック" charset="-128"/>
                        </a:rPr>
                        <a:t>physician institutes appropriate antibiotic therapy</a:t>
                      </a:r>
                    </a:p>
                    <a:p>
                      <a:pPr marL="0" marR="0" lvl="0" indent="0" algn="l" defTabSz="914400" rtl="0" eaLnBrk="1" fontAlgn="base" latinLnBrk="0" hangingPunct="1">
                        <a:lnSpc>
                          <a:spcPct val="100000"/>
                        </a:lnSpc>
                        <a:spcBef>
                          <a:spcPct val="0"/>
                        </a:spcBef>
                        <a:spcAft>
                          <a:spcPct val="0"/>
                        </a:spcAft>
                        <a:buClrTx/>
                        <a:buSzTx/>
                        <a:buFont typeface="+mj-lt" charset="0"/>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mj-lt"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CSF shunt infection=</a:t>
                      </a:r>
                      <a:r>
                        <a:rPr kumimoji="0" lang="en-US" sz="1800" b="1" i="0" u="none" strike="noStrike" cap="none" normalizeH="0" baseline="0" dirty="0">
                          <a:ln>
                            <a:noFill/>
                          </a:ln>
                          <a:solidFill>
                            <a:srgbClr val="000000"/>
                          </a:solidFill>
                          <a:effectLst/>
                          <a:latin typeface="Tahoma" pitchFamily="34" charset="0"/>
                          <a:ea typeface="ＭＳ Ｐゴシック" charset="-128"/>
                        </a:rPr>
                        <a:t>SS</a:t>
                      </a:r>
                      <a:r>
                        <a:rPr kumimoji="0" lang="hu-HU" sz="1800" b="1" i="0" u="none" strike="noStrike" cap="none" normalizeH="0" baseline="0" dirty="0">
                          <a:ln>
                            <a:noFill/>
                          </a:ln>
                          <a:solidFill>
                            <a:srgbClr val="000000"/>
                          </a:solidFill>
                          <a:effectLst/>
                          <a:latin typeface="Tahoma" pitchFamily="34" charset="0"/>
                          <a:ea typeface="ＭＳ Ｐゴシック" charset="-128"/>
                        </a:rPr>
                        <a:t>I</a:t>
                      </a:r>
                      <a:r>
                        <a:rPr kumimoji="0" lang="en-US" sz="1800" b="0" i="0" u="none" strike="noStrike" cap="none" normalizeH="0" baseline="0" dirty="0">
                          <a:ln>
                            <a:noFill/>
                          </a:ln>
                          <a:solidFill>
                            <a:srgbClr val="000000"/>
                          </a:solidFill>
                          <a:effectLst/>
                          <a:latin typeface="Tahoma" pitchFamily="34" charset="0"/>
                          <a:ea typeface="ＭＳ Ｐゴシック" charset="-128"/>
                        </a:rPr>
                        <a:t> if ≤</a:t>
                      </a:r>
                      <a:r>
                        <a:rPr kumimoji="0" lang="hu-HU" sz="1800" b="0" i="0" u="none" strike="noStrike" cap="none" normalizeH="0" baseline="0" dirty="0">
                          <a:ln>
                            <a:noFill/>
                          </a:ln>
                          <a:solidFill>
                            <a:srgbClr val="000000"/>
                          </a:solidFill>
                          <a:effectLst/>
                          <a:latin typeface="Tahoma" pitchFamily="34" charset="0"/>
                          <a:ea typeface="ＭＳ Ｐゴシック" charset="-128"/>
                        </a:rPr>
                        <a:t>90 </a:t>
                      </a:r>
                      <a:r>
                        <a:rPr kumimoji="0" lang="hu-HU" sz="1800" b="0" i="0" u="none" strike="noStrike" cap="none" normalizeH="0" baseline="0" dirty="0" err="1">
                          <a:ln>
                            <a:noFill/>
                          </a:ln>
                          <a:solidFill>
                            <a:srgbClr val="000000"/>
                          </a:solidFill>
                          <a:effectLst/>
                          <a:latin typeface="Tahoma" pitchFamily="34" charset="0"/>
                          <a:ea typeface="ＭＳ Ｐゴシック" charset="-128"/>
                        </a:rPr>
                        <a:t>days</a:t>
                      </a:r>
                      <a:r>
                        <a:rPr kumimoji="0" lang="en-US" sz="1800" b="0" i="0" u="none" strike="noStrike" cap="none" normalizeH="0" baseline="0" dirty="0">
                          <a:ln>
                            <a:noFill/>
                          </a:ln>
                          <a:solidFill>
                            <a:srgbClr val="000000"/>
                          </a:solidFill>
                          <a:effectLst/>
                          <a:latin typeface="Tahoma" pitchFamily="34" charset="0"/>
                          <a:ea typeface="ＭＳ Ｐゴシック" charset="-128"/>
                        </a:rPr>
                        <a:t> </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mj-lt"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Meningoencephalitis=</a:t>
                      </a:r>
                      <a:r>
                        <a:rPr kumimoji="0" lang="en-US" sz="1800" b="1" i="0" u="none" strike="noStrike" cap="none" normalizeH="0" baseline="0" dirty="0">
                          <a:ln>
                            <a:noFill/>
                          </a:ln>
                          <a:solidFill>
                            <a:srgbClr val="000000"/>
                          </a:solidFill>
                          <a:effectLst/>
                          <a:latin typeface="Tahoma" pitchFamily="34" charset="0"/>
                          <a:ea typeface="ＭＳ Ｐゴシック" charset="-128"/>
                        </a:rPr>
                        <a:t>MEN</a:t>
                      </a:r>
                    </a:p>
                    <a:p>
                      <a:pPr marL="0" marR="0" lvl="0" indent="0" algn="l" defTabSz="914400" rtl="0" eaLnBrk="1" fontAlgn="base" latinLnBrk="0" hangingPunct="1">
                        <a:lnSpc>
                          <a:spcPct val="100000"/>
                        </a:lnSpc>
                        <a:spcBef>
                          <a:spcPct val="0"/>
                        </a:spcBef>
                        <a:spcAft>
                          <a:spcPct val="0"/>
                        </a:spcAft>
                        <a:buClrTx/>
                        <a:buSzTx/>
                        <a:buFont typeface="+mj-lt"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Spinal </a:t>
                      </a:r>
                      <a:r>
                        <a:rPr kumimoji="0" lang="hu-HU" sz="1800" b="0" i="0" u="none" strike="noStrike" cap="none" normalizeH="0" baseline="0" dirty="0">
                          <a:ln>
                            <a:noFill/>
                          </a:ln>
                          <a:solidFill>
                            <a:srgbClr val="000000"/>
                          </a:solidFill>
                          <a:effectLst/>
                          <a:latin typeface="Tahoma" pitchFamily="34" charset="0"/>
                          <a:ea typeface="ＭＳ Ｐゴシック" charset="-128"/>
                        </a:rPr>
                        <a:t>a</a:t>
                      </a:r>
                      <a:r>
                        <a:rPr kumimoji="0" lang="en-US" sz="1800" b="0" i="0" u="none" strike="noStrike" cap="none" normalizeH="0" baseline="0" dirty="0">
                          <a:ln>
                            <a:noFill/>
                          </a:ln>
                          <a:solidFill>
                            <a:srgbClr val="000000"/>
                          </a:solidFill>
                          <a:effectLst/>
                          <a:latin typeface="Tahoma" pitchFamily="34" charset="0"/>
                          <a:ea typeface="ＭＳ Ｐゴシック" charset="-128"/>
                        </a:rPr>
                        <a:t>b</a:t>
                      </a:r>
                      <a:r>
                        <a:rPr kumimoji="0" lang="hu-HU" sz="1800" b="0" i="0" u="none" strike="noStrike" cap="none" normalizeH="0" baseline="0" dirty="0" err="1">
                          <a:ln>
                            <a:noFill/>
                          </a:ln>
                          <a:solidFill>
                            <a:srgbClr val="000000"/>
                          </a:solidFill>
                          <a:effectLst/>
                          <a:latin typeface="Tahoma" pitchFamily="34" charset="0"/>
                          <a:ea typeface="ＭＳ Ｐゴシック" charset="-128"/>
                        </a:rPr>
                        <a:t>sc</a:t>
                      </a:r>
                      <a:r>
                        <a:rPr kumimoji="0" lang="en-US" sz="1800" b="0" i="0" u="none" strike="noStrike" cap="none" normalizeH="0" baseline="0" dirty="0" err="1">
                          <a:ln>
                            <a:noFill/>
                          </a:ln>
                          <a:solidFill>
                            <a:srgbClr val="000000"/>
                          </a:solidFill>
                          <a:effectLst/>
                          <a:latin typeface="Tahoma" pitchFamily="34" charset="0"/>
                          <a:ea typeface="ＭＳ Ｐゴシック" charset="-128"/>
                        </a:rPr>
                        <a:t>ess</a:t>
                      </a:r>
                      <a:r>
                        <a:rPr kumimoji="0" lang="en-US" sz="1800" b="0" i="0" u="none" strike="noStrike" cap="none" normalizeH="0" baseline="0" dirty="0">
                          <a:ln>
                            <a:noFill/>
                          </a:ln>
                          <a:solidFill>
                            <a:srgbClr val="000000"/>
                          </a:solidFill>
                          <a:effectLst/>
                          <a:latin typeface="Tahoma" pitchFamily="34" charset="0"/>
                          <a:ea typeface="ＭＳ Ｐゴシック" charset="-128"/>
                        </a:rPr>
                        <a:t> with </a:t>
                      </a:r>
                      <a:r>
                        <a:rPr kumimoji="0" lang="hu-HU" sz="1800" b="0" i="0" u="none" strike="noStrike" cap="none" normalizeH="0" baseline="0" dirty="0">
                          <a:ln>
                            <a:noFill/>
                          </a:ln>
                          <a:solidFill>
                            <a:srgbClr val="000000"/>
                          </a:solidFill>
                          <a:effectLst/>
                          <a:latin typeface="Tahoma" pitchFamily="34" charset="0"/>
                          <a:ea typeface="ＭＳ Ｐゴシック" charset="-128"/>
                        </a:rPr>
                        <a:t>m</a:t>
                      </a:r>
                      <a:r>
                        <a:rPr kumimoji="0" lang="en-US" sz="1800" b="0" i="0" u="none" strike="noStrike" cap="none" normalizeH="0" baseline="0" dirty="0" err="1">
                          <a:ln>
                            <a:noFill/>
                          </a:ln>
                          <a:solidFill>
                            <a:srgbClr val="000000"/>
                          </a:solidFill>
                          <a:effectLst/>
                          <a:latin typeface="Tahoma" pitchFamily="34" charset="0"/>
                          <a:ea typeface="ＭＳ Ｐゴシック" charset="-128"/>
                        </a:rPr>
                        <a:t>eningitis</a:t>
                      </a:r>
                      <a:r>
                        <a:rPr kumimoji="0" lang="en-US" sz="1800" b="0" i="0" u="none" strike="noStrike" cap="none" normalizeH="0" baseline="0" dirty="0">
                          <a:ln>
                            <a:noFill/>
                          </a:ln>
                          <a:solidFill>
                            <a:srgbClr val="000000"/>
                          </a:solidFill>
                          <a:effectLst/>
                          <a:latin typeface="Tahoma" pitchFamily="34" charset="0"/>
                          <a:ea typeface="ＭＳ Ｐゴシック" charset="-128"/>
                        </a:rPr>
                        <a:t>=</a:t>
                      </a:r>
                      <a:r>
                        <a:rPr kumimoji="0" lang="en-US" sz="1800" b="1" i="0" u="none" strike="noStrike" cap="none" normalizeH="0" baseline="0" dirty="0">
                          <a:ln>
                            <a:noFill/>
                          </a:ln>
                          <a:solidFill>
                            <a:srgbClr val="000000"/>
                          </a:solidFill>
                          <a:effectLst/>
                          <a:latin typeface="Tahoma" pitchFamily="34" charset="0"/>
                          <a:ea typeface="ＭＳ Ｐゴシック" charset="-128"/>
                        </a:rPr>
                        <a:t>MEN</a:t>
                      </a: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abscess</a:t>
                      </a:r>
                      <a:r>
                        <a:rPr kumimoji="0" lang="hu-HU" sz="1800" b="0" i="0" u="none" strike="noStrike" cap="none" normalizeH="0" baseline="0" dirty="0">
                          <a:ln>
                            <a:noFill/>
                          </a:ln>
                          <a:solidFill>
                            <a:srgbClr val="000000"/>
                          </a:solidFill>
                          <a:effectLst/>
                          <a:latin typeface="Tahoma" pitchFamily="34" charset="0"/>
                          <a:ea typeface="ＭＳ Ｐゴシック" charset="-128"/>
                        </a:rPr>
                        <a:t> in </a:t>
                      </a:r>
                      <a:r>
                        <a:rPr kumimoji="0" lang="en-US" sz="1800" b="0" i="0" u="none" strike="noStrike" cap="none" normalizeH="0" baseline="0" dirty="0">
                          <a:ln>
                            <a:noFill/>
                          </a:ln>
                          <a:solidFill>
                            <a:srgbClr val="000000"/>
                          </a:solidFill>
                          <a:effectLst/>
                          <a:latin typeface="Tahoma" pitchFamily="34" charset="0"/>
                          <a:ea typeface="ＭＳ Ｐゴシック" charset="-128"/>
                        </a:rPr>
                        <a:t>spinal epi/subdural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space</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operation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autopsy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a:t>
                      </a:r>
                      <a:r>
                        <a:rPr kumimoji="0" lang="hu-HU" sz="1800" b="0" i="0" u="none" strike="noStrike" cap="none" normalizeH="0" baseline="0" dirty="0" err="1">
                          <a:ln>
                            <a:noFill/>
                          </a:ln>
                          <a:solidFill>
                            <a:srgbClr val="000000"/>
                          </a:solidFill>
                          <a:effectLst/>
                          <a:latin typeface="Tahoma" pitchFamily="34" charset="0"/>
                          <a:ea typeface="ＭＳ Ｐゴシック" charset="-128"/>
                        </a:rPr>
                        <a:t>path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Pct val="100000"/>
                        <a:buFont typeface="Arial" panose="020B0604020202020204" pitchFamily="34" charset="0"/>
                        <a:buChar char="•"/>
                        <a:tabLst/>
                        <a:defRPr/>
                      </a:pPr>
                      <a:r>
                        <a:rPr kumimoji="0" lang="en-US"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US" sz="1800" b="0" i="0" u="none" strike="noStrike" cap="none" normalizeH="0" baseline="0" dirty="0">
                          <a:ln>
                            <a:noFill/>
                          </a:ln>
                          <a:solidFill>
                            <a:srgbClr val="000000"/>
                          </a:solidFill>
                          <a:effectLst/>
                          <a:latin typeface="Tahoma" pitchFamily="34" charset="0"/>
                          <a:ea typeface="ＭＳ Ｐゴシック" charset="-128"/>
                        </a:rPr>
                        <a:t> of signs/symptoms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fever</a:t>
                      </a:r>
                      <a:r>
                        <a:rPr kumimoji="0" lang="hu-HU" sz="1800" b="0" i="0" u="none" strike="noStrike" cap="none" normalizeH="0" baseline="0" dirty="0">
                          <a:ln>
                            <a:noFill/>
                          </a:ln>
                          <a:solidFill>
                            <a:srgbClr val="000000"/>
                          </a:solidFill>
                          <a:effectLst/>
                          <a:latin typeface="Tahoma" pitchFamily="34" charset="0"/>
                          <a:ea typeface="ＭＳ Ｐゴシック" charset="-128"/>
                        </a:rPr>
                        <a:t>, back </a:t>
                      </a:r>
                      <a:r>
                        <a:rPr kumimoji="0" lang="hu-HU" sz="1800" b="0" i="0" u="none" strike="noStrike" cap="none" normalizeH="0" baseline="0" dirty="0" err="1">
                          <a:ln>
                            <a:noFill/>
                          </a:ln>
                          <a:solidFill>
                            <a:srgbClr val="000000"/>
                          </a:solidFill>
                          <a:effectLst/>
                          <a:latin typeface="Tahoma" pitchFamily="34" charset="0"/>
                          <a:ea typeface="ＭＳ Ｐゴシック" charset="-128"/>
                        </a:rPr>
                        <a:t>pain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err="1">
                          <a:ln>
                            <a:noFill/>
                          </a:ln>
                          <a:solidFill>
                            <a:srgbClr val="000000"/>
                          </a:solidFill>
                          <a:effectLst/>
                          <a:latin typeface="Tahoma" pitchFamily="34" charset="0"/>
                          <a:ea typeface="ＭＳ Ｐゴシック" charset="-128"/>
                        </a:rPr>
                        <a:t>either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en-US" sz="1800" b="0" i="0" u="none" strike="noStrike" cap="none" normalizeH="0" baseline="0" dirty="0">
                          <a:ln>
                            <a:noFill/>
                          </a:ln>
                          <a:solidFill>
                            <a:srgbClr val="000000"/>
                          </a:solidFill>
                          <a:effectLst/>
                          <a:latin typeface="Tahoma" pitchFamily="34" charset="0"/>
                          <a:ea typeface="ＭＳ Ｐゴシック" charset="-128"/>
                        </a:rPr>
                        <a:t> OR positive radiology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ultrasound</a:t>
                      </a:r>
                      <a:r>
                        <a:rPr kumimoji="0" lang="hu-HU" sz="1800" b="0" i="0" u="none" strike="noStrike" cap="none" normalizeH="0" baseline="0" dirty="0">
                          <a:ln>
                            <a:noFill/>
                          </a:ln>
                          <a:solidFill>
                            <a:srgbClr val="000000"/>
                          </a:solidFill>
                          <a:effectLst/>
                          <a:latin typeface="Tahoma" pitchFamily="34" charset="0"/>
                          <a:ea typeface="ＭＳ Ｐゴシック" charset="-128"/>
                        </a:rPr>
                        <a:t>, CT, </a:t>
                      </a:r>
                      <a:r>
                        <a:rPr kumimoji="0" lang="en-US" sz="1800" b="0" i="0" u="none" strike="noStrike" cap="none" normalizeH="0" baseline="0" dirty="0">
                          <a:ln>
                            <a:noFill/>
                          </a:ln>
                          <a:solidFill>
                            <a:srgbClr val="000000"/>
                          </a:solidFill>
                          <a:effectLst/>
                          <a:latin typeface="Tahoma" pitchFamily="34" charset="0"/>
                          <a:ea typeface="ＭＳ Ｐゴシック" charset="-128"/>
                        </a:rPr>
                        <a:t>MRI, radiolabel scan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 </a:t>
                      </a:r>
                      <a:r>
                        <a:rPr kumimoji="0" lang="en-US" sz="1800" b="0" i="1" u="none" strike="noStrike" cap="none" normalizeH="0" baseline="0" dirty="0">
                          <a:ln>
                            <a:noFill/>
                          </a:ln>
                          <a:solidFill>
                            <a:srgbClr val="000000"/>
                          </a:solidFill>
                          <a:effectLst/>
                          <a:latin typeface="Tahoma" pitchFamily="34" charset="0"/>
                          <a:ea typeface="ＭＳ Ｐゴシック" charset="-128"/>
                        </a:rPr>
                        <a:t>physician institutes appropriate antibiotic therapy</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5" name="Szövegdoboz 4">
            <a:extLst>
              <a:ext uri="{FF2B5EF4-FFF2-40B4-BE49-F238E27FC236}">
                <a16:creationId xmlns:a16="http://schemas.microsoft.com/office/drawing/2014/main" id="{25171769-A62E-45B1-9CC3-EFB1D8315259}"/>
              </a:ext>
            </a:extLst>
          </p:cNvPr>
          <p:cNvSpPr txBox="1"/>
          <p:nvPr/>
        </p:nvSpPr>
        <p:spPr>
          <a:xfrm>
            <a:off x="187286" y="6542995"/>
            <a:ext cx="12004714" cy="258532"/>
          </a:xfrm>
          <a:prstGeom prst="rect">
            <a:avLst/>
          </a:prstGeom>
          <a:noFill/>
        </p:spPr>
        <p:txBody>
          <a:bodyPr wrap="square" rtlCol="0">
            <a:spAutoFit/>
          </a:bodyPr>
          <a:lstStyle/>
          <a:p>
            <a:r>
              <a:rPr lang="hu-HU" sz="1200" dirty="0"/>
              <a:t>CT: computer </a:t>
            </a:r>
            <a:r>
              <a:rPr lang="hu-HU" sz="1200" dirty="0" err="1"/>
              <a:t>tomography</a:t>
            </a:r>
            <a:r>
              <a:rPr lang="hu-HU" sz="1200" dirty="0"/>
              <a:t>, MRI: </a:t>
            </a:r>
            <a:r>
              <a:rPr lang="hu-HU" sz="1200" dirty="0" err="1"/>
              <a:t>magnetic</a:t>
            </a:r>
            <a:r>
              <a:rPr lang="hu-HU" sz="1200" dirty="0"/>
              <a:t> </a:t>
            </a:r>
            <a:r>
              <a:rPr lang="hu-HU" sz="1200" dirty="0" err="1"/>
              <a:t>resonance</a:t>
            </a:r>
            <a:r>
              <a:rPr lang="hu-HU" sz="1200" dirty="0"/>
              <a:t> </a:t>
            </a:r>
            <a:r>
              <a:rPr lang="hu-HU" sz="1200" dirty="0" err="1"/>
              <a:t>imaging</a:t>
            </a:r>
            <a:endParaRPr lang="hu-HU" sz="1200" dirty="0"/>
          </a:p>
        </p:txBody>
      </p:sp>
    </p:spTree>
    <p:extLst>
      <p:ext uri="{BB962C8B-B14F-4D97-AF65-F5344CB8AC3E}">
        <p14:creationId xmlns:p14="http://schemas.microsoft.com/office/powerpoint/2010/main" val="2877535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CNS infections</a:t>
            </a:r>
            <a:r>
              <a:rPr lang="hu-HU" altLang="en-US" dirty="0">
                <a:ea typeface="ＭＳ Ｐゴシック" pitchFamily="34" charset="-128"/>
              </a:rPr>
              <a:t>: i</a:t>
            </a:r>
            <a:r>
              <a:rPr lang="en-US" altLang="en-US" dirty="0" err="1">
                <a:ea typeface="ＭＳ Ｐゴシック" pitchFamily="34" charset="-128"/>
              </a:rPr>
              <a:t>mportant</a:t>
            </a:r>
            <a:r>
              <a:rPr lang="en-US" altLang="en-US" dirty="0">
                <a:ea typeface="ＭＳ Ｐゴシック" pitchFamily="34" charset="-128"/>
              </a:rPr>
              <a:t> signs and symptoms</a:t>
            </a:r>
            <a:endParaRPr lang="en-GB" dirty="0"/>
          </a:p>
        </p:txBody>
      </p:sp>
      <p:sp>
        <p:nvSpPr>
          <p:cNvPr id="3" name="Content Placeholder 2"/>
          <p:cNvSpPr>
            <a:spLocks noGrp="1"/>
          </p:cNvSpPr>
          <p:nvPr>
            <p:ph idx="1"/>
          </p:nvPr>
        </p:nvSpPr>
        <p:spPr/>
        <p:txBody>
          <a:bodyPr/>
          <a:lstStyle/>
          <a:p>
            <a:pPr>
              <a:lnSpc>
                <a:spcPct val="100000"/>
              </a:lnSpc>
              <a:spcAft>
                <a:spcPct val="0"/>
              </a:spcAft>
            </a:pPr>
            <a:r>
              <a:rPr lang="en-US" altLang="en-US" dirty="0">
                <a:solidFill>
                  <a:srgbClr val="000000"/>
                </a:solidFill>
                <a:ea typeface="ＭＳ Ｐゴシック" pitchFamily="34" charset="-128"/>
              </a:rPr>
              <a:t>Signs/</a:t>
            </a:r>
            <a:r>
              <a:rPr lang="hu-HU" altLang="en-US" dirty="0">
                <a:solidFill>
                  <a:srgbClr val="000000"/>
                </a:solidFill>
                <a:ea typeface="ＭＳ Ｐゴシック" pitchFamily="34" charset="-128"/>
              </a:rPr>
              <a:t>s</a:t>
            </a:r>
            <a:r>
              <a:rPr lang="en-US" altLang="en-US" dirty="0" err="1">
                <a:solidFill>
                  <a:srgbClr val="000000"/>
                </a:solidFill>
                <a:ea typeface="ＭＳ Ｐゴシック" pitchFamily="34" charset="-128"/>
              </a:rPr>
              <a:t>ymptoms</a:t>
            </a:r>
            <a:r>
              <a:rPr lang="hu-HU" altLang="en-US" dirty="0">
                <a:solidFill>
                  <a:srgbClr val="000000"/>
                </a:solidFill>
                <a:ea typeface="ＭＳ Ｐゴシック" pitchFamily="34" charset="-128"/>
              </a:rPr>
              <a:t> of </a:t>
            </a:r>
            <a:r>
              <a:rPr lang="hu-HU" altLang="en-US" dirty="0" err="1">
                <a:solidFill>
                  <a:srgbClr val="000000"/>
                </a:solidFill>
                <a:ea typeface="ＭＳ Ｐゴシック" pitchFamily="34" charset="-128"/>
              </a:rPr>
              <a:t>intracranial</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infections</a:t>
            </a:r>
            <a:r>
              <a:rPr lang="hu-HU" altLang="en-US" dirty="0">
                <a:solidFill>
                  <a:srgbClr val="000000"/>
                </a:solidFill>
                <a:ea typeface="ＭＳ Ｐゴシック" pitchFamily="34" charset="-128"/>
              </a:rPr>
              <a:t> (CNS-IC)</a:t>
            </a:r>
            <a:r>
              <a:rPr lang="en-US" altLang="en-US" dirty="0">
                <a:solidFill>
                  <a:srgbClr val="000000"/>
                </a:solidFill>
                <a:ea typeface="ＭＳ Ｐゴシック" pitchFamily="34" charset="-128"/>
              </a:rPr>
              <a:t>:</a:t>
            </a:r>
          </a:p>
          <a:p>
            <a:pPr>
              <a:lnSpc>
                <a:spcPct val="100000"/>
              </a:lnSpc>
              <a:spcAft>
                <a:spcPct val="0"/>
              </a:spcAft>
            </a:pPr>
            <a:r>
              <a:rPr lang="en-US" altLang="en-US" dirty="0">
                <a:solidFill>
                  <a:srgbClr val="000000"/>
                </a:solidFill>
                <a:ea typeface="ＭＳ Ｐゴシック" pitchFamily="34" charset="-128"/>
              </a:rPr>
              <a:t>Headache, dizziness, fever, </a:t>
            </a:r>
            <a:r>
              <a:rPr lang="en-US" altLang="en-US" dirty="0" err="1">
                <a:solidFill>
                  <a:srgbClr val="000000"/>
                </a:solidFill>
                <a:ea typeface="ＭＳ Ｐゴシック" pitchFamily="34" charset="-128"/>
              </a:rPr>
              <a:t>localising</a:t>
            </a:r>
            <a:r>
              <a:rPr lang="en-US" altLang="en-US" dirty="0">
                <a:solidFill>
                  <a:srgbClr val="000000"/>
                </a:solidFill>
                <a:ea typeface="ＭＳ Ｐゴシック" pitchFamily="34" charset="-128"/>
              </a:rPr>
              <a:t> neuro</a:t>
            </a:r>
            <a:r>
              <a:rPr lang="hu-HU" altLang="en-US" dirty="0" err="1">
                <a:solidFill>
                  <a:srgbClr val="000000"/>
                </a:solidFill>
                <a:ea typeface="ＭＳ Ｐゴシック" pitchFamily="34" charset="-128"/>
              </a:rPr>
              <a:t>logic</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signs</a:t>
            </a:r>
            <a:r>
              <a:rPr lang="en-US" altLang="en-US" dirty="0">
                <a:solidFill>
                  <a:srgbClr val="000000"/>
                </a:solidFill>
                <a:ea typeface="ＭＳ Ｐゴシック" pitchFamily="34" charset="-128"/>
              </a:rPr>
              <a:t>, changing level of conscious, confusion</a:t>
            </a:r>
          </a:p>
          <a:p>
            <a:pPr>
              <a:lnSpc>
                <a:spcPct val="100000"/>
              </a:lnSpc>
              <a:spcAft>
                <a:spcPct val="0"/>
              </a:spcAft>
            </a:pPr>
            <a:endParaRPr lang="hu-HU" altLang="en-US" dirty="0">
              <a:solidFill>
                <a:srgbClr val="000000"/>
              </a:solidFill>
              <a:ea typeface="ＭＳ Ｐゴシック" pitchFamily="34" charset="-128"/>
            </a:endParaRPr>
          </a:p>
          <a:p>
            <a:pPr>
              <a:lnSpc>
                <a:spcPct val="100000"/>
              </a:lnSpc>
              <a:spcAft>
                <a:spcPct val="0"/>
              </a:spcAft>
            </a:pPr>
            <a:r>
              <a:rPr lang="hu-HU" altLang="en-US" dirty="0" err="1">
                <a:solidFill>
                  <a:srgbClr val="000000"/>
                </a:solidFill>
                <a:ea typeface="ＭＳ Ｐゴシック" pitchFamily="34" charset="-128"/>
              </a:rPr>
              <a:t>Signs</a:t>
            </a:r>
            <a:r>
              <a:rPr lang="hu-HU" altLang="en-US" dirty="0">
                <a:solidFill>
                  <a:srgbClr val="000000"/>
                </a:solidFill>
                <a:ea typeface="ＭＳ Ｐゴシック" pitchFamily="34" charset="-128"/>
              </a:rPr>
              <a:t>/</a:t>
            </a:r>
            <a:r>
              <a:rPr lang="hu-HU" altLang="en-US" dirty="0" err="1">
                <a:solidFill>
                  <a:srgbClr val="000000"/>
                </a:solidFill>
                <a:ea typeface="ＭＳ Ｐゴシック" pitchFamily="34" charset="-128"/>
              </a:rPr>
              <a:t>symptoms</a:t>
            </a:r>
            <a:r>
              <a:rPr lang="hu-HU" altLang="en-US" dirty="0">
                <a:solidFill>
                  <a:srgbClr val="000000"/>
                </a:solidFill>
                <a:ea typeface="ＭＳ Ｐゴシック" pitchFamily="34" charset="-128"/>
              </a:rPr>
              <a:t> of </a:t>
            </a:r>
            <a:r>
              <a:rPr lang="hu-HU" altLang="en-US" dirty="0" err="1">
                <a:solidFill>
                  <a:srgbClr val="000000"/>
                </a:solidFill>
                <a:ea typeface="ＭＳ Ｐゴシック" pitchFamily="34" charset="-128"/>
              </a:rPr>
              <a:t>meningitis</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or</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ventriculitis</a:t>
            </a:r>
            <a:r>
              <a:rPr lang="hu-HU" altLang="en-US" dirty="0">
                <a:solidFill>
                  <a:srgbClr val="000000"/>
                </a:solidFill>
                <a:ea typeface="ＭＳ Ｐゴシック" pitchFamily="34" charset="-128"/>
              </a:rPr>
              <a:t> (CNS-MEN):</a:t>
            </a:r>
          </a:p>
          <a:p>
            <a:pPr>
              <a:lnSpc>
                <a:spcPct val="100000"/>
              </a:lnSpc>
              <a:spcAft>
                <a:spcPct val="0"/>
              </a:spcAft>
            </a:pPr>
            <a:r>
              <a:rPr lang="hu-HU" altLang="en-US" dirty="0" err="1">
                <a:solidFill>
                  <a:srgbClr val="000000"/>
                </a:solidFill>
                <a:ea typeface="ＭＳ Ｐゴシック" pitchFamily="34" charset="-128"/>
              </a:rPr>
              <a:t>Fever</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headache</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stiff</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neck</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meningeal</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signs</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cranial</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nerve</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signs</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irritability</a:t>
            </a:r>
            <a:endParaRPr lang="hu-HU" altLang="en-US" dirty="0">
              <a:solidFill>
                <a:srgbClr val="000000"/>
              </a:solidFill>
              <a:ea typeface="ＭＳ Ｐゴシック" pitchFamily="34" charset="-128"/>
            </a:endParaRPr>
          </a:p>
          <a:p>
            <a:pPr>
              <a:lnSpc>
                <a:spcPct val="100000"/>
              </a:lnSpc>
              <a:spcAft>
                <a:spcPct val="0"/>
              </a:spcAft>
            </a:pPr>
            <a:endParaRPr lang="en-US" altLang="en-US" dirty="0">
              <a:solidFill>
                <a:srgbClr val="000000"/>
              </a:solidFill>
              <a:ea typeface="ＭＳ Ｐゴシック" pitchFamily="34" charset="-128"/>
            </a:endParaRPr>
          </a:p>
          <a:p>
            <a:pPr>
              <a:lnSpc>
                <a:spcPct val="100000"/>
              </a:lnSpc>
              <a:spcAft>
                <a:spcPct val="0"/>
              </a:spcAft>
            </a:pPr>
            <a:r>
              <a:rPr lang="en-US" altLang="en-US" dirty="0">
                <a:solidFill>
                  <a:srgbClr val="000000"/>
                </a:solidFill>
                <a:ea typeface="ＭＳ Ｐゴシック" pitchFamily="34" charset="-128"/>
              </a:rPr>
              <a:t>Signs/</a:t>
            </a:r>
            <a:r>
              <a:rPr lang="hu-HU" altLang="en-US" dirty="0">
                <a:solidFill>
                  <a:srgbClr val="000000"/>
                </a:solidFill>
                <a:ea typeface="ＭＳ Ｐゴシック" pitchFamily="34" charset="-128"/>
              </a:rPr>
              <a:t>s</a:t>
            </a:r>
            <a:r>
              <a:rPr lang="en-US" altLang="en-US" dirty="0" err="1">
                <a:solidFill>
                  <a:srgbClr val="000000"/>
                </a:solidFill>
                <a:ea typeface="ＭＳ Ｐゴシック" pitchFamily="34" charset="-128"/>
              </a:rPr>
              <a:t>ymptoms</a:t>
            </a:r>
            <a:r>
              <a:rPr lang="hu-HU" altLang="en-US" dirty="0">
                <a:solidFill>
                  <a:srgbClr val="000000"/>
                </a:solidFill>
                <a:ea typeface="ＭＳ Ｐゴシック" pitchFamily="34" charset="-128"/>
              </a:rPr>
              <a:t> of </a:t>
            </a:r>
            <a:r>
              <a:rPr lang="hu-HU" altLang="en-US" dirty="0" err="1">
                <a:solidFill>
                  <a:srgbClr val="000000"/>
                </a:solidFill>
                <a:ea typeface="ＭＳ Ｐゴシック" pitchFamily="34" charset="-128"/>
              </a:rPr>
              <a:t>spinal</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abscess</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without</a:t>
            </a:r>
            <a:r>
              <a:rPr lang="hu-HU" altLang="en-US" dirty="0">
                <a:solidFill>
                  <a:srgbClr val="000000"/>
                </a:solidFill>
                <a:ea typeface="ＭＳ Ｐゴシック" pitchFamily="34" charset="-128"/>
              </a:rPr>
              <a:t> </a:t>
            </a:r>
            <a:r>
              <a:rPr lang="hu-HU" altLang="en-US" dirty="0" err="1">
                <a:solidFill>
                  <a:srgbClr val="000000"/>
                </a:solidFill>
                <a:ea typeface="ＭＳ Ｐゴシック" pitchFamily="34" charset="-128"/>
              </a:rPr>
              <a:t>meningitis</a:t>
            </a:r>
            <a:r>
              <a:rPr lang="hu-HU" altLang="en-US" dirty="0">
                <a:solidFill>
                  <a:srgbClr val="000000"/>
                </a:solidFill>
                <a:ea typeface="ＭＳ Ｐゴシック" pitchFamily="34" charset="-128"/>
              </a:rPr>
              <a:t> (CNS-SA)</a:t>
            </a:r>
            <a:r>
              <a:rPr lang="en-US" altLang="en-US" dirty="0">
                <a:solidFill>
                  <a:srgbClr val="000000"/>
                </a:solidFill>
                <a:ea typeface="ＭＳ Ｐゴシック" pitchFamily="34" charset="-128"/>
              </a:rPr>
              <a:t>:</a:t>
            </a:r>
          </a:p>
          <a:p>
            <a:pPr>
              <a:lnSpc>
                <a:spcPct val="100000"/>
              </a:lnSpc>
              <a:spcAft>
                <a:spcPct val="0"/>
              </a:spcAft>
            </a:pPr>
            <a:r>
              <a:rPr lang="en-US" altLang="en-US" dirty="0">
                <a:solidFill>
                  <a:srgbClr val="000000"/>
                </a:solidFill>
                <a:ea typeface="ＭＳ Ｐゴシック" pitchFamily="34" charset="-128"/>
              </a:rPr>
              <a:t>Fever, back pain, tenderness, radiculitis, paraparesis/</a:t>
            </a:r>
            <a:r>
              <a:rPr lang="en-US" altLang="en-US" dirty="0" err="1">
                <a:solidFill>
                  <a:srgbClr val="000000"/>
                </a:solidFill>
                <a:ea typeface="ＭＳ Ｐゴシック" pitchFamily="34" charset="-128"/>
              </a:rPr>
              <a:t>plegia</a:t>
            </a:r>
            <a:endParaRPr lang="en-US" altLang="en-US" dirty="0">
              <a:solidFill>
                <a:srgbClr val="000000"/>
              </a:solidFill>
              <a:ea typeface="ＭＳ Ｐゴシック" pitchFamily="34" charset="-128"/>
            </a:endParaRPr>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51</a:t>
            </a:fld>
            <a:endParaRPr lang="en-GB" dirty="0"/>
          </a:p>
        </p:txBody>
      </p:sp>
    </p:spTree>
    <p:extLst>
      <p:ext uri="{BB962C8B-B14F-4D97-AF65-F5344CB8AC3E}">
        <p14:creationId xmlns:p14="http://schemas.microsoft.com/office/powerpoint/2010/main" val="5646241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idx="4294967295"/>
          </p:nvPr>
        </p:nvSpPr>
        <p:spPr>
          <a:xfrm>
            <a:off x="497417" y="241301"/>
            <a:ext cx="10972800" cy="822325"/>
          </a:xfrm>
        </p:spPr>
        <p:txBody>
          <a:bodyPr/>
          <a:lstStyle/>
          <a:p>
            <a:pPr eaLnBrk="1" hangingPunct="1"/>
            <a:r>
              <a:rPr lang="en-US" altLang="en-US" dirty="0">
                <a:ea typeface="ＭＳ Ｐゴシック" pitchFamily="34" charset="-128"/>
              </a:rPr>
              <a:t>Cardiovascular </a:t>
            </a:r>
            <a:r>
              <a:rPr lang="hu-HU" altLang="en-US" dirty="0">
                <a:ea typeface="ＭＳ Ｐゴシック" pitchFamily="34" charset="-128"/>
              </a:rPr>
              <a:t>s</a:t>
            </a:r>
            <a:r>
              <a:rPr lang="en-US" altLang="en-US" dirty="0" err="1">
                <a:ea typeface="ＭＳ Ｐゴシック" pitchFamily="34" charset="-128"/>
              </a:rPr>
              <a:t>ystem</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(CVS)</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a:t>
            </a:r>
            <a:r>
              <a:rPr lang="hu-HU" altLang="en-US" sz="2000" dirty="0">
                <a:ea typeface="ＭＳ Ｐゴシック" pitchFamily="34" charset="-128"/>
              </a:rPr>
              <a:t>60</a:t>
            </a:r>
            <a:r>
              <a:rPr lang="en-GB" altLang="en-US" sz="2000" dirty="0">
                <a:ea typeface="ＭＳ Ｐゴシック" pitchFamily="34" charset="-128"/>
              </a:rPr>
              <a:t>-6</a:t>
            </a:r>
            <a:r>
              <a:rPr lang="hu-HU" altLang="en-US" sz="2000" dirty="0">
                <a:ea typeface="ＭＳ Ｐゴシック" pitchFamily="34" charset="-128"/>
              </a:rPr>
              <a:t>1</a:t>
            </a:r>
            <a:endParaRPr lang="en-US" altLang="en-US" sz="2000" dirty="0">
              <a:ea typeface="ＭＳ Ｐゴシック" pitchFamily="34" charset="-128"/>
            </a:endParaRPr>
          </a:p>
        </p:txBody>
      </p:sp>
      <p:graphicFrame>
        <p:nvGraphicFramePr>
          <p:cNvPr id="258051" name="Group 3"/>
          <p:cNvGraphicFramePr>
            <a:graphicFrameLocks noGrp="1"/>
          </p:cNvGraphicFramePr>
          <p:nvPr>
            <p:extLst>
              <p:ext uri="{D42A27DB-BD31-4B8C-83A1-F6EECF244321}">
                <p14:modId xmlns:p14="http://schemas.microsoft.com/office/powerpoint/2010/main" val="1156911309"/>
              </p:ext>
            </p:extLst>
          </p:nvPr>
        </p:nvGraphicFramePr>
        <p:xfrm>
          <a:off x="702365" y="1759575"/>
          <a:ext cx="10428908" cy="3925856"/>
        </p:xfrm>
        <a:graphic>
          <a:graphicData uri="http://schemas.openxmlformats.org/drawingml/2006/table">
            <a:tbl>
              <a:tblPr/>
              <a:tblGrid>
                <a:gridCol w="10428908">
                  <a:extLst>
                    <a:ext uri="{9D8B030D-6E8A-4147-A177-3AD203B41FA5}">
                      <a16:colId xmlns:a16="http://schemas.microsoft.com/office/drawing/2014/main" val="20000"/>
                    </a:ext>
                  </a:extLst>
                </a:gridCol>
              </a:tblGrid>
              <a:tr h="72691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CVS-</a:t>
                      </a:r>
                      <a:r>
                        <a:rPr kumimoji="0" lang="en-US" sz="2400" b="1" i="0" u="none" strike="noStrike" cap="none" normalizeH="0" baseline="0" dirty="0">
                          <a:ln>
                            <a:noFill/>
                          </a:ln>
                          <a:solidFill>
                            <a:srgbClr val="FFFFFF"/>
                          </a:solidFill>
                          <a:effectLst/>
                          <a:latin typeface="Tahoma" pitchFamily="34" charset="0"/>
                          <a:ea typeface="ＭＳ Ｐゴシック" charset="-128"/>
                        </a:rPr>
                        <a:t>ENDO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a:ln>
                            <a:noFill/>
                          </a:ln>
                          <a:solidFill>
                            <a:srgbClr val="FFFFFF"/>
                          </a:solidFill>
                          <a:effectLst/>
                          <a:latin typeface="Tahoma" pitchFamily="34" charset="0"/>
                          <a:ea typeface="ＭＳ Ｐゴシック" charset="-128"/>
                        </a:rPr>
                        <a:t>Endocardits</a:t>
                      </a:r>
                      <a:r>
                        <a:rPr kumimoji="0" lang="en-US" sz="2000" b="1" i="0" u="none" strike="noStrike" cap="none" normalizeH="0" baseline="0" dirty="0">
                          <a:ln>
                            <a:noFill/>
                          </a:ln>
                          <a:solidFill>
                            <a:srgbClr val="FFFFFF"/>
                          </a:solidFill>
                          <a:effectLst/>
                          <a:latin typeface="Tahoma" pitchFamily="34" charset="0"/>
                          <a:ea typeface="ＭＳ Ｐゴシック" charset="-128"/>
                        </a:rPr>
                        <a:t> (heart valve)</a:t>
                      </a:r>
                    </a:p>
                  </a:txBody>
                  <a:tcPr marL="121927" marR="121927"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2180699">
                <a:tc>
                  <a:txBody>
                    <a:bodyPr/>
                    <a:lstStyle/>
                    <a:p>
                      <a:pPr marL="342900" marR="0" lvl="0" indent="-342900" algn="l" defTabSz="914400" rtl="0" eaLnBrk="1" fontAlgn="base" latinLnBrk="0" hangingPunct="1">
                        <a:lnSpc>
                          <a:spcPct val="8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br>
                        <a:rPr kumimoji="0" lang="en-US" sz="1800" b="0" i="0" u="none" strike="noStrike" cap="none" normalizeH="0" baseline="0" dirty="0">
                          <a:ln>
                            <a:noFill/>
                          </a:ln>
                          <a:solidFill>
                            <a:srgbClr val="000000"/>
                          </a:solidFill>
                          <a:effectLst/>
                          <a:latin typeface="Tahoma" pitchFamily="34" charset="0"/>
                          <a:ea typeface="ＭＳ Ｐゴシック" charset="-128"/>
                        </a:rPr>
                      </a:b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Organisms cultured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valve/vegetation</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of symptoms/signs</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0" dirty="0">
                          <a:ln>
                            <a:noFill/>
                          </a:ln>
                          <a:solidFill>
                            <a:srgbClr val="000000"/>
                          </a:solidFill>
                          <a:effectLst/>
                          <a:latin typeface="Tahoma" pitchFamily="34" charset="0"/>
                          <a:ea typeface="ＭＳ Ｐゴシック" charset="-128"/>
                          <a:sym typeface="Symbol" panose="05050102010706020507" pitchFamily="18" charset="2"/>
                        </a:rPr>
                        <a:t></a:t>
                      </a:r>
                      <a:r>
                        <a:rPr kumimoji="0" lang="en-US" sz="1800" b="0" i="0" u="none" strike="noStrike" cap="none" normalizeH="0" baseline="0" dirty="0">
                          <a:ln>
                            <a:noFill/>
                          </a:ln>
                          <a:solidFill>
                            <a:srgbClr val="000000"/>
                          </a:solidFill>
                          <a:effectLst/>
                          <a:latin typeface="Tahoma" pitchFamily="34" charset="0"/>
                          <a:ea typeface="ＭＳ Ｐゴシック" charset="-128"/>
                        </a:rPr>
                        <a:t>C), new or changing murmur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embolic phenomena</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skin manifestations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congestive heart failure, cardiac conduction abnormality </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80000"/>
                        </a:lnSpc>
                        <a:spcBef>
                          <a:spcPct val="0"/>
                        </a:spcBef>
                        <a:spcAft>
                          <a:spcPct val="0"/>
                        </a:spcAft>
                        <a:buClrTx/>
                        <a:buSzTx/>
                        <a:buFontTx/>
                        <a:buNone/>
                        <a:tabLst/>
                      </a:pPr>
                      <a:r>
                        <a:rPr kumimoji="0" lang="hu-HU" sz="1800" b="1" i="0" u="none" strike="noStrike" cap="none" normalizeH="0" baseline="0" dirty="0">
                          <a:ln>
                            <a:noFill/>
                          </a:ln>
                          <a:solidFill>
                            <a:srgbClr val="000000"/>
                          </a:solidFill>
                          <a:effectLst/>
                          <a:latin typeface="Tahoma" pitchFamily="34" charset="0"/>
                          <a:ea typeface="ＭＳ Ｐゴシック" charset="-128"/>
                        </a:rPr>
                        <a:t>     </a:t>
                      </a:r>
                    </a:p>
                    <a:p>
                      <a:pPr marL="342900" marR="0" lvl="0" indent="-342900" algn="l" defTabSz="914400" rtl="0" eaLnBrk="1" fontAlgn="base" latinLnBrk="0" hangingPunct="1">
                        <a:lnSpc>
                          <a:spcPct val="80000"/>
                        </a:lnSpc>
                        <a:spcBef>
                          <a:spcPct val="0"/>
                        </a:spcBef>
                        <a:spcAft>
                          <a:spcPct val="0"/>
                        </a:spcAft>
                        <a:buClrTx/>
                        <a:buSzTx/>
                        <a:buFontTx/>
                        <a:buNone/>
                        <a:tabLst/>
                      </a:pP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AND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800078" marR="0" lvl="1" indent="-34290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m</a:t>
                      </a:r>
                      <a:r>
                        <a:rPr kumimoji="0" lang="en-GB" sz="1800" b="0" i="0" u="none" strike="noStrike" cap="none" normalizeH="0" baseline="0" dirty="0" err="1">
                          <a:ln>
                            <a:noFill/>
                          </a:ln>
                          <a:solidFill>
                            <a:srgbClr val="000000"/>
                          </a:solidFill>
                          <a:effectLst/>
                          <a:latin typeface="Tahoma" pitchFamily="34" charset="0"/>
                          <a:ea typeface="ＭＳ Ｐゴシック" charset="-128"/>
                        </a:rPr>
                        <a:t>icrobiology</a:t>
                      </a:r>
                      <a:r>
                        <a:rPr kumimoji="0" lang="en-GB"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≥2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en-GB" sz="1800" b="0" i="0" u="none" strike="noStrike" cap="none" normalizeH="0" baseline="0" dirty="0">
                          <a:ln>
                            <a:noFill/>
                          </a:ln>
                          <a:solidFill>
                            <a:srgbClr val="000000"/>
                          </a:solidFill>
                          <a:effectLst/>
                          <a:latin typeface="Tahoma" pitchFamily="34" charset="0"/>
                          <a:ea typeface="ＭＳ Ｐゴシック" charset="-128"/>
                        </a:rPr>
                        <a:t>, antigen</a:t>
                      </a:r>
                      <a:r>
                        <a:rPr kumimoji="0" lang="hu-HU" sz="1800" b="0" i="0" u="none" strike="noStrike" cap="none" normalizeH="0" baseline="0" dirty="0">
                          <a:ln>
                            <a:noFill/>
                          </a:ln>
                          <a:solidFill>
                            <a:srgbClr val="000000"/>
                          </a:solidFill>
                          <a:effectLst/>
                          <a:latin typeface="Tahoma" pitchFamily="34" charset="0"/>
                          <a:ea typeface="ＭＳ Ｐゴシック" charset="-128"/>
                        </a:rPr>
                        <a:t> test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urine</a:t>
                      </a:r>
                      <a:r>
                        <a:rPr kumimoji="0" lang="en-GB" sz="1800" b="0" i="0" u="none" strike="noStrike" cap="none" normalizeH="0" baseline="0" dirty="0">
                          <a:ln>
                            <a:noFill/>
                          </a:ln>
                          <a:solidFill>
                            <a:srgbClr val="000000"/>
                          </a:solidFill>
                          <a:effectLst/>
                          <a:latin typeface="Tahoma" pitchFamily="34" charset="0"/>
                          <a:ea typeface="ＭＳ Ｐゴシック" charset="-128"/>
                        </a:rPr>
                        <a:t>)</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800078" marR="0" lvl="1" indent="-34290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valvular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vegetation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operation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autopsy</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 e</a:t>
                      </a:r>
                      <a:r>
                        <a:rPr kumimoji="0" lang="en-US" sz="1800" b="0" i="0" u="none" strike="noStrike" cap="none" normalizeH="0" baseline="0" dirty="0" err="1">
                          <a:ln>
                            <a:noFill/>
                          </a:ln>
                          <a:solidFill>
                            <a:srgbClr val="000000"/>
                          </a:solidFill>
                          <a:effectLst/>
                          <a:latin typeface="Tahoma" pitchFamily="34" charset="0"/>
                          <a:ea typeface="ＭＳ Ｐゴシック" charset="-128"/>
                        </a:rPr>
                        <a:t>vidence</a:t>
                      </a:r>
                      <a:r>
                        <a:rPr kumimoji="0" lang="en-US" sz="1800" b="0" i="0" u="none" strike="noStrike" cap="none" normalizeH="0" baseline="0" dirty="0">
                          <a:ln>
                            <a:noFill/>
                          </a:ln>
                          <a:solidFill>
                            <a:srgbClr val="000000"/>
                          </a:solidFill>
                          <a:effectLst/>
                          <a:latin typeface="Tahoma" pitchFamily="34" charset="0"/>
                          <a:ea typeface="ＭＳ Ｐゴシック" charset="-128"/>
                        </a:rPr>
                        <a:t> of new vegetation on echo</a:t>
                      </a:r>
                      <a:r>
                        <a:rPr kumimoji="0" lang="hu-HU" sz="1800" b="0" i="0" u="none" strike="noStrike" cap="none" normalizeH="0" baseline="0" dirty="0" err="1">
                          <a:ln>
                            <a:noFill/>
                          </a:ln>
                          <a:solidFill>
                            <a:srgbClr val="000000"/>
                          </a:solidFill>
                          <a:effectLst/>
                          <a:latin typeface="Tahoma" pitchFamily="34" charset="0"/>
                          <a:ea typeface="ＭＳ Ｐゴシック" charset="-128"/>
                        </a:rPr>
                        <a:t>cardiogramme</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 typeface="Arial" pitchFamily="34" charset="0"/>
                        <a:buNone/>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80000"/>
                        </a:lnSpc>
                        <a:spcBef>
                          <a:spcPct val="0"/>
                        </a:spcBef>
                        <a:spcAft>
                          <a:spcPct val="0"/>
                        </a:spcAft>
                        <a:buClrTx/>
                        <a:buSzTx/>
                        <a:buFont typeface="Arial"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AND </a:t>
                      </a:r>
                      <a:r>
                        <a:rPr kumimoji="0" lang="hu-HU" sz="1800" b="0" i="0" u="none" strike="noStrike" cap="none" normalizeH="0" baseline="0" dirty="0">
                          <a:ln>
                            <a:noFill/>
                          </a:ln>
                          <a:solidFill>
                            <a:srgbClr val="000000"/>
                          </a:solidFill>
                          <a:effectLst/>
                          <a:latin typeface="Tahoma" pitchFamily="34" charset="0"/>
                          <a:ea typeface="ＭＳ Ｐゴシック" charset="-128"/>
                        </a:rPr>
                        <a:t>i</a:t>
                      </a:r>
                      <a:r>
                        <a:rPr kumimoji="0" lang="en-US" sz="1800" b="0" i="1" u="none" strike="noStrike" cap="none" normalizeH="0" baseline="0" dirty="0">
                          <a:ln>
                            <a:noFill/>
                          </a:ln>
                          <a:solidFill>
                            <a:srgbClr val="000000"/>
                          </a:solidFill>
                          <a:effectLst/>
                          <a:latin typeface="Tahoma" pitchFamily="34" charset="0"/>
                          <a:ea typeface="ＭＳ Ｐゴシック" charset="-128"/>
                        </a:rPr>
                        <a:t>f antemortem, physician institutes appropriate antimicrobial therapy</a:t>
                      </a:r>
                      <a:endParaRPr kumimoji="0" lang="en-GB" sz="1800" b="0" i="1" u="none" strike="noStrike" cap="none" normalizeH="0" baseline="0" dirty="0">
                        <a:ln>
                          <a:noFill/>
                        </a:ln>
                        <a:solidFill>
                          <a:srgbClr val="000000"/>
                        </a:solidFill>
                        <a:effectLst/>
                        <a:latin typeface="Tahoma" pitchFamily="34" charset="0"/>
                        <a:ea typeface="ＭＳ Ｐゴシック" charset="-128"/>
                      </a:endParaRPr>
                    </a:p>
                  </a:txBody>
                  <a:tcPr marL="121927" marR="121927"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99339" name="Rectangle 3"/>
          <p:cNvSpPr>
            <a:spLocks noChangeArrowheads="1"/>
          </p:cNvSpPr>
          <p:nvPr/>
        </p:nvSpPr>
        <p:spPr bwMode="auto">
          <a:xfrm>
            <a:off x="323850" y="1063626"/>
            <a:ext cx="11544300" cy="5847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80000"/>
              </a:lnSpc>
              <a:spcAft>
                <a:spcPct val="0"/>
              </a:spcAft>
              <a:buFontTx/>
              <a:buNone/>
            </a:pPr>
            <a:r>
              <a:rPr lang="en-US" altLang="en-US" sz="2000" b="1" dirty="0">
                <a:solidFill>
                  <a:srgbClr val="FF0000"/>
                </a:solidFill>
              </a:rPr>
              <a:t>Report infections arteriovenous graft, shunt, or fistula or intravascular cannulation site without positive blood culture as CVS-VASC</a:t>
            </a:r>
            <a:r>
              <a:rPr lang="en-US" altLang="en-US" sz="2000" b="1" dirty="0">
                <a:solidFill>
                  <a:srgbClr val="669900"/>
                </a:solidFill>
              </a:rPr>
              <a:t> </a:t>
            </a:r>
            <a:r>
              <a:rPr lang="en-US" altLang="en-US" sz="2000" dirty="0"/>
              <a:t>(discussed previously)</a:t>
            </a:r>
            <a:endParaRPr lang="en-GB" altLang="en-US" sz="2000" dirty="0"/>
          </a:p>
        </p:txBody>
      </p:sp>
    </p:spTree>
    <p:extLst>
      <p:ext uri="{BB962C8B-B14F-4D97-AF65-F5344CB8AC3E}">
        <p14:creationId xmlns:p14="http://schemas.microsoft.com/office/powerpoint/2010/main" val="34895079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9"/>
          <p:cNvSpPr>
            <a:spLocks noGrp="1"/>
          </p:cNvSpPr>
          <p:nvPr>
            <p:ph type="title" idx="4294967295"/>
          </p:nvPr>
        </p:nvSpPr>
        <p:spPr/>
        <p:txBody>
          <a:bodyPr/>
          <a:lstStyle/>
          <a:p>
            <a:r>
              <a:rPr lang="en-US" altLang="en-US" dirty="0">
                <a:ea typeface="ＭＳ Ｐゴシック" pitchFamily="34" charset="-128"/>
              </a:rPr>
              <a:t>Cardiovascular </a:t>
            </a:r>
            <a:r>
              <a:rPr lang="hu-HU" altLang="en-US" dirty="0">
                <a:ea typeface="ＭＳ Ｐゴシック" pitchFamily="34" charset="-128"/>
              </a:rPr>
              <a:t>s</a:t>
            </a:r>
            <a:r>
              <a:rPr lang="en-US" altLang="en-US" dirty="0" err="1">
                <a:ea typeface="ＭＳ Ｐゴシック" pitchFamily="34" charset="-128"/>
              </a:rPr>
              <a:t>ystem</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(CVS)</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a:t>
            </a:r>
            <a:r>
              <a:rPr lang="hu-HU" altLang="en-US" sz="2000" dirty="0">
                <a:ea typeface="ＭＳ Ｐゴシック" pitchFamily="34" charset="-128"/>
              </a:rPr>
              <a:t>60</a:t>
            </a:r>
            <a:r>
              <a:rPr lang="en-GB" altLang="en-US" sz="2000" dirty="0">
                <a:ea typeface="ＭＳ Ｐゴシック" pitchFamily="34" charset="-128"/>
              </a:rPr>
              <a:t>-6</a:t>
            </a:r>
            <a:r>
              <a:rPr lang="hu-HU" altLang="en-US" sz="2000" dirty="0">
                <a:ea typeface="ＭＳ Ｐゴシック" pitchFamily="34" charset="-128"/>
              </a:rPr>
              <a:t>1</a:t>
            </a:r>
            <a:endParaRPr lang="en-US" altLang="en-US" sz="2000" b="0" dirty="0">
              <a:ea typeface="ＭＳ Ｐゴシック" pitchFamily="34" charset="-128"/>
            </a:endParaRPr>
          </a:p>
        </p:txBody>
      </p:sp>
      <p:graphicFrame>
        <p:nvGraphicFramePr>
          <p:cNvPr id="260099" name="Group 3"/>
          <p:cNvGraphicFramePr>
            <a:graphicFrameLocks noGrp="1"/>
          </p:cNvGraphicFramePr>
          <p:nvPr>
            <p:ph idx="4294967295"/>
            <p:extLst>
              <p:ext uri="{D42A27DB-BD31-4B8C-83A1-F6EECF244321}">
                <p14:modId xmlns:p14="http://schemas.microsoft.com/office/powerpoint/2010/main" val="1453377351"/>
              </p:ext>
            </p:extLst>
          </p:nvPr>
        </p:nvGraphicFramePr>
        <p:xfrm>
          <a:off x="0" y="1436688"/>
          <a:ext cx="12192000" cy="4858095"/>
        </p:xfrm>
        <a:graphic>
          <a:graphicData uri="http://schemas.openxmlformats.org/drawingml/2006/table">
            <a:tbl>
              <a:tblPr/>
              <a:tblGrid>
                <a:gridCol w="6007100">
                  <a:extLst>
                    <a:ext uri="{9D8B030D-6E8A-4147-A177-3AD203B41FA5}">
                      <a16:colId xmlns:a16="http://schemas.microsoft.com/office/drawing/2014/main" val="20000"/>
                    </a:ext>
                  </a:extLst>
                </a:gridCol>
                <a:gridCol w="6184900">
                  <a:extLst>
                    <a:ext uri="{9D8B030D-6E8A-4147-A177-3AD203B41FA5}">
                      <a16:colId xmlns:a16="http://schemas.microsoft.com/office/drawing/2014/main" val="20001"/>
                    </a:ext>
                  </a:extLst>
                </a:gridCol>
              </a:tblGrid>
              <a:tr h="7806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CVS-</a:t>
                      </a:r>
                      <a:r>
                        <a:rPr kumimoji="0" lang="en-US" sz="2400" b="1" i="0" u="none" strike="noStrike" cap="none" normalizeH="0" baseline="0" dirty="0">
                          <a:ln>
                            <a:noFill/>
                          </a:ln>
                          <a:solidFill>
                            <a:srgbClr val="FFFFFF"/>
                          </a:solidFill>
                          <a:effectLst/>
                          <a:latin typeface="Tahoma" pitchFamily="34" charset="0"/>
                          <a:ea typeface="ＭＳ Ｐゴシック" charset="-128"/>
                        </a:rPr>
                        <a:t>CARD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Myocarditis or pericarditis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CVS-</a:t>
                      </a:r>
                      <a:r>
                        <a:rPr kumimoji="0" lang="en-US" sz="2400" b="1" i="0" u="none" strike="noStrike" cap="none" normalizeH="0" baseline="0" dirty="0">
                          <a:ln>
                            <a:noFill/>
                          </a:ln>
                          <a:solidFill>
                            <a:srgbClr val="FFFFFF"/>
                          </a:solidFill>
                          <a:effectLst/>
                          <a:latin typeface="Tahoma" pitchFamily="34" charset="0"/>
                          <a:ea typeface="ＭＳ Ｐゴシック" charset="-128"/>
                        </a:rPr>
                        <a:t>MED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Mediastinitis</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077474">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pericardial tissue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fluid</a:t>
                      </a:r>
                      <a:endParaRPr kumimoji="0" lang="hu-HU" sz="18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GB" sz="1800" b="0" i="0" u="none" strike="noStrike" cap="none" normalizeH="0" baseline="0" dirty="0">
                          <a:ln>
                            <a:noFill/>
                          </a:ln>
                          <a:solidFill>
                            <a:srgbClr val="000000"/>
                          </a:solidFill>
                          <a:effectLst/>
                          <a:latin typeface="Tahoma" pitchFamily="34" charset="0"/>
                          <a:ea typeface="ＭＳ Ｐゴシック" charset="-128"/>
                        </a:rPr>
                        <a:t>≥2 symptoms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GB" sz="1800" b="0" i="0" u="none" strike="noStrike" cap="none" normalizeH="0" baseline="0" dirty="0">
                          <a:ln>
                            <a:noFill/>
                          </a:ln>
                          <a:solidFill>
                            <a:srgbClr val="000000"/>
                          </a:solidFill>
                          <a:effectLst/>
                          <a:latin typeface="Tahoma" pitchFamily="34" charset="0"/>
                          <a:ea typeface="ＭＳ Ｐゴシック" charset="-128"/>
                        </a:rPr>
                        <a:t>signs</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0" dirty="0">
                          <a:ln>
                            <a:noFill/>
                          </a:ln>
                          <a:solidFill>
                            <a:srgbClr val="000000"/>
                          </a:solidFill>
                          <a:effectLst/>
                          <a:latin typeface="Tahoma" pitchFamily="34" charset="0"/>
                          <a:ea typeface="ＭＳ Ｐゴシック" charset="-128"/>
                          <a:sym typeface="Symbol" panose="05050102010706020507" pitchFamily="18" charset="2"/>
                        </a:rPr>
                        <a:t></a:t>
                      </a:r>
                      <a:r>
                        <a:rPr kumimoji="0" lang="en-US" sz="1800" b="0" i="0" u="none" strike="noStrike" cap="none" normalizeH="0" baseline="0" dirty="0">
                          <a:ln>
                            <a:noFill/>
                          </a:ln>
                          <a:solidFill>
                            <a:srgbClr val="000000"/>
                          </a:solidFill>
                          <a:effectLst/>
                          <a:latin typeface="Tahoma" pitchFamily="34" charset="0"/>
                          <a:ea typeface="ＭＳ Ｐゴシック" charset="-128"/>
                        </a:rPr>
                        <a:t>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chest pain, paradoxical pulse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increased heart size </a:t>
                      </a:r>
                      <a:r>
                        <a:rPr kumimoji="0" lang="en-GB" sz="1800" b="0" i="0" u="none" strike="noStrike" cap="none" normalizeH="0" baseline="0" dirty="0">
                          <a:ln>
                            <a:noFill/>
                          </a:ln>
                          <a:solidFill>
                            <a:srgbClr val="000000"/>
                          </a:solidFill>
                          <a:effectLst/>
                          <a:latin typeface="Tahoma" pitchFamily="34" charset="0"/>
                          <a:ea typeface="ＭＳ Ｐゴシック" charset="-128"/>
                        </a:rPr>
                        <a:t>AND</a:t>
                      </a:r>
                    </a:p>
                    <a:p>
                      <a:pPr marL="0" marR="0" lvl="0" indent="0" algn="l" defTabSz="914400" rtl="0" eaLnBrk="1" fontAlgn="base" latinLnBrk="0" hangingPunct="1">
                        <a:lnSpc>
                          <a:spcPct val="80000"/>
                        </a:lnSpc>
                        <a:spcBef>
                          <a:spcPct val="0"/>
                        </a:spcBef>
                        <a:spcAft>
                          <a:spcPct val="0"/>
                        </a:spcAft>
                        <a:buClrTx/>
                        <a:buSzTx/>
                        <a:buFontTx/>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a:ln>
                            <a:noFill/>
                          </a:ln>
                          <a:solidFill>
                            <a:srgbClr val="000000"/>
                          </a:solidFill>
                          <a:effectLst/>
                          <a:latin typeface="Tahoma" pitchFamily="34" charset="0"/>
                          <a:ea typeface="ＭＳ Ｐゴシック" charset="-128"/>
                        </a:rPr>
                        <a:t>1</a:t>
                      </a:r>
                      <a:r>
                        <a:rPr kumimoji="0" lang="en-GB" sz="1800" b="0" i="0" u="none" strike="noStrike" cap="none" normalizeH="0" baseline="0" dirty="0">
                          <a:ln>
                            <a:noFill/>
                          </a:ln>
                          <a:solidFill>
                            <a:srgbClr val="000000"/>
                          </a:solidFill>
                          <a:effectLst/>
                          <a:latin typeface="Tahoma" pitchFamily="34" charset="0"/>
                          <a:ea typeface="ＭＳ Ｐゴシック" charset="-128"/>
                        </a:rPr>
                        <a:t>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a</a:t>
                      </a:r>
                      <a:r>
                        <a:rPr kumimoji="0" lang="en-US" sz="1800" b="0" i="0" u="none" strike="noStrike" cap="none" normalizeH="0" baseline="0" dirty="0" err="1">
                          <a:ln>
                            <a:noFill/>
                          </a:ln>
                          <a:solidFill>
                            <a:srgbClr val="000000"/>
                          </a:solidFill>
                          <a:effectLst/>
                          <a:latin typeface="Tahoma" pitchFamily="34" charset="0"/>
                          <a:ea typeface="ＭＳ Ｐゴシック" charset="-128"/>
                        </a:rPr>
                        <a:t>bnormal</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ECG/</a:t>
                      </a:r>
                      <a:r>
                        <a:rPr kumimoji="0" lang="en-US" sz="1800" b="0" i="0" u="none" strike="noStrike" cap="none" normalizeH="0" baseline="0" dirty="0">
                          <a:ln>
                            <a:noFill/>
                          </a:ln>
                          <a:solidFill>
                            <a:srgbClr val="000000"/>
                          </a:solidFill>
                          <a:effectLst/>
                          <a:latin typeface="Tahoma" pitchFamily="34" charset="0"/>
                          <a:ea typeface="ＭＳ Ｐゴシック" charset="-128"/>
                        </a:rPr>
                        <a:t>EKG consistent with infection</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antigen</a:t>
                      </a:r>
                      <a:r>
                        <a:rPr kumimoji="0" lang="hu-HU" sz="1800" b="0" i="0" u="none" strike="noStrike" cap="none" normalizeH="0" baseline="0" dirty="0">
                          <a:ln>
                            <a:noFill/>
                          </a:ln>
                          <a:solidFill>
                            <a:srgbClr val="000000"/>
                          </a:solidFill>
                          <a:effectLst/>
                          <a:latin typeface="Tahoma" pitchFamily="34" charset="0"/>
                          <a:ea typeface="ＭＳ Ｐゴシック" charset="-128"/>
                        </a:rPr>
                        <a:t> test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evidence</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infection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by</a:t>
                      </a:r>
                      <a:r>
                        <a:rPr kumimoji="0" lang="hu-HU" sz="1800" b="0" i="0" u="none" strike="noStrike" cap="none" normalizeH="0" baseline="0" dirty="0">
                          <a:ln>
                            <a:noFill/>
                          </a:ln>
                          <a:solidFill>
                            <a:srgbClr val="000000"/>
                          </a:solidFill>
                          <a:effectLst/>
                          <a:latin typeface="Tahoma" pitchFamily="34" charset="0"/>
                          <a:ea typeface="ＭＳ Ｐゴシック" charset="-128"/>
                        </a:rPr>
                        <a:t> h</a:t>
                      </a:r>
                      <a:r>
                        <a:rPr kumimoji="0" lang="en-US" sz="1800" b="0" i="0" u="none" strike="noStrike" cap="none" normalizeH="0" baseline="0" dirty="0" err="1">
                          <a:ln>
                            <a:noFill/>
                          </a:ln>
                          <a:solidFill>
                            <a:srgbClr val="000000"/>
                          </a:solidFill>
                          <a:effectLst/>
                          <a:latin typeface="Tahoma" pitchFamily="34" charset="0"/>
                          <a:ea typeface="ＭＳ Ｐゴシック" charset="-128"/>
                        </a:rPr>
                        <a:t>istologic</a:t>
                      </a:r>
                      <a:r>
                        <a:rPr kumimoji="0" lang="en-US" sz="1800" b="0" i="0" u="none" strike="noStrike" cap="none" normalizeH="0" baseline="0" dirty="0">
                          <a:ln>
                            <a:noFill/>
                          </a:ln>
                          <a:solidFill>
                            <a:srgbClr val="000000"/>
                          </a:solidFill>
                          <a:effectLst/>
                          <a:latin typeface="Tahoma" pitchFamily="34" charset="0"/>
                          <a:ea typeface="ＭＳ Ｐゴシック" charset="-128"/>
                        </a:rPr>
                        <a:t> examination of heart tissue </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fourfold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rise</a:t>
                      </a:r>
                      <a:r>
                        <a:rPr kumimoji="0" lang="hu-HU" sz="1800" b="0" i="0" u="none" strike="noStrike" cap="none" normalizeH="0" baseline="0" dirty="0">
                          <a:ln>
                            <a:noFill/>
                          </a:ln>
                          <a:solidFill>
                            <a:srgbClr val="000000"/>
                          </a:solidFill>
                          <a:effectLst/>
                          <a:latin typeface="Tahoma" pitchFamily="34" charset="0"/>
                          <a:ea typeface="ＭＳ Ｐゴシック" charset="-128"/>
                        </a:rPr>
                        <a:t> in </a:t>
                      </a:r>
                      <a:r>
                        <a:rPr kumimoji="0" lang="hu-HU" sz="1800" b="0" i="0" u="none" strike="noStrike" cap="none" normalizeH="0" baseline="0" dirty="0" err="1">
                          <a:ln>
                            <a:noFill/>
                          </a:ln>
                          <a:solidFill>
                            <a:srgbClr val="000000"/>
                          </a:solidFill>
                          <a:effectLst/>
                          <a:latin typeface="Tahoma" pitchFamily="34" charset="0"/>
                          <a:ea typeface="ＭＳ Ｐゴシック" charset="-128"/>
                        </a:rPr>
                        <a:t>type-specific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antibody</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ericardial</a:t>
                      </a:r>
                      <a:r>
                        <a:rPr kumimoji="0" lang="en-US" sz="1800" b="0" i="0" u="none" strike="noStrike" cap="none" normalizeH="0" baseline="0" dirty="0">
                          <a:ln>
                            <a:noFill/>
                          </a:ln>
                          <a:solidFill>
                            <a:srgbClr val="000000"/>
                          </a:solidFill>
                          <a:effectLst/>
                          <a:latin typeface="Tahoma" pitchFamily="34" charset="0"/>
                          <a:ea typeface="ＭＳ Ｐゴシック" charset="-128"/>
                        </a:rPr>
                        <a:t> effusion identified by imaging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echocardiogramme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angiography</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GB"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en-US" sz="1800" b="0" i="0" u="none" strike="noStrike" cap="none" normalizeH="0" baseline="0" dirty="0">
                          <a:ln>
                            <a:noFill/>
                          </a:ln>
                          <a:solidFill>
                            <a:srgbClr val="000000"/>
                          </a:solidFill>
                          <a:effectLst/>
                          <a:latin typeface="Tahoma" pitchFamily="34" charset="0"/>
                          <a:ea typeface="ＭＳ Ｐゴシック" charset="-128"/>
                        </a:rPr>
                        <a:t> mediastinal tissue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fluid</a:t>
                      </a: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en-GB" sz="1800" b="1"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Evidence </a:t>
                      </a:r>
                      <a:r>
                        <a:rPr kumimoji="0" lang="hu-HU" sz="1800" b="0" i="0" u="none" strike="noStrike" cap="none" normalizeH="0" baseline="0" dirty="0">
                          <a:ln>
                            <a:noFill/>
                          </a:ln>
                          <a:solidFill>
                            <a:srgbClr val="000000"/>
                          </a:solidFill>
                          <a:effectLst/>
                          <a:latin typeface="Tahoma" pitchFamily="34" charset="0"/>
                          <a:ea typeface="ＭＳ Ｐゴシック" charset="-128"/>
                        </a:rPr>
                        <a:t>of </a:t>
                      </a:r>
                      <a:r>
                        <a:rPr kumimoji="0" lang="en-US" sz="1800" b="0" i="0" u="none" strike="noStrike" cap="none" normalizeH="0" baseline="0" dirty="0">
                          <a:ln>
                            <a:noFill/>
                          </a:ln>
                          <a:solidFill>
                            <a:srgbClr val="000000"/>
                          </a:solidFill>
                          <a:effectLst/>
                          <a:latin typeface="Tahoma" pitchFamily="34" charset="0"/>
                          <a:ea typeface="ＭＳ Ｐゴシック" charset="-128"/>
                        </a:rPr>
                        <a:t>mediastinitis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h</a:t>
                      </a:r>
                      <a:r>
                        <a:rPr kumimoji="0" lang="en-US" sz="1800" b="0" i="0" u="none" strike="noStrike" cap="none" normalizeH="0" baseline="0" dirty="0" err="1">
                          <a:ln>
                            <a:noFill/>
                          </a:ln>
                          <a:solidFill>
                            <a:srgbClr val="000000"/>
                          </a:solidFill>
                          <a:effectLst/>
                          <a:latin typeface="Tahoma" pitchFamily="34" charset="0"/>
                          <a:ea typeface="ＭＳ Ｐゴシック" charset="-128"/>
                        </a:rPr>
                        <a:t>isto</a:t>
                      </a:r>
                      <a:r>
                        <a:rPr kumimoji="0" lang="hu-HU" sz="1800" b="0" i="0" u="none" strike="noStrike" cap="none" normalizeH="0" baseline="0" dirty="0" err="1">
                          <a:ln>
                            <a:noFill/>
                          </a:ln>
                          <a:solidFill>
                            <a:srgbClr val="000000"/>
                          </a:solidFill>
                          <a:effectLst/>
                          <a:latin typeface="Tahoma" pitchFamily="34" charset="0"/>
                          <a:ea typeface="ＭＳ Ｐゴシック" charset="-128"/>
                        </a:rPr>
                        <a:t>pathologic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hu-HU" sz="18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en-US" sz="1800" b="1"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GB" sz="1800" b="0" i="0" u="none" strike="noStrike" cap="none" normalizeH="0" baseline="0" dirty="0">
                          <a:ln>
                            <a:noFill/>
                          </a:ln>
                          <a:solidFill>
                            <a:srgbClr val="000000"/>
                          </a:solidFill>
                          <a:effectLst/>
                          <a:latin typeface="Tahoma" pitchFamily="34" charset="0"/>
                          <a:ea typeface="ＭＳ Ｐゴシック" charset="-128"/>
                        </a:rPr>
                        <a:t>≥1 symptoms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fever (&gt;38</a:t>
                      </a:r>
                      <a:r>
                        <a:rPr kumimoji="0" lang="en-US" sz="1800" b="0" i="0" u="none" strike="noStrike" cap="none" normalizeH="0" baseline="0" dirty="0">
                          <a:ln>
                            <a:noFill/>
                          </a:ln>
                          <a:solidFill>
                            <a:srgbClr val="000000"/>
                          </a:solidFill>
                          <a:effectLst/>
                          <a:latin typeface="Tahoma" pitchFamily="34" charset="0"/>
                          <a:ea typeface="ＭＳ Ｐゴシック" charset="-128"/>
                          <a:sym typeface="Symbol" panose="05050102010706020507" pitchFamily="18" charset="2"/>
                        </a:rPr>
                        <a:t></a:t>
                      </a:r>
                      <a:r>
                        <a:rPr kumimoji="0" lang="en-US" sz="1800" b="0" i="0" u="none" strike="noStrike" cap="none" normalizeH="0" baseline="0" dirty="0">
                          <a:ln>
                            <a:noFill/>
                          </a:ln>
                          <a:solidFill>
                            <a:srgbClr val="000000"/>
                          </a:solidFill>
                          <a:effectLst/>
                          <a:latin typeface="Tahoma" pitchFamily="34" charset="0"/>
                          <a:ea typeface="ＭＳ Ｐゴシック" charset="-128"/>
                        </a:rPr>
                        <a:t>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chest pain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sternal instability</a:t>
                      </a:r>
                      <a:r>
                        <a:rPr kumimoji="0" lang="hu-HU"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AND ≥1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urulent</a:t>
                      </a:r>
                      <a:r>
                        <a:rPr kumimoji="0" lang="en-US" sz="1800" b="0" i="0" u="none" strike="noStrike" cap="none" normalizeH="0" baseline="0" dirty="0">
                          <a:ln>
                            <a:noFill/>
                          </a:ln>
                          <a:solidFill>
                            <a:srgbClr val="000000"/>
                          </a:solidFill>
                          <a:effectLst/>
                          <a:latin typeface="Tahoma" pitchFamily="34" charset="0"/>
                          <a:ea typeface="ＭＳ Ｐゴシック" charset="-128"/>
                        </a:rPr>
                        <a:t> discharge from mediastinal area </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800" b="0" i="0" u="none" strike="noStrike" cap="none" normalizeH="0" baseline="0" dirty="0">
                          <a:ln>
                            <a:noFill/>
                          </a:ln>
                          <a:solidFill>
                            <a:srgbClr val="000000"/>
                          </a:solidFill>
                          <a:effectLst/>
                          <a:latin typeface="Tahoma" pitchFamily="34" charset="0"/>
                          <a:ea typeface="ＭＳ Ｐゴシック" charset="-128"/>
                        </a:rPr>
                        <a:t> from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d</a:t>
                      </a:r>
                      <a:r>
                        <a:rPr kumimoji="0" lang="en-US" sz="1800" b="0" i="0" u="none" strike="noStrike" cap="none" normalizeH="0" baseline="0" dirty="0" err="1">
                          <a:ln>
                            <a:noFill/>
                          </a:ln>
                          <a:solidFill>
                            <a:srgbClr val="000000"/>
                          </a:solidFill>
                          <a:effectLst/>
                          <a:latin typeface="Tahoma" pitchFamily="34" charset="0"/>
                          <a:ea typeface="ＭＳ Ｐゴシック" charset="-128"/>
                        </a:rPr>
                        <a:t>ischarge</a:t>
                      </a:r>
                      <a:r>
                        <a:rPr kumimoji="0" lang="en-US" sz="1800" b="0" i="0" u="none" strike="noStrike" cap="none" normalizeH="0" baseline="0" dirty="0">
                          <a:ln>
                            <a:noFill/>
                          </a:ln>
                          <a:solidFill>
                            <a:srgbClr val="000000"/>
                          </a:solidFill>
                          <a:effectLst/>
                          <a:latin typeface="Tahoma" pitchFamily="34" charset="0"/>
                          <a:ea typeface="ＭＳ Ｐゴシック" charset="-128"/>
                        </a:rPr>
                        <a:t> from mediastinal area</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m</a:t>
                      </a:r>
                      <a:r>
                        <a:rPr kumimoji="0" lang="en-US" sz="1800" b="0" i="0" u="none" strike="noStrike" cap="none" normalizeH="0" baseline="0" dirty="0" err="1">
                          <a:ln>
                            <a:noFill/>
                          </a:ln>
                          <a:solidFill>
                            <a:srgbClr val="000000"/>
                          </a:solidFill>
                          <a:effectLst/>
                          <a:latin typeface="Tahoma" pitchFamily="34" charset="0"/>
                          <a:ea typeface="ＭＳ Ｐゴシック" charset="-128"/>
                        </a:rPr>
                        <a:t>ediastinal</a:t>
                      </a:r>
                      <a:r>
                        <a:rPr kumimoji="0" lang="en-US" sz="1800" b="0" i="0" u="none" strike="noStrike" cap="none" normalizeH="0" baseline="0" dirty="0">
                          <a:ln>
                            <a:noFill/>
                          </a:ln>
                          <a:solidFill>
                            <a:srgbClr val="000000"/>
                          </a:solidFill>
                          <a:effectLst/>
                          <a:latin typeface="Tahoma" pitchFamily="34" charset="0"/>
                          <a:ea typeface="ＭＳ Ｐゴシック" charset="-128"/>
                        </a:rPr>
                        <a:t> widening on x-ray</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hu-HU" sz="1800" b="1" i="0" u="none" strike="noStrike" cap="none" normalizeH="0" baseline="0" dirty="0" err="1">
                          <a:ln>
                            <a:noFill/>
                          </a:ln>
                          <a:solidFill>
                            <a:srgbClr val="000000"/>
                          </a:solidFill>
                          <a:effectLst/>
                          <a:latin typeface="Tahoma" pitchFamily="34" charset="0"/>
                          <a:ea typeface="ＭＳ Ｐゴシック" charset="-128"/>
                        </a:rPr>
                        <a:t>Report</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mediastinitis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cardiac</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surgery</a:t>
                      </a:r>
                      <a:r>
                        <a:rPr kumimoji="0" lang="hu-HU" sz="1800" b="1" i="0" u="none" strike="noStrike" cap="none" normalizeH="0" baseline="0" dirty="0">
                          <a:ln>
                            <a:noFill/>
                          </a:ln>
                          <a:solidFill>
                            <a:srgbClr val="000000"/>
                          </a:solidFill>
                          <a:effectLst/>
                          <a:latin typeface="Tahoma" pitchFamily="34" charset="0"/>
                          <a:ea typeface="ＭＳ Ｐゴシック" charset="-128"/>
                        </a:rPr>
                        <a:t> and </a:t>
                      </a:r>
                      <a:r>
                        <a:rPr kumimoji="0" lang="hu-HU" sz="1800" b="1" i="0" u="none" strike="noStrike" cap="none" normalizeH="0" baseline="0" dirty="0" err="1">
                          <a:ln>
                            <a:noFill/>
                          </a:ln>
                          <a:solidFill>
                            <a:srgbClr val="000000"/>
                          </a:solidFill>
                          <a:effectLst/>
                          <a:latin typeface="Tahoma" pitchFamily="34" charset="0"/>
                          <a:ea typeface="ＭＳ Ｐゴシック" charset="-128"/>
                        </a:rPr>
                        <a:t>accompanied</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by</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osteomyelitis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as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en-US" sz="1800" b="1" i="0" u="none" strike="noStrike" cap="none" normalizeH="0" baseline="0" dirty="0">
                          <a:ln>
                            <a:noFill/>
                          </a:ln>
                          <a:solidFill>
                            <a:srgbClr val="000000"/>
                          </a:solidFill>
                          <a:effectLst/>
                          <a:latin typeface="Tahoma" pitchFamily="34" charset="0"/>
                          <a:ea typeface="ＭＳ Ｐゴシック" charset="-128"/>
                        </a:rPr>
                        <a:t>SSI-</a:t>
                      </a:r>
                      <a:r>
                        <a:rPr kumimoji="0" lang="hu-HU" sz="1800" b="1" i="0" u="none" strike="noStrike" cap="none" normalizeH="0" baseline="0" dirty="0">
                          <a:ln>
                            <a:noFill/>
                          </a:ln>
                          <a:solidFill>
                            <a:srgbClr val="000000"/>
                          </a:solidFill>
                          <a:effectLst/>
                          <a:latin typeface="Tahoma" pitchFamily="34" charset="0"/>
                          <a:ea typeface="ＭＳ Ｐゴシック" charset="-128"/>
                        </a:rPr>
                        <a:t>O</a:t>
                      </a:r>
                      <a:endParaRPr kumimoji="0" lang="en-US" sz="1800" b="1" i="0" u="none" strike="noStrike" cap="none" normalizeH="0" baseline="0" dirty="0">
                        <a:ln>
                          <a:noFill/>
                        </a:ln>
                        <a:solidFill>
                          <a:srgbClr val="000000"/>
                        </a:solidFill>
                        <a:effectLst/>
                        <a:latin typeface="Tahoma" pitchFamily="34" charset="0"/>
                        <a:ea typeface="ＭＳ Ｐゴシック" charset="-128"/>
                      </a:endParaRPr>
                    </a:p>
                  </a:txBody>
                  <a:tcPr marL="121920" marR="121920"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266238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idx="4294967295"/>
          </p:nvPr>
        </p:nvSpPr>
        <p:spPr/>
        <p:txBody>
          <a:bodyPr/>
          <a:lstStyle/>
          <a:p>
            <a:pPr eaLnBrk="1" hangingPunct="1"/>
            <a:r>
              <a:rPr lang="en-US" altLang="en-US" dirty="0">
                <a:ea typeface="ＭＳ Ｐゴシック" pitchFamily="34" charset="-128"/>
              </a:rPr>
              <a:t>Eye, </a:t>
            </a:r>
            <a:r>
              <a:rPr lang="hu-HU" altLang="en-US" dirty="0">
                <a:ea typeface="ＭＳ Ｐゴシック" pitchFamily="34" charset="-128"/>
              </a:rPr>
              <a:t>e</a:t>
            </a:r>
            <a:r>
              <a:rPr lang="en-US" altLang="en-US" dirty="0" err="1">
                <a:ea typeface="ＭＳ Ｐゴシック" pitchFamily="34" charset="-128"/>
              </a:rPr>
              <a:t>ar</a:t>
            </a:r>
            <a:r>
              <a:rPr lang="en-US" altLang="en-US" dirty="0">
                <a:ea typeface="ＭＳ Ｐゴシック" pitchFamily="34" charset="-128"/>
              </a:rPr>
              <a:t>, </a:t>
            </a:r>
            <a:r>
              <a:rPr lang="hu-HU" altLang="en-US" dirty="0">
                <a:ea typeface="ＭＳ Ｐゴシック" pitchFamily="34" charset="-128"/>
              </a:rPr>
              <a:t>n</a:t>
            </a:r>
            <a:r>
              <a:rPr lang="en-US" altLang="en-US" dirty="0" err="1">
                <a:ea typeface="ＭＳ Ｐゴシック" pitchFamily="34" charset="-128"/>
              </a:rPr>
              <a:t>ose</a:t>
            </a:r>
            <a:r>
              <a:rPr lang="en-US" altLang="en-US" dirty="0">
                <a:ea typeface="ＭＳ Ｐゴシック" pitchFamily="34" charset="-128"/>
              </a:rPr>
              <a:t>, </a:t>
            </a:r>
            <a:r>
              <a:rPr lang="hu-HU" altLang="en-US" dirty="0">
                <a:ea typeface="ＭＳ Ｐゴシック" pitchFamily="34" charset="-128"/>
              </a:rPr>
              <a:t>t</a:t>
            </a:r>
            <a:r>
              <a:rPr lang="en-US" altLang="en-US" dirty="0" err="1">
                <a:ea typeface="ＭＳ Ｐゴシック" pitchFamily="34" charset="-128"/>
              </a:rPr>
              <a:t>hroat</a:t>
            </a:r>
            <a:r>
              <a:rPr lang="en-US" altLang="en-US" dirty="0">
                <a:ea typeface="ＭＳ Ｐゴシック" pitchFamily="34" charset="-128"/>
              </a:rPr>
              <a:t>/</a:t>
            </a:r>
            <a:r>
              <a:rPr lang="hu-HU" altLang="en-US" dirty="0">
                <a:ea typeface="ＭＳ Ｐゴシック" pitchFamily="34" charset="-128"/>
              </a:rPr>
              <a:t>m</a:t>
            </a:r>
            <a:r>
              <a:rPr lang="en-US" altLang="en-US" dirty="0" err="1">
                <a:ea typeface="ＭＳ Ｐゴシック" pitchFamily="34" charset="-128"/>
              </a:rPr>
              <a:t>outh</a:t>
            </a:r>
            <a:r>
              <a:rPr lang="hu-HU" altLang="en-US" dirty="0">
                <a:ea typeface="ＭＳ Ｐゴシック" pitchFamily="34" charset="-128"/>
              </a:rPr>
              <a:t> </a:t>
            </a:r>
            <a:r>
              <a:rPr lang="hu-HU" altLang="en-US" dirty="0" err="1">
                <a:ea typeface="ＭＳ Ｐゴシック" pitchFamily="34" charset="-128"/>
              </a:rPr>
              <a:t>infection</a:t>
            </a:r>
            <a:r>
              <a:rPr lang="en-US" altLang="en-US" dirty="0">
                <a:ea typeface="ＭＳ Ｐゴシック" pitchFamily="34" charset="-128"/>
              </a:rPr>
              <a:t> (EENT)</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2</a:t>
            </a:r>
            <a:r>
              <a:rPr lang="en-GB" altLang="en-US" sz="2000" dirty="0">
                <a:ea typeface="ＭＳ Ｐゴシック" pitchFamily="34" charset="-128"/>
              </a:rPr>
              <a:t>-6</a:t>
            </a:r>
            <a:r>
              <a:rPr lang="hu-HU" altLang="en-US" sz="2000" dirty="0">
                <a:ea typeface="ＭＳ Ｐゴシック" pitchFamily="34" charset="-128"/>
              </a:rPr>
              <a:t>3</a:t>
            </a:r>
            <a:endParaRPr lang="en-US" altLang="en-US" sz="2000" dirty="0">
              <a:ea typeface="ＭＳ Ｐゴシック" pitchFamily="34" charset="-128"/>
            </a:endParaRPr>
          </a:p>
        </p:txBody>
      </p:sp>
      <p:graphicFrame>
        <p:nvGraphicFramePr>
          <p:cNvPr id="86033" name="Group 17"/>
          <p:cNvGraphicFramePr>
            <a:graphicFrameLocks noGrp="1"/>
          </p:cNvGraphicFramePr>
          <p:nvPr>
            <p:ph idx="4294967295"/>
            <p:extLst>
              <p:ext uri="{D42A27DB-BD31-4B8C-83A1-F6EECF244321}">
                <p14:modId xmlns:p14="http://schemas.microsoft.com/office/powerpoint/2010/main" val="980179426"/>
              </p:ext>
            </p:extLst>
          </p:nvPr>
        </p:nvGraphicFramePr>
        <p:xfrm>
          <a:off x="0" y="965215"/>
          <a:ext cx="12192000" cy="5396677"/>
        </p:xfrm>
        <a:graphic>
          <a:graphicData uri="http://schemas.openxmlformats.org/drawingml/2006/table">
            <a:tbl>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gridCol w="4064000">
                  <a:extLst>
                    <a:ext uri="{9D8B030D-6E8A-4147-A177-3AD203B41FA5}">
                      <a16:colId xmlns:a16="http://schemas.microsoft.com/office/drawing/2014/main" val="20002"/>
                    </a:ext>
                  </a:extLst>
                </a:gridCol>
              </a:tblGrid>
              <a:tr h="7523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CONJ</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Conjunctivitis</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EYE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Eye, other than conjunctivitis</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EAR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Ear, mastoid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4634677">
                <a:tc>
                  <a: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800" b="0" i="0" u="none" strike="noStrike" cap="none" normalizeH="0" baseline="0" dirty="0">
                          <a:ln>
                            <a:noFill/>
                          </a:ln>
                          <a:solidFill>
                            <a:srgbClr val="000000"/>
                          </a:solidFill>
                          <a:effectLst/>
                          <a:latin typeface="Tahoma" pitchFamily="34" charset="0"/>
                          <a:ea typeface="ＭＳ Ｐゴシック" charset="-128"/>
                        </a:rPr>
                        <a:t>:</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800" b="0" i="0" u="none" strike="noStrike" cap="none" normalizeH="0" baseline="0" dirty="0">
                          <a:ln>
                            <a:noFill/>
                          </a:ln>
                          <a:solidFill>
                            <a:srgbClr val="000000"/>
                          </a:solidFill>
                          <a:effectLst/>
                          <a:latin typeface="Tahoma" pitchFamily="34" charset="0"/>
                          <a:ea typeface="ＭＳ Ｐゴシック" charset="-128"/>
                        </a:rPr>
                        <a:t> from purulent exudate conjunctiva/contiguous tissues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Pain or redness of conjunctiva/eye </a:t>
                      </a:r>
                      <a:endParaRPr kumimoji="0" lang="en-GB" sz="14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AND</a:t>
                      </a:r>
                      <a:r>
                        <a:rPr kumimoji="0" lang="hu-HU" sz="1600" b="1"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800" b="0" i="0" u="none" strike="noStrike" cap="none" normalizeH="0" baseline="0" dirty="0">
                          <a:ln>
                            <a:noFill/>
                          </a:ln>
                          <a:solidFill>
                            <a:srgbClr val="000000"/>
                          </a:solidFill>
                          <a:effectLst/>
                          <a:latin typeface="Tahoma" pitchFamily="34" charset="0"/>
                          <a:ea typeface="ＭＳ Ｐゴシック" charset="-128"/>
                        </a:rPr>
                        <a:t>:</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white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cells</a:t>
                      </a:r>
                      <a:r>
                        <a:rPr kumimoji="0" lang="hu-HU" sz="1800" b="0" i="0" u="none" strike="noStrike" cap="none" normalizeH="0" baseline="0" dirty="0">
                          <a:ln>
                            <a:noFill/>
                          </a:ln>
                          <a:solidFill>
                            <a:srgbClr val="000000"/>
                          </a:solidFill>
                          <a:effectLst/>
                          <a:latin typeface="Tahoma" pitchFamily="34" charset="0"/>
                          <a:ea typeface="ＭＳ Ｐゴシック" charset="-128"/>
                        </a:rPr>
                        <a:t> and</a:t>
                      </a:r>
                      <a:r>
                        <a:rPr kumimoji="0" lang="en-US" sz="1800" b="0" i="0" u="none" strike="noStrike" cap="none" normalizeH="0" baseline="0" dirty="0">
                          <a:ln>
                            <a:noFill/>
                          </a:ln>
                          <a:solidFill>
                            <a:srgbClr val="000000"/>
                          </a:solidFill>
                          <a:effectLst/>
                          <a:latin typeface="Tahoma" pitchFamily="34" charset="0"/>
                          <a:ea typeface="ＭＳ Ｐゴシック" charset="-128"/>
                        </a:rPr>
                        <a:t> organisms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Gram’s stain</a:t>
                      </a:r>
                      <a:endParaRPr kumimoji="0" lang="en-GB" sz="14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urulent</a:t>
                      </a:r>
                      <a:r>
                        <a:rPr kumimoji="0" lang="en-US" sz="1800" b="0" i="0" u="none" strike="noStrike" cap="none" normalizeH="0" baseline="0" dirty="0">
                          <a:ln>
                            <a:noFill/>
                          </a:ln>
                          <a:solidFill>
                            <a:srgbClr val="000000"/>
                          </a:solidFill>
                          <a:effectLst/>
                          <a:latin typeface="Tahoma" pitchFamily="34" charset="0"/>
                          <a:ea typeface="ＭＳ Ｐゴシック" charset="-128"/>
                        </a:rPr>
                        <a:t> exudate </a:t>
                      </a:r>
                      <a:endParaRPr kumimoji="0" lang="en-GB" sz="14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microbiology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antigene</a:t>
                      </a:r>
                      <a:r>
                        <a:rPr kumimoji="0" lang="hu-HU" sz="1800" b="0" i="0" u="none" strike="noStrike" cap="none" normalizeH="0" baseline="0" dirty="0">
                          <a:ln>
                            <a:noFill/>
                          </a:ln>
                          <a:solidFill>
                            <a:srgbClr val="000000"/>
                          </a:solidFill>
                          <a:effectLst/>
                          <a:latin typeface="Tahoma" pitchFamily="34" charset="0"/>
                          <a:ea typeface="ＭＳ Ｐゴシック" charset="-128"/>
                        </a:rPr>
                        <a:t> test)</a:t>
                      </a:r>
                      <a:endParaRPr kumimoji="0" lang="en-GB" sz="14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hu-HU" sz="14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GB" sz="15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rgbClr val="000000"/>
                          </a:solidFill>
                          <a:effectLst/>
                          <a:latin typeface="Tahoma" pitchFamily="34" charset="0"/>
                          <a:ea typeface="ＭＳ Ｐゴシック" charset="-128"/>
                        </a:rPr>
                        <a:t>Chemical (AgNO3) </a:t>
                      </a:r>
                      <a:r>
                        <a:rPr kumimoji="0" lang="hu-HU" sz="1500" b="0" i="0" u="none" strike="noStrike" cap="none" normalizeH="0" baseline="0" dirty="0" err="1">
                          <a:ln>
                            <a:noFill/>
                          </a:ln>
                          <a:solidFill>
                            <a:srgbClr val="000000"/>
                          </a:solidFill>
                          <a:effectLst/>
                          <a:latin typeface="Tahoma" pitchFamily="34" charset="0"/>
                          <a:ea typeface="ＭＳ Ｐゴシック" charset="-128"/>
                        </a:rPr>
                        <a:t>conjunctivitis</a:t>
                      </a:r>
                      <a:r>
                        <a:rPr kumimoji="0" lang="hu-HU" sz="1500" b="0" i="0" u="none" strike="noStrike" cap="none" normalizeH="0" baseline="0" dirty="0">
                          <a:ln>
                            <a:noFill/>
                          </a:ln>
                          <a:solidFill>
                            <a:srgbClr val="000000"/>
                          </a:solidFill>
                          <a:effectLst/>
                          <a:latin typeface="Tahoma" pitchFamily="34" charset="0"/>
                          <a:ea typeface="ＭＳ Ｐゴシック" charset="-128"/>
                        </a:rPr>
                        <a:t> is </a:t>
                      </a:r>
                      <a:r>
                        <a:rPr kumimoji="0" lang="hu-HU" sz="1500" b="0" i="0" u="none" strike="noStrike" cap="none" normalizeH="0" baseline="0" dirty="0" err="1">
                          <a:ln>
                            <a:noFill/>
                          </a:ln>
                          <a:solidFill>
                            <a:srgbClr val="000000"/>
                          </a:solidFill>
                          <a:effectLst/>
                          <a:latin typeface="Tahoma" pitchFamily="34" charset="0"/>
                          <a:ea typeface="ＭＳ Ｐゴシック" charset="-128"/>
                        </a:rPr>
                        <a:t>not</a:t>
                      </a:r>
                      <a:r>
                        <a:rPr kumimoji="0" lang="en-US" sz="1500" b="0" i="0" u="none" strike="noStrike" cap="none" normalizeH="0" baseline="0" dirty="0">
                          <a:ln>
                            <a:noFill/>
                          </a:ln>
                          <a:solidFill>
                            <a:srgbClr val="000000"/>
                          </a:solidFill>
                          <a:effectLst/>
                          <a:latin typeface="Tahoma" pitchFamily="34" charset="0"/>
                          <a:ea typeface="ＭＳ Ｐゴシック" charset="-128"/>
                        </a:rPr>
                        <a:t> a HAI</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Do</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not</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report</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when</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occurring</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as</a:t>
                      </a:r>
                      <a:r>
                        <a:rPr kumimoji="0" lang="hu-HU" sz="1500" b="0" i="0" u="none" strike="noStrike" cap="none" normalizeH="0" baseline="0" dirty="0">
                          <a:ln>
                            <a:noFill/>
                          </a:ln>
                          <a:solidFill>
                            <a:srgbClr val="000000"/>
                          </a:solidFill>
                          <a:effectLst/>
                          <a:latin typeface="Tahoma" pitchFamily="34" charset="0"/>
                          <a:ea typeface="ＭＳ Ｐゴシック" charset="-128"/>
                        </a:rPr>
                        <a:t> part of a</a:t>
                      </a:r>
                      <a:r>
                        <a:rPr kumimoji="0" lang="en-GB" sz="1500" b="0" i="0" u="none" strike="noStrike" cap="none" normalizeH="0" baseline="0" dirty="0">
                          <a:ln>
                            <a:noFill/>
                          </a:ln>
                          <a:solidFill>
                            <a:srgbClr val="000000"/>
                          </a:solidFill>
                          <a:effectLst/>
                          <a:latin typeface="Tahoma" pitchFamily="34" charset="0"/>
                          <a:ea typeface="ＭＳ Ｐゴシック" charset="-128"/>
                        </a:rPr>
                        <a:t> disseminated</a:t>
                      </a:r>
                      <a:r>
                        <a:rPr kumimoji="0" lang="hu-HU" sz="1500" b="0" i="0" u="none" strike="noStrike" cap="none" normalizeH="0" baseline="0" dirty="0">
                          <a:ln>
                            <a:noFill/>
                          </a:ln>
                          <a:solidFill>
                            <a:srgbClr val="000000"/>
                          </a:solidFill>
                          <a:effectLst/>
                          <a:latin typeface="Tahoma" pitchFamily="34" charset="0"/>
                          <a:ea typeface="ＭＳ Ｐゴシック" charset="-128"/>
                        </a:rPr>
                        <a:t> </a:t>
                      </a:r>
                      <a:r>
                        <a:rPr kumimoji="0" lang="hu-HU" sz="1500" b="0" i="0" u="none" strike="noStrike" cap="none" normalizeH="0" baseline="0" dirty="0" err="1">
                          <a:ln>
                            <a:noFill/>
                          </a:ln>
                          <a:solidFill>
                            <a:srgbClr val="000000"/>
                          </a:solidFill>
                          <a:effectLst/>
                          <a:latin typeface="Tahoma" pitchFamily="34" charset="0"/>
                          <a:ea typeface="ＭＳ Ｐゴシック" charset="-128"/>
                        </a:rPr>
                        <a:t>viral</a:t>
                      </a:r>
                      <a:r>
                        <a:rPr kumimoji="0" lang="en-GB" sz="1500" b="0" i="0" u="none" strike="noStrike" cap="none" normalizeH="0" baseline="0" dirty="0">
                          <a:ln>
                            <a:noFill/>
                          </a:ln>
                          <a:solidFill>
                            <a:srgbClr val="000000"/>
                          </a:solidFill>
                          <a:effectLst/>
                          <a:latin typeface="Tahoma" pitchFamily="34" charset="0"/>
                          <a:ea typeface="ＭＳ Ｐゴシック" charset="-128"/>
                        </a:rPr>
                        <a:t> infection (measles etc</a:t>
                      </a:r>
                      <a:r>
                        <a:rPr kumimoji="0" lang="hu-HU" sz="1500" b="0" i="0" u="none" strike="noStrike" cap="none" normalizeH="0" baseline="0" dirty="0">
                          <a:ln>
                            <a:noFill/>
                          </a:ln>
                          <a:solidFill>
                            <a:srgbClr val="000000"/>
                          </a:solidFill>
                          <a:effectLst/>
                          <a:latin typeface="Tahoma" pitchFamily="34" charset="0"/>
                          <a:ea typeface="ＭＳ Ｐゴシック" charset="-128"/>
                        </a:rPr>
                        <a:t>.</a:t>
                      </a:r>
                      <a:r>
                        <a:rPr kumimoji="0" lang="en-GB" sz="1500" b="0" i="0" u="none" strike="noStrike" cap="none" normalizeH="0" baseline="0" dirty="0">
                          <a:ln>
                            <a:noFill/>
                          </a:ln>
                          <a:solidFill>
                            <a:srgbClr val="000000"/>
                          </a:solidFill>
                          <a:effectLst/>
                          <a:latin typeface="Tahoma" pitchFamily="34" charset="0"/>
                          <a:ea typeface="ＭＳ Ｐゴシック" charset="-128"/>
                        </a:rPr>
                        <a:t>)</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8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800" b="0" i="0" u="none" strike="noStrike" cap="none" normalizeH="0" baseline="0" dirty="0">
                          <a:ln>
                            <a:noFill/>
                          </a:ln>
                          <a:solidFill>
                            <a:srgbClr val="000000"/>
                          </a:solidFill>
                          <a:effectLst/>
                          <a:latin typeface="Tahoma" pitchFamily="34" charset="0"/>
                          <a:ea typeface="ＭＳ Ｐゴシック" charset="-128"/>
                        </a:rPr>
                        <a:t> from ant</a:t>
                      </a:r>
                      <a:r>
                        <a:rPr kumimoji="0" lang="hu-HU" sz="1800" b="0" i="0" u="none" strike="noStrike" cap="none" normalizeH="0" baseline="0" dirty="0" err="1">
                          <a:ln>
                            <a:noFill/>
                          </a:ln>
                          <a:solidFill>
                            <a:srgbClr val="000000"/>
                          </a:solidFill>
                          <a:effectLst/>
                          <a:latin typeface="Tahoma" pitchFamily="34" charset="0"/>
                          <a:ea typeface="ＭＳ Ｐゴシック" charset="-128"/>
                        </a:rPr>
                        <a:t>erior</a:t>
                      </a:r>
                      <a:r>
                        <a:rPr kumimoji="0" lang="en-US" sz="1800" b="0" i="0" u="none" strike="noStrike" cap="none" normalizeH="0" baseline="0" dirty="0">
                          <a:ln>
                            <a:noFill/>
                          </a:ln>
                          <a:solidFill>
                            <a:srgbClr val="000000"/>
                          </a:solidFill>
                          <a:effectLst/>
                          <a:latin typeface="Tahoma" pitchFamily="34" charset="0"/>
                          <a:ea typeface="ＭＳ Ｐゴシック" charset="-128"/>
                        </a:rPr>
                        <a:t>/ posterior chamber or vitreous fluid</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signs or symptoms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with</a:t>
                      </a:r>
                      <a:r>
                        <a:rPr kumimoji="0" lang="hu-HU" sz="1800" b="0" i="0" u="none" strike="noStrike" cap="none" normalizeH="0" baseline="0" dirty="0">
                          <a:ln>
                            <a:noFill/>
                          </a:ln>
                          <a:solidFill>
                            <a:srgbClr val="000000"/>
                          </a:solidFill>
                          <a:effectLst/>
                          <a:latin typeface="Tahoma" pitchFamily="34" charset="0"/>
                          <a:ea typeface="ＭＳ Ｐゴシック" charset="-128"/>
                        </a:rPr>
                        <a:t> no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cause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eye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visual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disturbance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AND</a:t>
                      </a:r>
                      <a:r>
                        <a:rPr kumimoji="0" lang="hu-HU" sz="20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800" b="0" i="0" u="none" strike="noStrike" cap="none" normalizeH="0" baseline="0" dirty="0">
                          <a:ln>
                            <a:noFill/>
                          </a:ln>
                          <a:solidFill>
                            <a:srgbClr val="000000"/>
                          </a:solidFill>
                          <a:effectLst/>
                          <a:latin typeface="Tahoma" pitchFamily="34" charset="0"/>
                          <a:ea typeface="ＭＳ Ｐゴシック" charset="-128"/>
                        </a:rPr>
                        <a:t>:</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 diagnosis of an eye infection </a:t>
                      </a:r>
                      <a:endParaRPr kumimoji="0" lang="en-GB" sz="2000" b="0" i="1"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a:t>
                      </a:r>
                      <a:r>
                        <a:rPr kumimoji="0" lang="en-GB" sz="1800" b="0" i="0" u="none" strike="noStrike" cap="none" normalizeH="0" baseline="0" dirty="0">
                          <a:ln>
                            <a:noFill/>
                          </a:ln>
                          <a:solidFill>
                            <a:srgbClr val="000000"/>
                          </a:solidFill>
                          <a:effectLst/>
                          <a:latin typeface="Tahoma" pitchFamily="34" charset="0"/>
                          <a:ea typeface="ＭＳ Ｐゴシック" charset="-128"/>
                        </a:rPr>
                        <a:t>microbiology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antigen</a:t>
                      </a:r>
                      <a:r>
                        <a:rPr kumimoji="0" lang="hu-HU" sz="1800" b="0" i="0" u="none" strike="noStrike" cap="none" normalizeH="0" baseline="0" dirty="0">
                          <a:ln>
                            <a:noFill/>
                          </a:ln>
                          <a:solidFill>
                            <a:srgbClr val="000000"/>
                          </a:solidFill>
                          <a:effectLst/>
                          <a:latin typeface="Tahoma" pitchFamily="34" charset="0"/>
                          <a:ea typeface="ＭＳ Ｐゴシック" charset="-128"/>
                        </a:rPr>
                        <a:t> test </a:t>
                      </a:r>
                      <a:r>
                        <a:rPr kumimoji="0" lang="hu-HU" sz="1800" b="0" i="0" u="none" strike="noStrike" cap="none" normalizeH="0" baseline="0" dirty="0" err="1">
                          <a:ln>
                            <a:noFill/>
                          </a:ln>
                          <a:solidFill>
                            <a:srgbClr val="000000"/>
                          </a:solidFill>
                          <a:effectLst/>
                          <a:latin typeface="Tahoma" pitchFamily="34" charset="0"/>
                          <a:ea typeface="ＭＳ Ｐゴシック" charset="-128"/>
                        </a:rPr>
                        <a:t>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GB"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a:t>
                      </a:r>
                      <a:endParaRPr kumimoji="0" lang="en-GB" sz="20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Otitis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en-US" sz="1800" b="1" i="0" u="none" strike="noStrike" cap="none" normalizeH="0" baseline="0" dirty="0">
                          <a:ln>
                            <a:noFill/>
                          </a:ln>
                          <a:solidFill>
                            <a:srgbClr val="000000"/>
                          </a:solidFill>
                          <a:effectLst/>
                          <a:latin typeface="Tahoma" pitchFamily="34" charset="0"/>
                          <a:ea typeface="ＭＳ Ｐゴシック" charset="-128"/>
                        </a:rPr>
                        <a:t>externa</a:t>
                      </a: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 </a:t>
                      </a:r>
                      <a:r>
                        <a:rPr kumimoji="0" lang="hu-HU" sz="1800" b="0" i="0" u="none" strike="noStrike" cap="none" normalizeH="0" baseline="0" dirty="0" err="1">
                          <a:ln>
                            <a:noFill/>
                          </a:ln>
                          <a:solidFill>
                            <a:srgbClr val="000000"/>
                          </a:solidFill>
                          <a:effectLst/>
                          <a:latin typeface="Tahoma" pitchFamily="34" charset="0"/>
                          <a:ea typeface="ＭＳ Ｐゴシック" charset="-128"/>
                        </a:rPr>
                        <a:t>ear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canal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OR</a:t>
                      </a:r>
                      <a:br>
                        <a:rPr kumimoji="0" lang="en-US" sz="1800" b="0" i="0" u="none" strike="noStrike" cap="none" normalizeH="0" baseline="0" dirty="0">
                          <a:ln>
                            <a:noFill/>
                          </a:ln>
                          <a:solidFill>
                            <a:srgbClr val="000000"/>
                          </a:solidFill>
                          <a:effectLst/>
                          <a:latin typeface="Tahoma" pitchFamily="34" charset="0"/>
                          <a:ea typeface="ＭＳ Ｐゴシック" charset="-128"/>
                        </a:rPr>
                      </a:br>
                      <a:r>
                        <a:rPr kumimoji="0" lang="en-US" sz="1800" b="0" i="0" u="none" strike="noStrike" cap="none" normalizeH="0" baseline="0" dirty="0">
                          <a:ln>
                            <a:noFill/>
                          </a:ln>
                          <a:solidFill>
                            <a:srgbClr val="000000"/>
                          </a:solidFill>
                          <a:effectLst/>
                          <a:latin typeface="Tahoma" pitchFamily="34" charset="0"/>
                          <a:ea typeface="ＭＳ Ｐゴシック" charset="-128"/>
                        </a:rPr>
                        <a:t>≥1 of signs/symptoms AND positive </a:t>
                      </a:r>
                      <a:r>
                        <a:rPr kumimoji="0" lang="hu-HU" sz="1800" b="0" i="0" u="none" strike="noStrike" cap="none" normalizeH="0" baseline="0" dirty="0">
                          <a:ln>
                            <a:noFill/>
                          </a:ln>
                          <a:solidFill>
                            <a:srgbClr val="000000"/>
                          </a:solidFill>
                          <a:effectLst/>
                          <a:latin typeface="Tahoma" pitchFamily="34" charset="0"/>
                          <a:ea typeface="ＭＳ Ｐゴシック" charset="-128"/>
                        </a:rPr>
                        <a:t>G</a:t>
                      </a:r>
                      <a:r>
                        <a:rPr kumimoji="0" lang="en-US" sz="1800" b="0" i="0" u="none" strike="noStrike" cap="none" normalizeH="0" baseline="0" dirty="0">
                          <a:ln>
                            <a:noFill/>
                          </a:ln>
                          <a:solidFill>
                            <a:srgbClr val="000000"/>
                          </a:solidFill>
                          <a:effectLst/>
                          <a:latin typeface="Tahoma" pitchFamily="34" charset="0"/>
                          <a:ea typeface="ＭＳ Ｐゴシック" charset="-128"/>
                        </a:rPr>
                        <a:t>ram</a:t>
                      </a:r>
                      <a:r>
                        <a:rPr kumimoji="0" lang="hu-HU" sz="1800" b="0" i="0" u="none" strike="noStrike" cap="none" normalizeH="0" baseline="0" dirty="0">
                          <a:ln>
                            <a:noFill/>
                          </a:ln>
                          <a:solidFill>
                            <a:srgbClr val="000000"/>
                          </a:solidFill>
                          <a:effectLst/>
                          <a:latin typeface="Tahoma" pitchFamily="34" charset="0"/>
                          <a:ea typeface="ＭＳ Ｐゴシック" charset="-128"/>
                        </a:rPr>
                        <a:t>’s </a:t>
                      </a:r>
                      <a:r>
                        <a:rPr kumimoji="0" lang="hu-HU" sz="1800" b="0" i="0" u="none" strike="noStrike" cap="none" normalizeH="0" baseline="0" dirty="0" err="1">
                          <a:ln>
                            <a:noFill/>
                          </a:ln>
                          <a:solidFill>
                            <a:srgbClr val="000000"/>
                          </a:solidFill>
                          <a:effectLst/>
                          <a:latin typeface="Tahoma" pitchFamily="34" charset="0"/>
                          <a:ea typeface="ＭＳ Ｐゴシック" charset="-128"/>
                        </a:rPr>
                        <a:t>stain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Otitis media</a:t>
                      </a: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 </a:t>
                      </a:r>
                      <a:r>
                        <a:rPr kumimoji="0" lang="en-US" sz="1800" b="0" i="0" u="none" strike="noStrike" cap="none" normalizeH="0" baseline="0" dirty="0">
                          <a:ln>
                            <a:noFill/>
                          </a:ln>
                          <a:solidFill>
                            <a:srgbClr val="000000"/>
                          </a:solidFill>
                          <a:effectLst/>
                          <a:latin typeface="Tahoma" pitchFamily="34" charset="0"/>
                          <a:ea typeface="ＭＳ Ｐゴシック" charset="-128"/>
                        </a:rPr>
                        <a:t>middle ear 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 2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symptoms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Otitis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en-US" sz="1800" b="1" i="0" u="none" strike="noStrike" cap="none" normalizeH="0" baseline="0" dirty="0" err="1">
                          <a:ln>
                            <a:noFill/>
                          </a:ln>
                          <a:solidFill>
                            <a:srgbClr val="000000"/>
                          </a:solidFill>
                          <a:effectLst/>
                          <a:latin typeface="Tahoma" pitchFamily="34" charset="0"/>
                          <a:ea typeface="ＭＳ Ｐゴシック" charset="-128"/>
                        </a:rPr>
                        <a:t>interna</a:t>
                      </a:r>
                      <a:endParaRPr kumimoji="0" lang="en-US" sz="18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 </a:t>
                      </a:r>
                      <a:r>
                        <a:rPr kumimoji="0" lang="en-US" sz="1800" b="0" i="0" u="none" strike="noStrike" cap="none" normalizeH="0" baseline="0" dirty="0">
                          <a:ln>
                            <a:noFill/>
                          </a:ln>
                          <a:solidFill>
                            <a:srgbClr val="000000"/>
                          </a:solidFill>
                          <a:effectLst/>
                          <a:latin typeface="Tahoma" pitchFamily="34" charset="0"/>
                          <a:ea typeface="ＭＳ Ｐゴシック" charset="-128"/>
                        </a:rPr>
                        <a:t>inner ear OR</a:t>
                      </a: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Physician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diagnosis</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inner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ear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infection</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Mastoiditis</a:t>
                      </a: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 </a:t>
                      </a:r>
                      <a:r>
                        <a:rPr kumimoji="0" lang="en-US" sz="1800" b="0" i="0" u="none" strike="noStrike" cap="none" normalizeH="0" baseline="0" dirty="0">
                          <a:ln>
                            <a:noFill/>
                          </a:ln>
                          <a:solidFill>
                            <a:srgbClr val="000000"/>
                          </a:solidFill>
                          <a:effectLst/>
                          <a:latin typeface="Tahoma" pitchFamily="34" charset="0"/>
                          <a:ea typeface="ＭＳ Ｐゴシック" charset="-128"/>
                        </a:rPr>
                        <a:t>mastoid 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symptoms AND</a:t>
                      </a:r>
                    </a:p>
                    <a:p>
                      <a:pPr marL="0" marR="0" lvl="0" indent="0" algn="l" defTabSz="914400" rtl="0" eaLnBrk="1" fontAlgn="base" latinLnBrk="0" hangingPunct="1">
                        <a:lnSpc>
                          <a:spcPct val="100000"/>
                        </a:lnSpc>
                        <a:spcBef>
                          <a:spcPct val="0"/>
                        </a:spcBef>
                        <a:spcAft>
                          <a:spcPct val="0"/>
                        </a:spcAft>
                        <a:buClrTx/>
                        <a:buSzTx/>
                        <a:buFontTx/>
                        <a:buNone/>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m</a:t>
                      </a:r>
                      <a:r>
                        <a:rPr kumimoji="0" lang="en-US" sz="1800" b="0" i="0" u="none" strike="noStrike" cap="none" normalizeH="0" baseline="0" dirty="0" err="1">
                          <a:ln>
                            <a:noFill/>
                          </a:ln>
                          <a:solidFill>
                            <a:srgbClr val="000000"/>
                          </a:solidFill>
                          <a:effectLst/>
                          <a:latin typeface="Tahoma" pitchFamily="34" charset="0"/>
                          <a:ea typeface="ＭＳ Ｐゴシック" charset="-128"/>
                        </a:rPr>
                        <a:t>icrobiology</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166035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idx="4294967295"/>
          </p:nvPr>
        </p:nvSpPr>
        <p:spPr/>
        <p:txBody>
          <a:bodyPr/>
          <a:lstStyle/>
          <a:p>
            <a:pPr eaLnBrk="1" hangingPunct="1"/>
            <a:r>
              <a:rPr lang="en-US" altLang="en-US" dirty="0">
                <a:ea typeface="ＭＳ Ｐゴシック" pitchFamily="34" charset="-128"/>
              </a:rPr>
              <a:t>Eye, </a:t>
            </a:r>
            <a:r>
              <a:rPr lang="hu-HU" altLang="en-US" dirty="0">
                <a:ea typeface="ＭＳ Ｐゴシック" pitchFamily="34" charset="-128"/>
              </a:rPr>
              <a:t>e</a:t>
            </a:r>
            <a:r>
              <a:rPr lang="en-US" altLang="en-US" dirty="0" err="1">
                <a:ea typeface="ＭＳ Ｐゴシック" pitchFamily="34" charset="-128"/>
              </a:rPr>
              <a:t>ar</a:t>
            </a:r>
            <a:r>
              <a:rPr lang="en-US" altLang="en-US" dirty="0">
                <a:ea typeface="ＭＳ Ｐゴシック" pitchFamily="34" charset="-128"/>
              </a:rPr>
              <a:t>, </a:t>
            </a:r>
            <a:r>
              <a:rPr lang="hu-HU" altLang="en-US" dirty="0">
                <a:ea typeface="ＭＳ Ｐゴシック" pitchFamily="34" charset="-128"/>
              </a:rPr>
              <a:t>n</a:t>
            </a:r>
            <a:r>
              <a:rPr lang="en-US" altLang="en-US" dirty="0" err="1">
                <a:ea typeface="ＭＳ Ｐゴシック" pitchFamily="34" charset="-128"/>
              </a:rPr>
              <a:t>ose</a:t>
            </a:r>
            <a:r>
              <a:rPr lang="en-US" altLang="en-US" dirty="0">
                <a:ea typeface="ＭＳ Ｐゴシック" pitchFamily="34" charset="-128"/>
              </a:rPr>
              <a:t>, </a:t>
            </a:r>
            <a:r>
              <a:rPr lang="hu-HU" altLang="en-US" dirty="0">
                <a:ea typeface="ＭＳ Ｐゴシック" pitchFamily="34" charset="-128"/>
              </a:rPr>
              <a:t>t</a:t>
            </a:r>
            <a:r>
              <a:rPr lang="en-US" altLang="en-US" dirty="0" err="1">
                <a:ea typeface="ＭＳ Ｐゴシック" pitchFamily="34" charset="-128"/>
              </a:rPr>
              <a:t>hroat</a:t>
            </a:r>
            <a:r>
              <a:rPr lang="en-US" altLang="en-US" dirty="0">
                <a:ea typeface="ＭＳ Ｐゴシック" pitchFamily="34" charset="-128"/>
              </a:rPr>
              <a:t>/</a:t>
            </a:r>
            <a:r>
              <a:rPr lang="hu-HU" altLang="en-US" dirty="0">
                <a:ea typeface="ＭＳ Ｐゴシック" pitchFamily="34" charset="-128"/>
              </a:rPr>
              <a:t>m</a:t>
            </a:r>
            <a:r>
              <a:rPr lang="en-US" altLang="en-US" dirty="0" err="1">
                <a:ea typeface="ＭＳ Ｐゴシック" pitchFamily="34" charset="-128"/>
              </a:rPr>
              <a:t>outh</a:t>
            </a:r>
            <a:r>
              <a:rPr lang="en-US" altLang="en-US" dirty="0">
                <a:ea typeface="ＭＳ Ｐゴシック" pitchFamily="34" charset="-128"/>
              </a:rPr>
              <a:t> </a:t>
            </a:r>
            <a:r>
              <a:rPr lang="hu-HU" altLang="en-US" dirty="0" err="1">
                <a:ea typeface="ＭＳ Ｐゴシック" pitchFamily="34" charset="-128"/>
              </a:rPr>
              <a:t>infection</a:t>
            </a:r>
            <a:r>
              <a:rPr lang="hu-HU" altLang="en-US" dirty="0">
                <a:ea typeface="ＭＳ Ｐゴシック" pitchFamily="34" charset="-128"/>
              </a:rPr>
              <a:t> </a:t>
            </a:r>
            <a:r>
              <a:rPr lang="en-US" altLang="en-US" dirty="0">
                <a:ea typeface="ＭＳ Ｐゴシック" pitchFamily="34" charset="-128"/>
              </a:rPr>
              <a:t>(EENT)</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2</a:t>
            </a:r>
            <a:r>
              <a:rPr lang="en-GB" altLang="en-US" sz="2000" dirty="0">
                <a:ea typeface="ＭＳ Ｐゴシック" pitchFamily="34" charset="-128"/>
              </a:rPr>
              <a:t>-6</a:t>
            </a:r>
            <a:r>
              <a:rPr lang="hu-HU" altLang="en-US" sz="2000" dirty="0">
                <a:ea typeface="ＭＳ Ｐゴシック" pitchFamily="34" charset="-128"/>
              </a:rPr>
              <a:t>3</a:t>
            </a:r>
            <a:endParaRPr lang="en-US" altLang="en-US" sz="2000" dirty="0">
              <a:ea typeface="ＭＳ Ｐゴシック" pitchFamily="34" charset="-128"/>
            </a:endParaRPr>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361761981"/>
              </p:ext>
            </p:extLst>
          </p:nvPr>
        </p:nvGraphicFramePr>
        <p:xfrm>
          <a:off x="0" y="939595"/>
          <a:ext cx="12192000" cy="5852184"/>
        </p:xfrm>
        <a:graphic>
          <a:graphicData uri="http://schemas.openxmlformats.org/drawingml/2006/table">
            <a:tbl>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gridCol w="4064000">
                  <a:extLst>
                    <a:ext uri="{9D8B030D-6E8A-4147-A177-3AD203B41FA5}">
                      <a16:colId xmlns:a16="http://schemas.microsoft.com/office/drawing/2014/main" val="20002"/>
                    </a:ext>
                  </a:extLst>
                </a:gridCol>
              </a:tblGrid>
              <a:tr h="128031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ORAL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Oral cavity (mouth, tongue, or gums)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SINU</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Sinusitis</a:t>
                      </a:r>
                      <a:r>
                        <a:rPr kumimoji="0" lang="en-US" sz="1800" b="1" i="0" u="none" strike="noStrike" cap="none" normalizeH="0" baseline="0" dirty="0">
                          <a:ln>
                            <a:noFill/>
                          </a:ln>
                          <a:solidFill>
                            <a:srgbClr val="FFFFFF"/>
                          </a:solidFill>
                          <a:effectLst/>
                          <a:latin typeface="Tahoma" pitchFamily="34" charset="0"/>
                          <a:ea typeface="ＭＳ Ｐゴシック" charset="-128"/>
                        </a:rPr>
                        <a:t>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EENT-</a:t>
                      </a:r>
                      <a:r>
                        <a:rPr kumimoji="0" lang="en-US" sz="2400" b="1" i="0" u="none" strike="noStrike" cap="none" normalizeH="0" baseline="0" dirty="0">
                          <a:ln>
                            <a:noFill/>
                          </a:ln>
                          <a:solidFill>
                            <a:srgbClr val="FFFFFF"/>
                          </a:solidFill>
                          <a:effectLst/>
                          <a:latin typeface="Tahoma" pitchFamily="34" charset="0"/>
                          <a:ea typeface="ＭＳ Ｐゴシック" charset="-128"/>
                        </a:rPr>
                        <a:t>UR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Upper respiratory tract, pharyngitis, laryngitis, epiglottitis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9933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cavity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tissue</a:t>
                      </a:r>
                      <a:r>
                        <a:rPr kumimoji="0" lang="en-US" sz="1800" b="0" i="0" u="none" strike="noStrike" cap="none" normalizeH="0" baseline="0" dirty="0">
                          <a:ln>
                            <a:noFill/>
                          </a:ln>
                          <a:solidFill>
                            <a:srgbClr val="000000"/>
                          </a:solidFill>
                          <a:effectLst/>
                          <a:latin typeface="Tahoma" pitchFamily="34" charset="0"/>
                          <a:ea typeface="ＭＳ Ｐゴシック" charset="-128"/>
                        </a:rPr>
                        <a: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 or </a:t>
                      </a:r>
                      <a:r>
                        <a:rPr kumimoji="0" lang="hu-HU" sz="1800" b="0" i="0" u="none" strike="noStrike" cap="none" normalizeH="0" baseline="0" dirty="0" err="1">
                          <a:ln>
                            <a:noFill/>
                          </a:ln>
                          <a:solidFill>
                            <a:srgbClr val="000000"/>
                          </a:solidFill>
                          <a:effectLst/>
                          <a:latin typeface="Tahoma" pitchFamily="34" charset="0"/>
                          <a:ea typeface="ＭＳ Ｐゴシック" charset="-128"/>
                        </a:rPr>
                        <a:t>infection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during </a:t>
                      </a:r>
                      <a:r>
                        <a:rPr kumimoji="0" lang="hu-HU" sz="1800" b="0" i="0" u="none" strike="noStrike" cap="none" normalizeH="0" baseline="0" dirty="0" err="1">
                          <a:ln>
                            <a:noFill/>
                          </a:ln>
                          <a:solidFill>
                            <a:srgbClr val="000000"/>
                          </a:solidFill>
                          <a:effectLst/>
                          <a:latin typeface="Tahoma" pitchFamily="34" charset="0"/>
                          <a:ea typeface="ＭＳ Ｐゴシック" charset="-128"/>
                        </a:rPr>
                        <a:t>direct</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a:t>
                      </a:r>
                      <a:r>
                        <a:rPr kumimoji="0" lang="hu-HU" sz="1800" b="0" i="0" u="none" strike="noStrike" cap="none" normalizeH="0" baseline="0" dirty="0" err="1">
                          <a:ln>
                            <a:noFill/>
                          </a:ln>
                          <a:solidFill>
                            <a:srgbClr val="000000"/>
                          </a:solidFill>
                          <a:effectLst/>
                          <a:latin typeface="Tahoma" pitchFamily="34" charset="0"/>
                          <a:ea typeface="ＭＳ Ｐゴシック" charset="-128"/>
                        </a:rPr>
                        <a:t>pathological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GB" sz="1800" b="1"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symptoms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abscess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ulceration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a:t>
                      </a:r>
                      <a:r>
                        <a:rPr kumimoji="0" lang="hu-HU" sz="1800" b="0" i="0" u="none" strike="noStrike" cap="none" normalizeH="0" baseline="0" dirty="0">
                          <a:ln>
                            <a:noFill/>
                          </a:ln>
                          <a:solidFill>
                            <a:srgbClr val="000000"/>
                          </a:solidFill>
                          <a:effectLst/>
                          <a:latin typeface="Tahoma" pitchFamily="34" charset="0"/>
                          <a:ea typeface="ＭＳ Ｐゴシック" charset="-128"/>
                        </a:rPr>
                        <a:t>D </a:t>
                      </a: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positive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microbiology (</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Gram’s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stain</a:t>
                      </a:r>
                      <a:r>
                        <a:rPr kumimoji="0" lang="en-US" sz="1800" b="0" i="0" u="none" strike="noStrike" cap="none" normalizeH="0" baseline="0" dirty="0">
                          <a:ln>
                            <a:noFill/>
                          </a:ln>
                          <a:solidFill>
                            <a:srgbClr val="000000"/>
                          </a:solidFill>
                          <a:effectLst/>
                          <a:latin typeface="Tahoma" pitchFamily="34" charset="0"/>
                          <a:ea typeface="ＭＳ Ｐゴシック" charset="-128"/>
                        </a:rPr>
                        <a:t>, antigen</a:t>
                      </a:r>
                      <a:r>
                        <a:rPr kumimoji="0" lang="hu-HU" sz="1800" b="0" i="0" u="none" strike="noStrike" cap="none" normalizeH="0" baseline="0" dirty="0">
                          <a:ln>
                            <a:noFill/>
                          </a:ln>
                          <a:solidFill>
                            <a:srgbClr val="000000"/>
                          </a:solidFill>
                          <a:effectLst/>
                          <a:latin typeface="Tahoma" pitchFamily="34" charset="0"/>
                          <a:ea typeface="ＭＳ Ｐゴシック" charset="-128"/>
                        </a:rPr>
                        <a:t> test</a:t>
                      </a:r>
                      <a:r>
                        <a:rPr kumimoji="0" lang="en-US" sz="1800" b="0" i="0" u="none" strike="noStrike" cap="none" normalizeH="0" baseline="0" dirty="0">
                          <a:ln>
                            <a:noFill/>
                          </a:ln>
                          <a:solidFill>
                            <a:srgbClr val="000000"/>
                          </a:solidFill>
                          <a:effectLst/>
                          <a:latin typeface="Tahoma" pitchFamily="34" charset="0"/>
                          <a:ea typeface="ＭＳ Ｐゴシック" charset="-128"/>
                        </a:rPr>
                        <a:t>)</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800" b="0" i="1" u="none" strike="noStrike" cap="none" normalizeH="0" baseline="0" dirty="0">
                          <a:ln>
                            <a:noFill/>
                          </a:ln>
                          <a:solidFill>
                            <a:srgbClr val="000000"/>
                          </a:solidFill>
                          <a:effectLst/>
                          <a:latin typeface="Tahoma" pitchFamily="34" charset="0"/>
                          <a:ea typeface="ＭＳ Ｐゴシック" charset="-128"/>
                        </a:rPr>
                        <a:t>p</a:t>
                      </a:r>
                      <a:r>
                        <a:rPr kumimoji="0" lang="en-US" sz="1800" b="0" i="1" u="none" strike="noStrike" cap="none" normalizeH="0" baseline="0" dirty="0" err="1">
                          <a:ln>
                            <a:noFill/>
                          </a:ln>
                          <a:solidFill>
                            <a:srgbClr val="000000"/>
                          </a:solidFill>
                          <a:effectLst/>
                          <a:latin typeface="Tahoma" pitchFamily="34" charset="0"/>
                          <a:ea typeface="ＭＳ Ｐゴシック" charset="-128"/>
                        </a:rPr>
                        <a:t>hysician</a:t>
                      </a:r>
                      <a:r>
                        <a:rPr kumimoji="0" lang="en-US" sz="1800" b="0" i="1" u="none" strike="noStrike" cap="none" normalizeH="0" baseline="0" dirty="0">
                          <a:ln>
                            <a:noFill/>
                          </a:ln>
                          <a:solidFill>
                            <a:srgbClr val="000000"/>
                          </a:solidFill>
                          <a:effectLst/>
                          <a:latin typeface="Tahoma" pitchFamily="34" charset="0"/>
                          <a:ea typeface="ＭＳ Ｐゴシック" charset="-128"/>
                        </a:rPr>
                        <a:t> diagnosis</a:t>
                      </a:r>
                      <a:r>
                        <a:rPr kumimoji="0" lang="hu-HU" sz="1800" b="0" i="1" u="none" strike="noStrike" cap="none" normalizeH="0" baseline="0" dirty="0">
                          <a:ln>
                            <a:noFill/>
                          </a:ln>
                          <a:solidFill>
                            <a:srgbClr val="000000"/>
                          </a:solidFill>
                          <a:effectLst/>
                          <a:latin typeface="Tahoma" pitchFamily="34" charset="0"/>
                          <a:ea typeface="ＭＳ Ｐゴシック" charset="-128"/>
                        </a:rPr>
                        <a:t> and </a:t>
                      </a:r>
                      <a:r>
                        <a:rPr kumimoji="0" lang="en-US" sz="1800" b="0" i="1" u="none" strike="noStrike" cap="none" normalizeH="0" baseline="0" dirty="0">
                          <a:ln>
                            <a:noFill/>
                          </a:ln>
                          <a:solidFill>
                            <a:srgbClr val="000000"/>
                          </a:solidFill>
                          <a:effectLst/>
                          <a:latin typeface="Tahoma" pitchFamily="34" charset="0"/>
                          <a:ea typeface="ＭＳ Ｐゴシック" charset="-128"/>
                        </a:rPr>
                        <a:t>treatment </a:t>
                      </a:r>
                      <a:r>
                        <a:rPr kumimoji="0" lang="hu-HU" sz="1800" b="0" i="1" u="none" strike="noStrike" cap="none" normalizeH="0" baseline="0" dirty="0" err="1">
                          <a:ln>
                            <a:noFill/>
                          </a:ln>
                          <a:solidFill>
                            <a:srgbClr val="000000"/>
                          </a:solidFill>
                          <a:effectLst/>
                          <a:latin typeface="Tahoma" pitchFamily="34" charset="0"/>
                          <a:ea typeface="ＭＳ Ｐゴシック" charset="-128"/>
                        </a:rPr>
                        <a:t>with</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en-US" sz="1800" b="0" i="1" u="none" strike="noStrike" cap="none" normalizeH="0" baseline="0" dirty="0">
                          <a:ln>
                            <a:noFill/>
                          </a:ln>
                          <a:solidFill>
                            <a:srgbClr val="000000"/>
                          </a:solidFill>
                          <a:effectLst/>
                          <a:latin typeface="Tahoma" pitchFamily="34" charset="0"/>
                          <a:ea typeface="ＭＳ Ｐゴシック" charset="-128"/>
                        </a:rPr>
                        <a:t>oral/top</a:t>
                      </a:r>
                      <a:r>
                        <a:rPr kumimoji="0" lang="hu-HU" sz="1800" b="0" i="1" u="none" strike="noStrike" cap="none" normalizeH="0" baseline="0" dirty="0" err="1">
                          <a:ln>
                            <a:noFill/>
                          </a:ln>
                          <a:solidFill>
                            <a:srgbClr val="000000"/>
                          </a:solidFill>
                          <a:effectLst/>
                          <a:latin typeface="Tahoma" pitchFamily="34" charset="0"/>
                          <a:ea typeface="ＭＳ Ｐゴシック" charset="-128"/>
                        </a:rPr>
                        <a:t>ical</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hu-HU" sz="1800" b="0" i="1" u="none" strike="noStrike" cap="none" normalizeH="0" baseline="0" dirty="0" err="1">
                          <a:ln>
                            <a:noFill/>
                          </a:ln>
                          <a:solidFill>
                            <a:srgbClr val="000000"/>
                          </a:solidFill>
                          <a:effectLst/>
                          <a:latin typeface="Tahoma" pitchFamily="34" charset="0"/>
                          <a:ea typeface="ＭＳ Ｐゴシック" charset="-128"/>
                        </a:rPr>
                        <a:t>antifungal</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hu-HU" sz="1800" b="0" i="1" u="none" strike="noStrike" cap="none" normalizeH="0" baseline="0" dirty="0" err="1">
                          <a:ln>
                            <a:noFill/>
                          </a:ln>
                          <a:solidFill>
                            <a:srgbClr val="000000"/>
                          </a:solidFill>
                          <a:effectLst/>
                          <a:latin typeface="Tahoma" pitchFamily="34" charset="0"/>
                          <a:ea typeface="ＭＳ Ｐゴシック" charset="-128"/>
                        </a:rPr>
                        <a:t>agents</a:t>
                      </a:r>
                      <a:endParaRPr kumimoji="0" lang="en-US" sz="1800" b="0" i="1"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Tahoma" pitchFamily="34" charset="0"/>
                          <a:ea typeface="ＭＳ Ｐゴシック" charset="-128"/>
                        </a:rPr>
                        <a:t>Recurrent </a:t>
                      </a:r>
                      <a:r>
                        <a:rPr kumimoji="0" lang="hu-HU" sz="1800" b="1" i="0" u="none" strike="noStrike" cap="none" normalizeH="0" baseline="0" dirty="0" err="1">
                          <a:ln>
                            <a:noFill/>
                          </a:ln>
                          <a:solidFill>
                            <a:srgbClr val="000000"/>
                          </a:solidFill>
                          <a:effectLst/>
                          <a:latin typeface="Tahoma" pitchFamily="34" charset="0"/>
                          <a:ea typeface="ＭＳ Ｐゴシック" charset="-128"/>
                        </a:rPr>
                        <a:t>herpes</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simplex</a:t>
                      </a:r>
                      <a:r>
                        <a:rPr kumimoji="0" lang="hu-HU"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err="1">
                          <a:ln>
                            <a:noFill/>
                          </a:ln>
                          <a:solidFill>
                            <a:srgbClr val="000000"/>
                          </a:solidFill>
                          <a:effectLst/>
                          <a:latin typeface="Tahoma" pitchFamily="34" charset="0"/>
                          <a:ea typeface="ＭＳ Ｐゴシック" charset="-128"/>
                        </a:rPr>
                        <a:t>infection</a:t>
                      </a:r>
                      <a:r>
                        <a:rPr kumimoji="0" lang="en-US" sz="1800" b="1" i="0" u="none" strike="noStrike" cap="none" normalizeH="0" baseline="0" dirty="0">
                          <a:ln>
                            <a:noFill/>
                          </a:ln>
                          <a:solidFill>
                            <a:srgbClr val="000000"/>
                          </a:solidFill>
                          <a:effectLst/>
                          <a:latin typeface="Tahoma" pitchFamily="34" charset="0"/>
                          <a:ea typeface="ＭＳ Ｐゴシック" charset="-128"/>
                        </a:rPr>
                        <a:t> </a:t>
                      </a:r>
                      <a:r>
                        <a:rPr kumimoji="0" lang="hu-HU" sz="1800" b="1" i="0" u="none" strike="noStrike" cap="none" normalizeH="0" baseline="0" dirty="0">
                          <a:ln>
                            <a:noFill/>
                          </a:ln>
                          <a:solidFill>
                            <a:srgbClr val="000000"/>
                          </a:solidFill>
                          <a:effectLst/>
                          <a:latin typeface="Tahoma" pitchFamily="34" charset="0"/>
                          <a:ea typeface="ＭＳ Ｐゴシック" charset="-128"/>
                        </a:rPr>
                        <a:t>is </a:t>
                      </a:r>
                      <a:r>
                        <a:rPr kumimoji="0" lang="hu-HU" sz="1800" b="1" i="0" u="none" strike="noStrike" cap="none" normalizeH="0" baseline="0" dirty="0" err="1">
                          <a:ln>
                            <a:noFill/>
                          </a:ln>
                          <a:solidFill>
                            <a:srgbClr val="000000"/>
                          </a:solidFill>
                          <a:effectLst/>
                          <a:latin typeface="Tahoma" pitchFamily="34" charset="0"/>
                          <a:ea typeface="ＭＳ Ｐゴシック" charset="-128"/>
                        </a:rPr>
                        <a:t>not</a:t>
                      </a:r>
                      <a:r>
                        <a:rPr kumimoji="0" lang="hu-HU" sz="1800" b="1" i="0" u="none" strike="noStrike" cap="none" normalizeH="0" baseline="0" dirty="0">
                          <a:ln>
                            <a:noFill/>
                          </a:ln>
                          <a:solidFill>
                            <a:srgbClr val="000000"/>
                          </a:solidFill>
                          <a:effectLst/>
                          <a:latin typeface="Tahoma" pitchFamily="34" charset="0"/>
                          <a:ea typeface="ＭＳ Ｐゴシック" charset="-128"/>
                        </a:rPr>
                        <a:t> a</a:t>
                      </a:r>
                      <a:r>
                        <a:rPr kumimoji="0" lang="en-US" sz="1800" b="1" i="0" u="none" strike="noStrike" cap="none" normalizeH="0" baseline="0" dirty="0">
                          <a:ln>
                            <a:noFill/>
                          </a:ln>
                          <a:solidFill>
                            <a:srgbClr val="000000"/>
                          </a:solidFill>
                          <a:effectLst/>
                          <a:latin typeface="Tahoma" pitchFamily="34" charset="0"/>
                          <a:ea typeface="ＭＳ Ｐゴシック" charset="-128"/>
                        </a:rPr>
                        <a:t> HAI</a:t>
                      </a:r>
                      <a:r>
                        <a:rPr kumimoji="0" lang="hu-HU" sz="1800" b="1" i="0" u="none" strike="noStrike" cap="none" normalizeH="0" baseline="0" dirty="0">
                          <a:ln>
                            <a:noFill/>
                          </a:ln>
                          <a:solidFill>
                            <a:srgbClr val="000000"/>
                          </a:solidFill>
                          <a:effectLst/>
                          <a:latin typeface="Tahoma" pitchFamily="34" charset="0"/>
                          <a:ea typeface="ＭＳ Ｐゴシック" charset="-128"/>
                        </a:rPr>
                        <a:t>.</a:t>
                      </a:r>
                      <a:endParaRPr kumimoji="0" lang="en-US" sz="1800" b="1"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800" b="0" i="0" u="none" strike="noStrike" cap="none" normalizeH="0" baseline="0" dirty="0" err="1">
                          <a:ln>
                            <a:noFill/>
                          </a:ln>
                          <a:solidFill>
                            <a:srgbClr val="000000"/>
                          </a:solidFill>
                          <a:effectLst/>
                          <a:latin typeface="Tahoma" pitchFamily="34" charset="0"/>
                          <a:ea typeface="ＭＳ Ｐゴシック" charset="-128"/>
                        </a:rPr>
                        <a:t>Organisms</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in</a:t>
                      </a:r>
                      <a:r>
                        <a:rPr kumimoji="0" lang="en-US" sz="1800" b="0" i="0" u="none" strike="noStrike" cap="none" normalizeH="0" baseline="0" dirty="0">
                          <a:ln>
                            <a:noFill/>
                          </a:ln>
                          <a:solidFill>
                            <a:srgbClr val="000000"/>
                          </a:solidFill>
                          <a:effectLst/>
                          <a:latin typeface="Tahoma" pitchFamily="34" charset="0"/>
                          <a:ea typeface="ＭＳ Ｐゴシック" charset="-128"/>
                        </a:rPr>
                        <a:t> sinus cavity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en-US" sz="1800" b="0" i="0" u="none" strike="noStrike" cap="none" normalizeH="0" baseline="0" dirty="0">
                          <a:ln>
                            <a:noFill/>
                          </a:ln>
                          <a:solidFill>
                            <a:srgbClr val="000000"/>
                          </a:solidFill>
                          <a:effectLst/>
                          <a:latin typeface="Tahoma" pitchFamily="34" charset="0"/>
                          <a:ea typeface="ＭＳ Ｐゴシック" charset="-128"/>
                        </a:rPr>
                        <a:t> symptoms </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fever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pain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tendeness</a:t>
                      </a:r>
                      <a:r>
                        <a:rPr kumimoji="0" lang="hu-HU" sz="1800" b="0" i="0" u="none" strike="noStrike" cap="none" normalizeH="0" baseline="0" dirty="0">
                          <a:ln>
                            <a:noFill/>
                          </a:ln>
                          <a:solidFill>
                            <a:srgbClr val="000000"/>
                          </a:solidFill>
                          <a:effectLst/>
                          <a:latin typeface="Tahoma" pitchFamily="34" charset="0"/>
                          <a:ea typeface="ＭＳ Ｐゴシック" charset="-128"/>
                        </a:rPr>
                        <a:t> over sinus)            </a:t>
                      </a:r>
                      <a:r>
                        <a:rPr kumimoji="0" lang="en-US" sz="1800" b="0" i="0" u="none" strike="noStrike" cap="none" normalizeH="0" baseline="0" dirty="0">
                          <a:ln>
                            <a:noFill/>
                          </a:ln>
                          <a:solidFill>
                            <a:srgbClr val="000000"/>
                          </a:solidFill>
                          <a:effectLst/>
                          <a:latin typeface="Tahoma" pitchFamily="34" charset="0"/>
                          <a:ea typeface="ＭＳ Ｐゴシック" charset="-128"/>
                        </a:rPr>
                        <a:t>AN</a:t>
                      </a:r>
                      <a:r>
                        <a:rPr kumimoji="0" lang="hu-HU" sz="1800" b="0" i="0" u="none" strike="noStrike" cap="none" normalizeH="0" baseline="0" dirty="0">
                          <a:ln>
                            <a:noFill/>
                          </a:ln>
                          <a:solidFill>
                            <a:srgbClr val="000000"/>
                          </a:solidFill>
                          <a:effectLst/>
                          <a:latin typeface="Tahoma" pitchFamily="34" charset="0"/>
                          <a:ea typeface="ＭＳ Ｐゴシック" charset="-128"/>
                        </a:rPr>
                        <a:t>D </a:t>
                      </a:r>
                      <a:r>
                        <a:rPr kumimoji="0" lang="en-US" sz="1800" b="0" i="0" u="none" strike="noStrike" cap="none" normalizeH="0" baseline="0" dirty="0">
                          <a:ln>
                            <a:noFill/>
                          </a:ln>
                          <a:solidFill>
                            <a:srgbClr val="000000"/>
                          </a:solidFill>
                          <a:effectLst/>
                          <a:latin typeface="Tahoma" pitchFamily="34" charset="0"/>
                          <a:ea typeface="ＭＳ Ｐゴシック" charset="-128"/>
                        </a:rPr>
                        <a:t>≥1 of</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transillumination</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positive </a:t>
                      </a:r>
                      <a:r>
                        <a:rPr kumimoji="0" lang="hu-HU" sz="1800" b="0" i="0" u="none" strike="noStrike" cap="none" normalizeH="0" baseline="0" dirty="0" err="1">
                          <a:ln>
                            <a:noFill/>
                          </a:ln>
                          <a:solidFill>
                            <a:srgbClr val="000000"/>
                          </a:solidFill>
                          <a:effectLst/>
                          <a:latin typeface="Tahoma" pitchFamily="34" charset="0"/>
                          <a:ea typeface="ＭＳ Ｐゴシック" charset="-128"/>
                        </a:rPr>
                        <a:t>radiologic</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evidence</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incl</a:t>
                      </a:r>
                      <a:r>
                        <a:rPr kumimoji="0" lang="hu-HU" sz="1800" b="0" i="0" u="none" strike="noStrike" cap="none" normalizeH="0" baseline="0" dirty="0" err="1">
                          <a:ln>
                            <a:noFill/>
                          </a:ln>
                          <a:solidFill>
                            <a:srgbClr val="000000"/>
                          </a:solidFill>
                          <a:effectLst/>
                          <a:latin typeface="Tahoma" pitchFamily="34" charset="0"/>
                          <a:ea typeface="ＭＳ Ｐゴシック" charset="-128"/>
                        </a:rPr>
                        <a:t>uding</a:t>
                      </a:r>
                      <a:r>
                        <a:rPr kumimoji="0" lang="en-US" sz="1800" b="0" i="0" u="none" strike="noStrike" cap="none" normalizeH="0" baseline="0" dirty="0">
                          <a:ln>
                            <a:noFill/>
                          </a:ln>
                          <a:solidFill>
                            <a:srgbClr val="000000"/>
                          </a:solidFill>
                          <a:effectLst/>
                          <a:latin typeface="Tahoma" pitchFamily="34" charset="0"/>
                          <a:ea typeface="ＭＳ Ｐゴシック" charset="-128"/>
                        </a:rPr>
                        <a:t> CT</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scan). </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≥1</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signs or symptoms </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fever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erythema</a:t>
                      </a:r>
                      <a:r>
                        <a:rPr kumimoji="0" lang="hu-HU" sz="1800" b="0" i="0" u="none" strike="noStrike" cap="none" normalizeH="0" baseline="0" dirty="0">
                          <a:ln>
                            <a:noFill/>
                          </a:ln>
                          <a:solidFill>
                            <a:srgbClr val="000000"/>
                          </a:solidFill>
                          <a:effectLst/>
                          <a:latin typeface="Tahoma" pitchFamily="34" charset="0"/>
                          <a:ea typeface="ＭＳ Ｐゴシック" charset="-128"/>
                        </a:rPr>
                        <a:t> of </a:t>
                      </a:r>
                      <a:r>
                        <a:rPr kumimoji="0" lang="hu-HU" sz="1800" b="0" i="0" u="none" strike="noStrike" cap="none" normalizeH="0" baseline="0" dirty="0" err="1">
                          <a:ln>
                            <a:noFill/>
                          </a:ln>
                          <a:solidFill>
                            <a:srgbClr val="000000"/>
                          </a:solidFill>
                          <a:effectLst/>
                          <a:latin typeface="Tahoma" pitchFamily="34" charset="0"/>
                          <a:ea typeface="ＭＳ Ｐゴシック" charset="-128"/>
                        </a:rPr>
                        <a:t>pharynx</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cough</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AND</a:t>
                      </a:r>
                      <a:r>
                        <a:rPr kumimoji="0" lang="hu-HU" sz="1800" b="0" i="0" u="none" strike="noStrike" cap="none" normalizeH="0" baseline="0" dirty="0">
                          <a:ln>
                            <a:noFill/>
                          </a:ln>
                          <a:solidFill>
                            <a:srgbClr val="000000"/>
                          </a:solidFill>
                          <a:effectLst/>
                          <a:latin typeface="Tahoma" pitchFamily="34" charset="0"/>
                          <a:ea typeface="ＭＳ Ｐゴシック" charset="-128"/>
                        </a:rPr>
                        <a:t> p</a:t>
                      </a:r>
                      <a:r>
                        <a:rPr kumimoji="0" lang="en-GB" sz="1800" b="0" i="0" u="none" strike="noStrike" cap="none" normalizeH="0" baseline="0" dirty="0" err="1">
                          <a:ln>
                            <a:noFill/>
                          </a:ln>
                          <a:solidFill>
                            <a:srgbClr val="000000"/>
                          </a:solidFill>
                          <a:effectLst/>
                          <a:latin typeface="Tahoma" pitchFamily="34" charset="0"/>
                          <a:ea typeface="ＭＳ Ｐゴシック" charset="-128"/>
                        </a:rPr>
                        <a:t>ositive</a:t>
                      </a:r>
                      <a:r>
                        <a:rPr kumimoji="0" lang="en-GB" sz="1800" b="0" i="0" u="none" strike="noStrike" cap="none" normalizeH="0" baseline="0" dirty="0">
                          <a:ln>
                            <a:noFill/>
                          </a:ln>
                          <a:solidFill>
                            <a:srgbClr val="000000"/>
                          </a:solidFill>
                          <a:effectLst/>
                          <a:latin typeface="Tahoma" pitchFamily="34" charset="0"/>
                          <a:ea typeface="ＭＳ Ｐゴシック" charset="-128"/>
                        </a:rPr>
                        <a:t> microbiology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a:t>
                      </a:r>
                      <a:r>
                        <a:rPr kumimoji="0" lang="hu-HU" sz="1800" b="0" i="0" u="none" strike="noStrike" cap="none" normalizeH="0" baseline="0" dirty="0" err="1">
                          <a:ln>
                            <a:noFill/>
                          </a:ln>
                          <a:solidFill>
                            <a:srgbClr val="000000"/>
                          </a:solidFill>
                          <a:effectLst/>
                          <a:latin typeface="Tahoma" pitchFamily="34" charset="0"/>
                          <a:ea typeface="ＭＳ Ｐゴシック" charset="-128"/>
                        </a:rPr>
                        <a:t>e.g</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GB" sz="1800" b="0" i="0" u="none" strike="noStrike" cap="none" normalizeH="0" baseline="0" dirty="0">
                          <a:ln>
                            <a:noFill/>
                          </a:ln>
                          <a:solidFill>
                            <a:srgbClr val="000000"/>
                          </a:solidFill>
                          <a:effectLst/>
                          <a:latin typeface="Tahoma" pitchFamily="34" charset="0"/>
                          <a:ea typeface="ＭＳ Ｐゴシック" charset="-128"/>
                        </a:rPr>
                        <a:t>culture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from</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affected</a:t>
                      </a:r>
                      <a:r>
                        <a:rPr kumimoji="0" lang="hu-HU" sz="1800" b="0" i="0" u="none" strike="noStrike" cap="none" normalizeH="0" baseline="0" dirty="0">
                          <a:ln>
                            <a:noFill/>
                          </a:ln>
                          <a:solidFill>
                            <a:srgbClr val="000000"/>
                          </a:solidFill>
                          <a:effectLst/>
                          <a:latin typeface="Tahoma" pitchFamily="34" charset="0"/>
                          <a:ea typeface="ＭＳ Ｐゴシック" charset="-128"/>
                        </a:rPr>
                        <a:t> site</a:t>
                      </a:r>
                      <a:r>
                        <a:rPr kumimoji="0" lang="en-GB"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a:t>
                      </a:r>
                      <a:r>
                        <a:rPr kumimoji="0" lang="en-GB" sz="1800" b="0" i="0" u="none" strike="noStrike" cap="none" normalizeH="0" baseline="0" dirty="0">
                          <a:ln>
                            <a:noFill/>
                          </a:ln>
                          <a:solidFill>
                            <a:srgbClr val="000000"/>
                          </a:solidFill>
                          <a:effectLst/>
                          <a:latin typeface="Tahoma" pitchFamily="34" charset="0"/>
                          <a:ea typeface="ＭＳ Ｐゴシック" charset="-128"/>
                        </a:rPr>
                        <a:t>, antigen</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GB" sz="1800" b="0" i="0" u="none" strike="noStrike" cap="none" normalizeH="0" baseline="0" dirty="0">
                          <a:ln>
                            <a:noFill/>
                          </a:ln>
                          <a:solidFill>
                            <a:srgbClr val="000000"/>
                          </a:solidFill>
                          <a:effectLst/>
                          <a:latin typeface="Tahoma" pitchFamily="34" charset="0"/>
                          <a:ea typeface="ＭＳ Ｐゴシック" charset="-128"/>
                        </a:rPr>
                        <a:t> antibody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1" u="none" strike="noStrike" cap="none" normalizeH="0" baseline="0" dirty="0">
                          <a:ln>
                            <a:noFill/>
                          </a:ln>
                          <a:solidFill>
                            <a:srgbClr val="000000"/>
                          </a:solidFill>
                          <a:effectLst/>
                          <a:latin typeface="Tahoma" pitchFamily="34" charset="0"/>
                          <a:ea typeface="ＭＳ Ｐゴシック" charset="-128"/>
                        </a:rPr>
                        <a:t>physician diagnosis</a:t>
                      </a:r>
                      <a:r>
                        <a:rPr kumimoji="0" lang="hu-HU" sz="1800" b="0" i="1" u="none" strike="noStrike" cap="none" normalizeH="0" baseline="0" dirty="0">
                          <a:ln>
                            <a:noFill/>
                          </a:ln>
                          <a:solidFill>
                            <a:srgbClr val="000000"/>
                          </a:solidFill>
                          <a:effectLst/>
                          <a:latin typeface="Tahoma" pitchFamily="34" charset="0"/>
                          <a:ea typeface="ＭＳ Ｐゴシック" charset="-128"/>
                        </a:rPr>
                        <a:t> of an </a:t>
                      </a:r>
                      <a:r>
                        <a:rPr kumimoji="0" lang="hu-HU" sz="1800" b="0" i="1" u="none" strike="noStrike" cap="none" normalizeH="0" baseline="0" dirty="0" err="1">
                          <a:ln>
                            <a:noFill/>
                          </a:ln>
                          <a:solidFill>
                            <a:srgbClr val="000000"/>
                          </a:solidFill>
                          <a:effectLst/>
                          <a:latin typeface="Tahoma" pitchFamily="34" charset="0"/>
                          <a:ea typeface="ＭＳ Ｐゴシック" charset="-128"/>
                        </a:rPr>
                        <a:t>upper</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hu-HU" sz="1800" b="0" i="1" u="none" strike="noStrike" cap="none" normalizeH="0" baseline="0" dirty="0" err="1">
                          <a:ln>
                            <a:noFill/>
                          </a:ln>
                          <a:solidFill>
                            <a:srgbClr val="000000"/>
                          </a:solidFill>
                          <a:effectLst/>
                          <a:latin typeface="Tahoma" pitchFamily="34" charset="0"/>
                          <a:ea typeface="ＭＳ Ｐゴシック" charset="-128"/>
                        </a:rPr>
                        <a:t>respiratory</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hu-HU" sz="1800" b="0" i="1" u="none" strike="noStrike" cap="none" normalizeH="0" baseline="0" dirty="0" err="1">
                          <a:ln>
                            <a:noFill/>
                          </a:ln>
                          <a:solidFill>
                            <a:srgbClr val="000000"/>
                          </a:solidFill>
                          <a:effectLst/>
                          <a:latin typeface="Tahoma" pitchFamily="34" charset="0"/>
                          <a:ea typeface="ＭＳ Ｐゴシック" charset="-128"/>
                        </a:rPr>
                        <a:t>infection</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Abscess </a:t>
                      </a:r>
                      <a:r>
                        <a:rPr kumimoji="0" lang="hu-HU" sz="1800" b="0" i="0" u="none" strike="noStrike" cap="none" normalizeH="0" baseline="0" dirty="0" err="1">
                          <a:ln>
                            <a:noFill/>
                          </a:ln>
                          <a:solidFill>
                            <a:srgbClr val="000000"/>
                          </a:solidFill>
                          <a:effectLst/>
                          <a:latin typeface="Tahoma" pitchFamily="34" charset="0"/>
                          <a:ea typeface="ＭＳ Ｐゴシック" charset="-128"/>
                        </a:rPr>
                        <a:t>seen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on direct exam</a:t>
                      </a:r>
                      <a:r>
                        <a:rPr kumimoji="0" lang="hu-HU" sz="1800" b="0" i="0" u="none" strike="noStrike" cap="none" normalizeH="0" baseline="0" dirty="0" err="1">
                          <a:ln>
                            <a:noFill/>
                          </a:ln>
                          <a:solidFill>
                            <a:srgbClr val="000000"/>
                          </a:solidFill>
                          <a:effectLst/>
                          <a:latin typeface="Tahoma" pitchFamily="34" charset="0"/>
                          <a:ea typeface="ＭＳ Ｐゴシック" charset="-128"/>
                        </a:rPr>
                        <a:t>ination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during</a:t>
                      </a:r>
                      <a:r>
                        <a:rPr kumimoji="0" lang="en-US" sz="1800" b="0" i="0" u="none" strike="noStrike" cap="none" normalizeH="0" baseline="0" dirty="0">
                          <a:ln>
                            <a:noFill/>
                          </a:ln>
                          <a:solidFill>
                            <a:srgbClr val="000000"/>
                          </a:solidFill>
                          <a:effectLst/>
                          <a:latin typeface="Tahoma" pitchFamily="34" charset="0"/>
                          <a:ea typeface="ＭＳ Ｐゴシック" charset="-128"/>
                        </a:rPr>
                        <a:t> op</a:t>
                      </a:r>
                      <a:r>
                        <a:rPr kumimoji="0" lang="hu-HU" sz="1800" b="0" i="0" u="none" strike="noStrike" cap="none" normalizeH="0" baseline="0" dirty="0" err="1">
                          <a:ln>
                            <a:noFill/>
                          </a:ln>
                          <a:solidFill>
                            <a:srgbClr val="000000"/>
                          </a:solidFill>
                          <a:effectLst/>
                          <a:latin typeface="Tahoma" pitchFamily="34" charset="0"/>
                          <a:ea typeface="ＭＳ Ｐゴシック" charset="-128"/>
                        </a:rPr>
                        <a:t>eration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GB"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771082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altLang="en-US" dirty="0">
                <a:ea typeface="ＭＳ Ｐゴシック" pitchFamily="34" charset="-128"/>
              </a:rPr>
              <a:t>Gastrointestinal </a:t>
            </a:r>
            <a:r>
              <a:rPr lang="hu-HU" altLang="en-US" dirty="0">
                <a:ea typeface="ＭＳ Ｐゴシック" pitchFamily="34" charset="-128"/>
              </a:rPr>
              <a:t>s</a:t>
            </a:r>
            <a:r>
              <a:rPr lang="en-US" altLang="en-US" dirty="0" err="1">
                <a:ea typeface="ＭＳ Ｐゴシック" pitchFamily="34" charset="-128"/>
              </a:rPr>
              <a:t>ystem</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(GI)</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5</a:t>
            </a:r>
            <a:r>
              <a:rPr lang="en-GB" altLang="en-US" sz="2000" dirty="0">
                <a:ea typeface="ＭＳ Ｐゴシック" pitchFamily="34" charset="-128"/>
              </a:rPr>
              <a:t>-6</a:t>
            </a:r>
            <a:r>
              <a:rPr lang="hu-HU" altLang="en-US" sz="2000" dirty="0">
                <a:ea typeface="ＭＳ Ｐゴシック" pitchFamily="34" charset="-128"/>
              </a:rPr>
              <a:t>6</a:t>
            </a:r>
            <a:endParaRPr lang="en-US" altLang="en-US" sz="2000" dirty="0">
              <a:ea typeface="ＭＳ Ｐゴシック" pitchFamily="34" charset="-128"/>
            </a:endParaRPr>
          </a:p>
        </p:txBody>
      </p:sp>
      <p:sp>
        <p:nvSpPr>
          <p:cNvPr id="107523" name="Line 9"/>
          <p:cNvSpPr>
            <a:spLocks noChangeShapeType="1"/>
          </p:cNvSpPr>
          <p:nvPr/>
        </p:nvSpPr>
        <p:spPr bwMode="auto">
          <a:xfrm>
            <a:off x="349251" y="3038475"/>
            <a:ext cx="11427883" cy="15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7524" name="Line 10"/>
          <p:cNvSpPr>
            <a:spLocks noChangeShapeType="1"/>
          </p:cNvSpPr>
          <p:nvPr/>
        </p:nvSpPr>
        <p:spPr bwMode="auto">
          <a:xfrm>
            <a:off x="408517" y="1849438"/>
            <a:ext cx="0" cy="4100512"/>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7525" name="Line 11"/>
          <p:cNvSpPr>
            <a:spLocks noChangeShapeType="1"/>
          </p:cNvSpPr>
          <p:nvPr/>
        </p:nvSpPr>
        <p:spPr bwMode="auto">
          <a:xfrm>
            <a:off x="11777133" y="1849438"/>
            <a:ext cx="0" cy="4100512"/>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7526" name="Line 12"/>
          <p:cNvSpPr>
            <a:spLocks noChangeShapeType="1"/>
          </p:cNvSpPr>
          <p:nvPr/>
        </p:nvSpPr>
        <p:spPr bwMode="auto">
          <a:xfrm>
            <a:off x="349251" y="1849438"/>
            <a:ext cx="11427883" cy="1587"/>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grpSp>
        <p:nvGrpSpPr>
          <p:cNvPr id="107527" name="Group 16"/>
          <p:cNvGrpSpPr>
            <a:grpSpLocks/>
          </p:cNvGrpSpPr>
          <p:nvPr/>
        </p:nvGrpSpPr>
        <p:grpSpPr bwMode="auto">
          <a:xfrm>
            <a:off x="414012" y="934408"/>
            <a:ext cx="11423361" cy="5607401"/>
            <a:chOff x="357" y="1069"/>
            <a:chExt cx="5292" cy="3022"/>
          </a:xfrm>
        </p:grpSpPr>
        <p:sp>
          <p:nvSpPr>
            <p:cNvPr id="107528" name="Rectangle 4"/>
            <p:cNvSpPr>
              <a:spLocks noChangeArrowheads="1"/>
            </p:cNvSpPr>
            <p:nvPr/>
          </p:nvSpPr>
          <p:spPr bwMode="auto">
            <a:xfrm>
              <a:off x="2178" y="1069"/>
              <a:ext cx="1717" cy="726"/>
            </a:xfrm>
            <a:prstGeom prst="rect">
              <a:avLst/>
            </a:prstGeom>
            <a:solidFill>
              <a:srgbClr val="66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100000"/>
                </a:lnSpc>
                <a:spcAft>
                  <a:spcPct val="0"/>
                </a:spcAft>
                <a:buFontTx/>
                <a:buNone/>
              </a:pPr>
              <a:r>
                <a:rPr lang="hu-HU" altLang="en-US" b="1" dirty="0">
                  <a:solidFill>
                    <a:srgbClr val="FFFFFF"/>
                  </a:solidFill>
                </a:rPr>
                <a:t>GI-</a:t>
              </a:r>
              <a:r>
                <a:rPr lang="en-US" altLang="en-US" b="1" dirty="0">
                  <a:solidFill>
                    <a:srgbClr val="FFFFFF"/>
                  </a:solidFill>
                </a:rPr>
                <a:t>HEP</a:t>
              </a:r>
            </a:p>
            <a:p>
              <a:pPr algn="ctr" eaLnBrk="1" hangingPunct="1">
                <a:lnSpc>
                  <a:spcPct val="100000"/>
                </a:lnSpc>
                <a:spcAft>
                  <a:spcPct val="0"/>
                </a:spcAft>
                <a:buFontTx/>
                <a:buNone/>
              </a:pPr>
              <a:r>
                <a:rPr lang="en-US" altLang="en-US" sz="1800" b="1" dirty="0">
                  <a:solidFill>
                    <a:srgbClr val="FFFFFF"/>
                  </a:solidFill>
                </a:rPr>
                <a:t>Hepatitis</a:t>
              </a:r>
              <a:r>
                <a:rPr lang="en-US" altLang="en-US" sz="1600" b="1" dirty="0">
                  <a:solidFill>
                    <a:srgbClr val="FFFFFF"/>
                  </a:solidFill>
                </a:rPr>
                <a:t> </a:t>
              </a:r>
            </a:p>
          </p:txBody>
        </p:sp>
        <p:sp>
          <p:nvSpPr>
            <p:cNvPr id="107529" name="Rectangle 5"/>
            <p:cNvSpPr>
              <a:spLocks noChangeArrowheads="1"/>
            </p:cNvSpPr>
            <p:nvPr/>
          </p:nvSpPr>
          <p:spPr bwMode="auto">
            <a:xfrm>
              <a:off x="3892" y="1069"/>
              <a:ext cx="1732" cy="749"/>
            </a:xfrm>
            <a:prstGeom prst="rect">
              <a:avLst/>
            </a:prstGeom>
            <a:solidFill>
              <a:srgbClr val="66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100000"/>
                </a:lnSpc>
                <a:spcAft>
                  <a:spcPct val="0"/>
                </a:spcAft>
                <a:buFontTx/>
                <a:buNone/>
              </a:pPr>
              <a:r>
                <a:rPr lang="hu-HU" altLang="en-US" b="1" dirty="0">
                  <a:solidFill>
                    <a:srgbClr val="FFFFFF"/>
                  </a:solidFill>
                </a:rPr>
                <a:t>GI-</a:t>
              </a:r>
              <a:r>
                <a:rPr lang="en-US" altLang="en-US" b="1" dirty="0">
                  <a:solidFill>
                    <a:srgbClr val="FFFFFF"/>
                  </a:solidFill>
                </a:rPr>
                <a:t>IAB</a:t>
              </a:r>
            </a:p>
            <a:p>
              <a:pPr algn="ctr" eaLnBrk="1" hangingPunct="1">
                <a:lnSpc>
                  <a:spcPct val="100000"/>
                </a:lnSpc>
                <a:spcAft>
                  <a:spcPct val="0"/>
                </a:spcAft>
                <a:buFontTx/>
                <a:buNone/>
              </a:pPr>
              <a:r>
                <a:rPr lang="en-US" altLang="en-US" sz="1800" b="1" dirty="0">
                  <a:solidFill>
                    <a:srgbClr val="FFFFFF"/>
                  </a:solidFill>
                </a:rPr>
                <a:t>Intraabdominal, not specified elsewhere</a:t>
              </a:r>
              <a:endParaRPr lang="en-GB" altLang="en-US" sz="1800" b="1" dirty="0">
                <a:solidFill>
                  <a:srgbClr val="FFFFFF"/>
                </a:solidFill>
              </a:endParaRPr>
            </a:p>
            <a:p>
              <a:pPr algn="ctr" eaLnBrk="1" hangingPunct="1">
                <a:lnSpc>
                  <a:spcPct val="100000"/>
                </a:lnSpc>
                <a:spcAft>
                  <a:spcPct val="0"/>
                </a:spcAft>
                <a:buFontTx/>
                <a:buNone/>
              </a:pPr>
              <a:endParaRPr lang="en-US" altLang="en-US" sz="1600" b="1" dirty="0">
                <a:solidFill>
                  <a:srgbClr val="FFFFFF"/>
                </a:solidFill>
              </a:endParaRPr>
            </a:p>
          </p:txBody>
        </p:sp>
        <p:sp>
          <p:nvSpPr>
            <p:cNvPr id="107530" name="Rectangle 6"/>
            <p:cNvSpPr>
              <a:spLocks noChangeArrowheads="1"/>
            </p:cNvSpPr>
            <p:nvPr/>
          </p:nvSpPr>
          <p:spPr bwMode="auto">
            <a:xfrm>
              <a:off x="2179" y="1801"/>
              <a:ext cx="1717" cy="2285"/>
            </a:xfrm>
            <a:prstGeom prst="rect">
              <a:avLst/>
            </a:prstGeom>
            <a:solidFill>
              <a:srgbClr val="E7F3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eaLnBrk="1" hangingPunct="1">
                <a:lnSpc>
                  <a:spcPct val="80000"/>
                </a:lnSpc>
                <a:spcAft>
                  <a:spcPct val="0"/>
                </a:spcAft>
                <a:buFontTx/>
                <a:buNone/>
              </a:pPr>
              <a:r>
                <a:rPr lang="hu-HU" altLang="en-US" sz="1700" dirty="0">
                  <a:solidFill>
                    <a:srgbClr val="000000"/>
                  </a:solidFill>
                </a:rPr>
                <a:t>Must </a:t>
              </a:r>
              <a:r>
                <a:rPr lang="hu-HU" altLang="en-US" sz="1700" dirty="0" err="1">
                  <a:solidFill>
                    <a:srgbClr val="000000"/>
                  </a:solidFill>
                </a:rPr>
                <a:t>meet</a:t>
              </a:r>
              <a:r>
                <a:rPr lang="hu-HU" altLang="en-US" sz="1700" dirty="0">
                  <a:solidFill>
                    <a:srgbClr val="000000"/>
                  </a:solidFill>
                </a:rPr>
                <a:t> </a:t>
              </a:r>
              <a:r>
                <a:rPr lang="hu-HU" altLang="en-US" sz="1700" dirty="0" err="1">
                  <a:solidFill>
                    <a:srgbClr val="000000"/>
                  </a:solidFill>
                </a:rPr>
                <a:t>the</a:t>
              </a:r>
              <a:r>
                <a:rPr lang="hu-HU" altLang="en-US" sz="1700" dirty="0">
                  <a:solidFill>
                    <a:srgbClr val="000000"/>
                  </a:solidFill>
                </a:rPr>
                <a:t> </a:t>
              </a:r>
              <a:r>
                <a:rPr lang="hu-HU" altLang="en-US" sz="1700" dirty="0" err="1">
                  <a:solidFill>
                    <a:srgbClr val="000000"/>
                  </a:solidFill>
                </a:rPr>
                <a:t>following</a:t>
              </a:r>
              <a:r>
                <a:rPr lang="hu-HU" altLang="en-US" sz="1700" dirty="0">
                  <a:solidFill>
                    <a:srgbClr val="000000"/>
                  </a:solidFill>
                </a:rPr>
                <a:t>:</a:t>
              </a:r>
            </a:p>
            <a:p>
              <a:pPr eaLnBrk="1" hangingPunct="1">
                <a:lnSpc>
                  <a:spcPct val="80000"/>
                </a:lnSpc>
                <a:spcAft>
                  <a:spcPct val="0"/>
                </a:spcAft>
                <a:buFontTx/>
                <a:buNone/>
              </a:pPr>
              <a:endParaRPr lang="hu-HU" altLang="en-US" sz="1700" dirty="0">
                <a:solidFill>
                  <a:srgbClr val="000000"/>
                </a:solidFill>
              </a:endParaRPr>
            </a:p>
            <a:p>
              <a:pPr eaLnBrk="1" hangingPunct="1">
                <a:lnSpc>
                  <a:spcPct val="80000"/>
                </a:lnSpc>
                <a:spcAft>
                  <a:spcPct val="0"/>
                </a:spcAft>
                <a:buFontTx/>
                <a:buNone/>
              </a:pPr>
              <a:r>
                <a:rPr lang="en-US" altLang="en-US" sz="1700" dirty="0">
                  <a:solidFill>
                    <a:srgbClr val="000000"/>
                  </a:solidFill>
                </a:rPr>
                <a:t>≥2 signs</a:t>
              </a:r>
              <a:r>
                <a:rPr lang="hu-HU" altLang="en-US" sz="1700" dirty="0">
                  <a:solidFill>
                    <a:srgbClr val="000000"/>
                  </a:solidFill>
                </a:rPr>
                <a:t> </a:t>
              </a:r>
              <a:r>
                <a:rPr lang="hu-HU" altLang="en-US" sz="1700" dirty="0" err="1">
                  <a:solidFill>
                    <a:srgbClr val="000000"/>
                  </a:solidFill>
                </a:rPr>
                <a:t>or</a:t>
              </a:r>
              <a:r>
                <a:rPr lang="hu-HU" altLang="en-US" sz="1700" dirty="0">
                  <a:solidFill>
                    <a:srgbClr val="000000"/>
                  </a:solidFill>
                </a:rPr>
                <a:t> </a:t>
              </a:r>
              <a:r>
                <a:rPr lang="en-US" altLang="en-US" sz="1700" dirty="0">
                  <a:solidFill>
                    <a:srgbClr val="000000"/>
                  </a:solidFill>
                </a:rPr>
                <a:t>symptoms </a:t>
              </a:r>
              <a:r>
                <a:rPr lang="hu-HU" altLang="en-US" sz="1700" dirty="0" err="1">
                  <a:solidFill>
                    <a:srgbClr val="000000"/>
                  </a:solidFill>
                </a:rPr>
                <a:t>with</a:t>
              </a:r>
              <a:r>
                <a:rPr lang="hu-HU" altLang="en-US" sz="1700" dirty="0">
                  <a:solidFill>
                    <a:srgbClr val="000000"/>
                  </a:solidFill>
                </a:rPr>
                <a:t> no </a:t>
              </a:r>
              <a:r>
                <a:rPr lang="hu-HU" altLang="en-US" sz="1700" dirty="0" err="1">
                  <a:solidFill>
                    <a:srgbClr val="000000"/>
                  </a:solidFill>
                </a:rPr>
                <a:t>other</a:t>
              </a:r>
              <a:r>
                <a:rPr lang="hu-HU" altLang="en-US" sz="1700" dirty="0">
                  <a:solidFill>
                    <a:srgbClr val="000000"/>
                  </a:solidFill>
                </a:rPr>
                <a:t> </a:t>
              </a:r>
              <a:r>
                <a:rPr lang="hu-HU" altLang="en-US" sz="1700" dirty="0" err="1">
                  <a:solidFill>
                    <a:srgbClr val="000000"/>
                  </a:solidFill>
                </a:rPr>
                <a:t>recognised</a:t>
              </a:r>
              <a:r>
                <a:rPr lang="hu-HU" altLang="en-US" sz="1700" dirty="0">
                  <a:solidFill>
                    <a:srgbClr val="000000"/>
                  </a:solidFill>
                </a:rPr>
                <a:t> </a:t>
              </a:r>
              <a:r>
                <a:rPr lang="hu-HU" altLang="en-US" sz="1700" dirty="0" err="1">
                  <a:solidFill>
                    <a:srgbClr val="000000"/>
                  </a:solidFill>
                </a:rPr>
                <a:t>cause</a:t>
              </a:r>
              <a:r>
                <a:rPr lang="hu-HU" altLang="en-US" sz="1700" dirty="0">
                  <a:solidFill>
                    <a:srgbClr val="000000"/>
                  </a:solidFill>
                </a:rPr>
                <a:t> (</a:t>
              </a:r>
              <a:r>
                <a:rPr lang="hu-HU" altLang="en-US" sz="1700" dirty="0" err="1">
                  <a:solidFill>
                    <a:srgbClr val="000000"/>
                  </a:solidFill>
                </a:rPr>
                <a:t>e.g</a:t>
              </a:r>
              <a:r>
                <a:rPr lang="hu-HU" altLang="en-US" sz="1700" dirty="0">
                  <a:solidFill>
                    <a:srgbClr val="000000"/>
                  </a:solidFill>
                </a:rPr>
                <a:t>. </a:t>
              </a:r>
              <a:r>
                <a:rPr lang="hu-HU" altLang="en-US" sz="1700" dirty="0" err="1">
                  <a:solidFill>
                    <a:srgbClr val="000000"/>
                  </a:solidFill>
                </a:rPr>
                <a:t>fever</a:t>
              </a:r>
              <a:r>
                <a:rPr lang="hu-HU" altLang="en-US" sz="1700" dirty="0">
                  <a:solidFill>
                    <a:srgbClr val="000000"/>
                  </a:solidFill>
                </a:rPr>
                <a:t>, anorexia, </a:t>
              </a:r>
              <a:r>
                <a:rPr lang="hu-HU" altLang="en-US" sz="1700" dirty="0" err="1">
                  <a:solidFill>
                    <a:srgbClr val="000000"/>
                  </a:solidFill>
                </a:rPr>
                <a:t>nausea</a:t>
              </a:r>
              <a:r>
                <a:rPr lang="hu-HU" altLang="en-US" sz="1700" dirty="0">
                  <a:solidFill>
                    <a:srgbClr val="000000"/>
                  </a:solidFill>
                </a:rPr>
                <a:t>) </a:t>
              </a:r>
              <a:r>
                <a:rPr lang="en-US" altLang="en-US" sz="1700" dirty="0">
                  <a:solidFill>
                    <a:srgbClr val="000000"/>
                  </a:solidFill>
                </a:rPr>
                <a:t>AND</a:t>
              </a:r>
              <a:r>
                <a:rPr lang="hu-HU" altLang="en-US" sz="1700" dirty="0">
                  <a:solidFill>
                    <a:srgbClr val="000000"/>
                  </a:solidFill>
                </a:rPr>
                <a:t> </a:t>
              </a:r>
              <a:r>
                <a:rPr lang="en-US" altLang="en-US" sz="1700" dirty="0">
                  <a:solidFill>
                    <a:srgbClr val="000000"/>
                  </a:solidFill>
                </a:rPr>
                <a:t>≥</a:t>
              </a:r>
              <a:r>
                <a:rPr lang="hu-HU" altLang="en-US" sz="1700" dirty="0">
                  <a:solidFill>
                    <a:srgbClr val="000000"/>
                  </a:solidFill>
                </a:rPr>
                <a:t>1 of </a:t>
              </a:r>
              <a:r>
                <a:rPr lang="hu-HU" altLang="en-US" sz="1700" dirty="0" err="1">
                  <a:solidFill>
                    <a:srgbClr val="000000"/>
                  </a:solidFill>
                </a:rPr>
                <a:t>the</a:t>
              </a:r>
              <a:r>
                <a:rPr lang="hu-HU" altLang="en-US" sz="1700" dirty="0">
                  <a:solidFill>
                    <a:srgbClr val="000000"/>
                  </a:solidFill>
                </a:rPr>
                <a:t> </a:t>
              </a:r>
              <a:r>
                <a:rPr lang="hu-HU" altLang="en-US" sz="1700" dirty="0" err="1">
                  <a:solidFill>
                    <a:srgbClr val="000000"/>
                  </a:solidFill>
                </a:rPr>
                <a:t>following</a:t>
              </a:r>
              <a:r>
                <a:rPr lang="hu-HU" altLang="en-US" sz="1700" dirty="0">
                  <a:solidFill>
                    <a:srgbClr val="000000"/>
                  </a:solidFill>
                </a:rPr>
                <a:t>:</a:t>
              </a:r>
            </a:p>
            <a:p>
              <a:pPr marL="285750" indent="-285750" eaLnBrk="1" hangingPunct="1">
                <a:lnSpc>
                  <a:spcPct val="80000"/>
                </a:lnSpc>
                <a:spcAft>
                  <a:spcPct val="0"/>
                </a:spcAft>
                <a:buFont typeface="Symbol" panose="05050102010706020507" pitchFamily="18" charset="2"/>
                <a:buChar char="-"/>
              </a:pPr>
              <a:r>
                <a:rPr lang="en-US" altLang="en-US" sz="1700" dirty="0">
                  <a:solidFill>
                    <a:srgbClr val="000000"/>
                  </a:solidFill>
                </a:rPr>
                <a:t>positive antigen or antibody test for HAV, HBV,</a:t>
              </a:r>
              <a:r>
                <a:rPr lang="hu-HU" altLang="en-US" sz="1700" dirty="0">
                  <a:solidFill>
                    <a:srgbClr val="000000"/>
                  </a:solidFill>
                </a:rPr>
                <a:t> </a:t>
              </a:r>
              <a:r>
                <a:rPr lang="en-US" altLang="en-US" sz="1700" dirty="0">
                  <a:solidFill>
                    <a:srgbClr val="000000"/>
                  </a:solidFill>
                </a:rPr>
                <a:t>HCV, HDV</a:t>
              </a:r>
              <a:endParaRPr lang="en-GB" altLang="en-US" sz="1700" dirty="0">
                <a:solidFill>
                  <a:srgbClr val="000000"/>
                </a:solidFill>
              </a:endParaRPr>
            </a:p>
            <a:p>
              <a:pPr marL="285750" indent="-285750" eaLnBrk="1" hangingPunct="1">
                <a:lnSpc>
                  <a:spcPct val="80000"/>
                </a:lnSpc>
                <a:spcAft>
                  <a:spcPct val="0"/>
                </a:spcAft>
                <a:buFont typeface="Symbol" panose="05050102010706020507" pitchFamily="18" charset="2"/>
                <a:buChar char="-"/>
              </a:pPr>
              <a:r>
                <a:rPr lang="en-US" altLang="en-US" sz="1700" dirty="0">
                  <a:solidFill>
                    <a:srgbClr val="000000"/>
                  </a:solidFill>
                </a:rPr>
                <a:t>abnormal liver function tests</a:t>
              </a:r>
              <a:endParaRPr lang="en-GB" altLang="en-US" sz="1700" dirty="0">
                <a:solidFill>
                  <a:srgbClr val="000000"/>
                </a:solidFill>
              </a:endParaRPr>
            </a:p>
            <a:p>
              <a:pPr marL="285750" indent="-285750" eaLnBrk="1" hangingPunct="1">
                <a:lnSpc>
                  <a:spcPct val="80000"/>
                </a:lnSpc>
                <a:spcAft>
                  <a:spcPct val="0"/>
                </a:spcAft>
                <a:buFont typeface="Symbol" panose="05050102010706020507" pitchFamily="18" charset="2"/>
                <a:buChar char="-"/>
              </a:pPr>
              <a:r>
                <a:rPr lang="en-US" altLang="en-US" sz="1700" dirty="0">
                  <a:solidFill>
                    <a:srgbClr val="000000"/>
                  </a:solidFill>
                </a:rPr>
                <a:t>cytomegalovirus (CMV)</a:t>
              </a:r>
              <a:r>
                <a:rPr lang="hu-HU" altLang="en-US" sz="1700" dirty="0">
                  <a:solidFill>
                    <a:srgbClr val="000000"/>
                  </a:solidFill>
                </a:rPr>
                <a:t> in </a:t>
              </a:r>
              <a:r>
                <a:rPr lang="hu-HU" altLang="en-US" sz="1700" dirty="0" err="1">
                  <a:solidFill>
                    <a:srgbClr val="000000"/>
                  </a:solidFill>
                </a:rPr>
                <a:t>urine</a:t>
              </a:r>
              <a:r>
                <a:rPr lang="hu-HU" altLang="en-US" sz="1700" dirty="0">
                  <a:solidFill>
                    <a:srgbClr val="000000"/>
                  </a:solidFill>
                </a:rPr>
                <a:t>/ </a:t>
              </a:r>
              <a:r>
                <a:rPr lang="hu-HU" altLang="en-US" sz="1700" dirty="0" err="1">
                  <a:solidFill>
                    <a:srgbClr val="000000"/>
                  </a:solidFill>
                </a:rPr>
                <a:t>oropharyngeal</a:t>
              </a:r>
              <a:r>
                <a:rPr lang="hu-HU" altLang="en-US" sz="1700" dirty="0">
                  <a:solidFill>
                    <a:srgbClr val="000000"/>
                  </a:solidFill>
                </a:rPr>
                <a:t> </a:t>
              </a:r>
              <a:r>
                <a:rPr lang="hu-HU" altLang="en-US" sz="1700" dirty="0" err="1">
                  <a:solidFill>
                    <a:srgbClr val="000000"/>
                  </a:solidFill>
                </a:rPr>
                <a:t>secretions</a:t>
              </a:r>
              <a:endParaRPr lang="en-GB" altLang="en-US" sz="1700" dirty="0">
                <a:solidFill>
                  <a:srgbClr val="000000"/>
                </a:solidFill>
              </a:endParaRPr>
            </a:p>
            <a:p>
              <a:pPr eaLnBrk="1" hangingPunct="1">
                <a:lnSpc>
                  <a:spcPct val="80000"/>
                </a:lnSpc>
                <a:spcAft>
                  <a:spcPct val="0"/>
                </a:spcAft>
                <a:buFontTx/>
                <a:buNone/>
              </a:pPr>
              <a:r>
                <a:rPr lang="en-US" altLang="en-US" sz="1700" dirty="0">
                  <a:solidFill>
                    <a:srgbClr val="000000"/>
                  </a:solidFill>
                </a:rPr>
                <a:t> </a:t>
              </a:r>
              <a:endParaRPr lang="en-GB" altLang="en-US" sz="1700" dirty="0">
                <a:solidFill>
                  <a:srgbClr val="000000"/>
                </a:solidFill>
              </a:endParaRPr>
            </a:p>
            <a:p>
              <a:pPr eaLnBrk="1" hangingPunct="1">
                <a:lnSpc>
                  <a:spcPct val="80000"/>
                </a:lnSpc>
                <a:spcAft>
                  <a:spcPct val="0"/>
                </a:spcAft>
                <a:buFontTx/>
                <a:buNone/>
              </a:pPr>
              <a:r>
                <a:rPr lang="hu-HU" altLang="en-US" sz="1600" b="1" dirty="0" err="1">
                  <a:solidFill>
                    <a:srgbClr val="000000"/>
                  </a:solidFill>
                </a:rPr>
                <a:t>Do</a:t>
              </a:r>
              <a:r>
                <a:rPr lang="hu-HU" altLang="en-US" sz="1600" b="1" dirty="0">
                  <a:solidFill>
                    <a:srgbClr val="000000"/>
                  </a:solidFill>
                </a:rPr>
                <a:t> </a:t>
              </a:r>
              <a:r>
                <a:rPr lang="hu-HU" altLang="en-US" sz="1600" b="1" dirty="0" err="1">
                  <a:solidFill>
                    <a:srgbClr val="000000"/>
                  </a:solidFill>
                </a:rPr>
                <a:t>not</a:t>
              </a:r>
              <a:r>
                <a:rPr lang="hu-HU" altLang="en-US" sz="1600" b="1" dirty="0">
                  <a:solidFill>
                    <a:srgbClr val="000000"/>
                  </a:solidFill>
                </a:rPr>
                <a:t> </a:t>
              </a:r>
              <a:r>
                <a:rPr lang="hu-HU" altLang="en-US" sz="1600" b="1" dirty="0" err="1">
                  <a:solidFill>
                    <a:srgbClr val="000000"/>
                  </a:solidFill>
                </a:rPr>
                <a:t>report</a:t>
              </a:r>
              <a:r>
                <a:rPr lang="en-GB" altLang="en-US" sz="1600" b="1" dirty="0">
                  <a:solidFill>
                    <a:srgbClr val="000000"/>
                  </a:solidFill>
                </a:rPr>
                <a:t> </a:t>
              </a:r>
              <a:r>
                <a:rPr lang="hu-HU" altLang="en-US" sz="1600" b="1" dirty="0" err="1">
                  <a:solidFill>
                    <a:srgbClr val="000000"/>
                  </a:solidFill>
                </a:rPr>
                <a:t>these</a:t>
              </a:r>
              <a:r>
                <a:rPr lang="hu-HU" altLang="en-US" sz="1600" b="1" dirty="0">
                  <a:solidFill>
                    <a:srgbClr val="000000"/>
                  </a:solidFill>
                </a:rPr>
                <a:t> </a:t>
              </a:r>
              <a:r>
                <a:rPr lang="en-GB" altLang="en-US" sz="1600" b="1" dirty="0">
                  <a:solidFill>
                    <a:srgbClr val="000000"/>
                  </a:solidFill>
                </a:rPr>
                <a:t>hepatitis</a:t>
              </a:r>
              <a:r>
                <a:rPr lang="hu-HU" altLang="en-US" sz="1600" b="1" dirty="0">
                  <a:solidFill>
                    <a:srgbClr val="000000"/>
                  </a:solidFill>
                </a:rPr>
                <a:t> </a:t>
              </a:r>
              <a:r>
                <a:rPr lang="hu-HU" altLang="en-US" sz="1600" b="1" dirty="0" err="1">
                  <a:solidFill>
                    <a:srgbClr val="000000"/>
                  </a:solidFill>
                </a:rPr>
                <a:t>cases</a:t>
              </a:r>
              <a:r>
                <a:rPr lang="en-GB" altLang="en-US" sz="1600" b="1" dirty="0">
                  <a:solidFill>
                    <a:srgbClr val="000000"/>
                  </a:solidFill>
                </a:rPr>
                <a:t>:</a:t>
              </a:r>
              <a:r>
                <a:rPr lang="hu-HU" altLang="en-US" sz="1600" b="1" dirty="0">
                  <a:solidFill>
                    <a:srgbClr val="000000"/>
                  </a:solidFill>
                </a:rPr>
                <a:t> </a:t>
              </a:r>
              <a:r>
                <a:rPr lang="en-GB" altLang="en-US" sz="1600" b="1" dirty="0">
                  <a:solidFill>
                    <a:srgbClr val="000000"/>
                  </a:solidFill>
                </a:rPr>
                <a:t>non-infectious, </a:t>
              </a:r>
              <a:r>
                <a:rPr lang="hu-HU" altLang="en-US" sz="1600" b="1" dirty="0" err="1">
                  <a:solidFill>
                    <a:srgbClr val="000000"/>
                  </a:solidFill>
                </a:rPr>
                <a:t>due</a:t>
              </a:r>
              <a:r>
                <a:rPr lang="hu-HU" altLang="en-US" sz="1600" b="1" dirty="0">
                  <a:solidFill>
                    <a:srgbClr val="000000"/>
                  </a:solidFill>
                </a:rPr>
                <a:t> </a:t>
              </a:r>
              <a:r>
                <a:rPr lang="hu-HU" altLang="en-US" sz="1600" b="1" dirty="0" err="1">
                  <a:solidFill>
                    <a:srgbClr val="000000"/>
                  </a:solidFill>
                </a:rPr>
                <a:t>to</a:t>
              </a:r>
              <a:r>
                <a:rPr lang="hu-HU" altLang="en-US" sz="1600" b="1" dirty="0">
                  <a:solidFill>
                    <a:srgbClr val="000000"/>
                  </a:solidFill>
                </a:rPr>
                <a:t> </a:t>
              </a:r>
              <a:r>
                <a:rPr lang="hu-HU" altLang="en-US" sz="1600" b="1" dirty="0" err="1">
                  <a:solidFill>
                    <a:srgbClr val="000000"/>
                  </a:solidFill>
                </a:rPr>
                <a:t>hepato</a:t>
              </a:r>
              <a:r>
                <a:rPr lang="en-GB" altLang="en-US" sz="1600" b="1" dirty="0">
                  <a:solidFill>
                    <a:srgbClr val="000000"/>
                  </a:solidFill>
                </a:rPr>
                <a:t>toxins</a:t>
              </a:r>
              <a:r>
                <a:rPr lang="hu-HU" altLang="en-US" sz="1600" b="1" dirty="0">
                  <a:solidFill>
                    <a:srgbClr val="000000"/>
                  </a:solidFill>
                </a:rPr>
                <a:t> (</a:t>
              </a:r>
              <a:r>
                <a:rPr lang="hu-HU" altLang="en-US" sz="1600" b="1" dirty="0" err="1">
                  <a:solidFill>
                    <a:srgbClr val="000000"/>
                  </a:solidFill>
                </a:rPr>
                <a:t>e.g</a:t>
              </a:r>
              <a:r>
                <a:rPr lang="hu-HU" altLang="en-US" sz="1600" b="1" dirty="0">
                  <a:solidFill>
                    <a:srgbClr val="000000"/>
                  </a:solidFill>
                </a:rPr>
                <a:t>. </a:t>
              </a:r>
              <a:r>
                <a:rPr lang="hu-HU" altLang="en-US" sz="1600" b="1" dirty="0" err="1">
                  <a:solidFill>
                    <a:srgbClr val="000000"/>
                  </a:solidFill>
                </a:rPr>
                <a:t>alcohol</a:t>
              </a:r>
              <a:r>
                <a:rPr lang="hu-HU" altLang="en-US" sz="1600" b="1" dirty="0">
                  <a:solidFill>
                    <a:srgbClr val="000000"/>
                  </a:solidFill>
                </a:rPr>
                <a:t>)</a:t>
              </a:r>
              <a:r>
                <a:rPr lang="en-GB" altLang="en-US" sz="1600" b="1" dirty="0">
                  <a:solidFill>
                    <a:srgbClr val="000000"/>
                  </a:solidFill>
                </a:rPr>
                <a:t>, biliary obstruction</a:t>
              </a:r>
              <a:r>
                <a:rPr lang="hu-HU" altLang="en-US" sz="1600" b="1" dirty="0">
                  <a:solidFill>
                    <a:srgbClr val="000000"/>
                  </a:solidFill>
                </a:rPr>
                <a:t>/</a:t>
              </a:r>
              <a:r>
                <a:rPr lang="hu-HU" altLang="en-US" sz="1600" b="1" dirty="0" err="1">
                  <a:solidFill>
                    <a:srgbClr val="000000"/>
                  </a:solidFill>
                </a:rPr>
                <a:t>cholecystitis</a:t>
              </a:r>
              <a:endParaRPr lang="en-US" altLang="en-US" sz="1600" b="1" dirty="0">
                <a:solidFill>
                  <a:srgbClr val="000000"/>
                </a:solidFill>
              </a:endParaRPr>
            </a:p>
          </p:txBody>
        </p:sp>
        <p:sp>
          <p:nvSpPr>
            <p:cNvPr id="107531" name="Rectangle 7"/>
            <p:cNvSpPr>
              <a:spLocks noChangeArrowheads="1"/>
            </p:cNvSpPr>
            <p:nvPr/>
          </p:nvSpPr>
          <p:spPr bwMode="auto">
            <a:xfrm>
              <a:off x="3898" y="1803"/>
              <a:ext cx="1751" cy="2288"/>
            </a:xfrm>
            <a:prstGeom prst="rect">
              <a:avLst/>
            </a:prstGeom>
            <a:solidFill>
              <a:srgbClr val="E7F3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0000"/>
                </a:lnSpc>
                <a:spcAft>
                  <a:spcPct val="0"/>
                </a:spcAft>
                <a:buNone/>
              </a:pPr>
              <a:r>
                <a:rPr lang="en-GB" altLang="en-US" sz="1700" dirty="0">
                  <a:solidFill>
                    <a:srgbClr val="000000"/>
                  </a:solidFill>
                </a:rPr>
                <a:t>≥1 of </a:t>
              </a:r>
              <a:r>
                <a:rPr lang="hu-HU" altLang="en-US" sz="1700" dirty="0" err="1">
                  <a:solidFill>
                    <a:srgbClr val="000000"/>
                  </a:solidFill>
                </a:rPr>
                <a:t>the</a:t>
              </a:r>
              <a:r>
                <a:rPr lang="hu-HU" altLang="en-US" sz="1700" dirty="0">
                  <a:solidFill>
                    <a:srgbClr val="000000"/>
                  </a:solidFill>
                </a:rPr>
                <a:t> </a:t>
              </a:r>
              <a:r>
                <a:rPr lang="hu-HU" altLang="en-US" sz="1700" dirty="0" err="1">
                  <a:solidFill>
                    <a:srgbClr val="000000"/>
                  </a:solidFill>
                </a:rPr>
                <a:t>following</a:t>
              </a:r>
              <a:r>
                <a:rPr lang="hu-HU" altLang="en-US" sz="1700" dirty="0">
                  <a:solidFill>
                    <a:srgbClr val="000000"/>
                  </a:solidFill>
                </a:rPr>
                <a:t>:</a:t>
              </a:r>
            </a:p>
            <a:p>
              <a:pPr eaLnBrk="1" hangingPunct="1">
                <a:lnSpc>
                  <a:spcPct val="80000"/>
                </a:lnSpc>
                <a:spcAft>
                  <a:spcPct val="0"/>
                </a:spcAft>
                <a:buFontTx/>
                <a:buNone/>
              </a:pPr>
              <a:endParaRPr lang="hu-HU" altLang="en-US" sz="1700" dirty="0">
                <a:solidFill>
                  <a:srgbClr val="000000"/>
                </a:solidFill>
              </a:endParaRPr>
            </a:p>
            <a:p>
              <a:pPr marL="285750" indent="-285750">
                <a:lnSpc>
                  <a:spcPct val="80000"/>
                </a:lnSpc>
                <a:spcAft>
                  <a:spcPct val="0"/>
                </a:spcAft>
                <a:buFont typeface="Arial" panose="020B0604020202020204" pitchFamily="34" charset="0"/>
                <a:buChar char="•"/>
              </a:pPr>
              <a:r>
                <a:rPr lang="en-US" altLang="en-US" sz="1700" dirty="0">
                  <a:solidFill>
                    <a:srgbClr val="000000"/>
                  </a:solidFill>
                </a:rPr>
                <a:t>Organisms</a:t>
              </a:r>
              <a:r>
                <a:rPr lang="hu-HU" altLang="en-US" sz="1700" dirty="0">
                  <a:solidFill>
                    <a:srgbClr val="000000"/>
                  </a:solidFill>
                </a:rPr>
                <a:t> </a:t>
              </a:r>
              <a:r>
                <a:rPr lang="hu-HU" altLang="en-US" sz="1700" dirty="0" err="1">
                  <a:solidFill>
                    <a:srgbClr val="000000"/>
                  </a:solidFill>
                </a:rPr>
                <a:t>cultured</a:t>
              </a:r>
              <a:r>
                <a:rPr lang="en-US" altLang="en-US" sz="1700" dirty="0">
                  <a:solidFill>
                    <a:srgbClr val="000000"/>
                  </a:solidFill>
                </a:rPr>
                <a:t> from intraabdominal space </a:t>
              </a:r>
            </a:p>
            <a:p>
              <a:pPr marL="285750" indent="-285750">
                <a:lnSpc>
                  <a:spcPct val="80000"/>
                </a:lnSpc>
                <a:spcAft>
                  <a:spcPct val="0"/>
                </a:spcAft>
                <a:buFont typeface="Arial" panose="020B0604020202020204" pitchFamily="34" charset="0"/>
                <a:buChar char="•"/>
              </a:pPr>
              <a:r>
                <a:rPr lang="en-US" altLang="en-US" sz="1700" dirty="0">
                  <a:solidFill>
                    <a:srgbClr val="000000"/>
                  </a:solidFill>
                </a:rPr>
                <a:t>Abscess </a:t>
              </a:r>
              <a:r>
                <a:rPr lang="hu-HU" altLang="en-US" sz="1700" dirty="0" err="1">
                  <a:solidFill>
                    <a:srgbClr val="000000"/>
                  </a:solidFill>
                </a:rPr>
                <a:t>or</a:t>
              </a:r>
              <a:r>
                <a:rPr lang="hu-HU" altLang="en-US" sz="1700" dirty="0">
                  <a:solidFill>
                    <a:srgbClr val="000000"/>
                  </a:solidFill>
                </a:rPr>
                <a:t> </a:t>
              </a:r>
              <a:r>
                <a:rPr lang="hu-HU" altLang="en-US" sz="1700" dirty="0" err="1">
                  <a:solidFill>
                    <a:srgbClr val="000000"/>
                  </a:solidFill>
                </a:rPr>
                <a:t>infection</a:t>
              </a:r>
              <a:r>
                <a:rPr lang="hu-HU" altLang="en-US" sz="1700" dirty="0">
                  <a:solidFill>
                    <a:srgbClr val="000000"/>
                  </a:solidFill>
                </a:rPr>
                <a:t> </a:t>
              </a:r>
              <a:r>
                <a:rPr lang="en-US" altLang="en-US" sz="1700" dirty="0">
                  <a:solidFill>
                    <a:srgbClr val="000000"/>
                  </a:solidFill>
                </a:rPr>
                <a:t>seen</a:t>
              </a:r>
              <a:r>
                <a:rPr lang="hu-HU" altLang="en-US" sz="1700" dirty="0">
                  <a:solidFill>
                    <a:srgbClr val="000000"/>
                  </a:solidFill>
                </a:rPr>
                <a:t> </a:t>
              </a:r>
              <a:r>
                <a:rPr lang="hu-HU" altLang="en-US" sz="1700" dirty="0" err="1">
                  <a:solidFill>
                    <a:srgbClr val="000000"/>
                  </a:solidFill>
                </a:rPr>
                <a:t>during</a:t>
              </a:r>
              <a:r>
                <a:rPr lang="en-US" altLang="en-US" sz="1700" dirty="0">
                  <a:solidFill>
                    <a:srgbClr val="000000"/>
                  </a:solidFill>
                </a:rPr>
                <a:t> </a:t>
              </a:r>
              <a:r>
                <a:rPr lang="en-US" altLang="en-US" sz="1700" dirty="0" err="1">
                  <a:solidFill>
                    <a:srgbClr val="000000"/>
                  </a:solidFill>
                </a:rPr>
                <a:t>operatio</a:t>
              </a:r>
              <a:r>
                <a:rPr lang="hu-HU" altLang="en-US" sz="1700" dirty="0">
                  <a:solidFill>
                    <a:srgbClr val="000000"/>
                  </a:solidFill>
                </a:rPr>
                <a:t>n </a:t>
              </a:r>
              <a:r>
                <a:rPr lang="hu-HU" altLang="en-US" sz="1700" dirty="0" err="1">
                  <a:solidFill>
                    <a:srgbClr val="000000"/>
                  </a:solidFill>
                </a:rPr>
                <a:t>or</a:t>
              </a:r>
              <a:r>
                <a:rPr lang="hu-HU" altLang="en-US" sz="1700" dirty="0">
                  <a:solidFill>
                    <a:srgbClr val="000000"/>
                  </a:solidFill>
                </a:rPr>
                <a:t> </a:t>
              </a:r>
              <a:r>
                <a:rPr lang="en-US" altLang="en-US" sz="1700" dirty="0" err="1">
                  <a:solidFill>
                    <a:srgbClr val="000000"/>
                  </a:solidFill>
                </a:rPr>
                <a:t>histo</a:t>
              </a:r>
              <a:r>
                <a:rPr lang="hu-HU" altLang="en-US" sz="1700" dirty="0" err="1">
                  <a:solidFill>
                    <a:srgbClr val="000000"/>
                  </a:solidFill>
                </a:rPr>
                <a:t>pathological</a:t>
              </a:r>
              <a:r>
                <a:rPr lang="hu-HU" altLang="en-US" sz="1700" dirty="0">
                  <a:solidFill>
                    <a:srgbClr val="000000"/>
                  </a:solidFill>
                </a:rPr>
                <a:t> </a:t>
              </a:r>
              <a:r>
                <a:rPr lang="hu-HU" altLang="en-US" sz="1700" dirty="0" err="1">
                  <a:solidFill>
                    <a:srgbClr val="000000"/>
                  </a:solidFill>
                </a:rPr>
                <a:t>examination</a:t>
              </a:r>
              <a:endParaRPr lang="en-US" altLang="en-US" sz="1700" dirty="0">
                <a:solidFill>
                  <a:srgbClr val="000000"/>
                </a:solidFill>
              </a:endParaRPr>
            </a:p>
            <a:p>
              <a:pPr marL="285750" indent="-285750">
                <a:lnSpc>
                  <a:spcPct val="80000"/>
                </a:lnSpc>
                <a:spcAft>
                  <a:spcPct val="0"/>
                </a:spcAft>
                <a:buFont typeface="Arial" panose="020B0604020202020204" pitchFamily="34" charset="0"/>
                <a:buChar char="•"/>
              </a:pPr>
              <a:r>
                <a:rPr lang="en-GB" altLang="en-US" sz="1700" dirty="0">
                  <a:solidFill>
                    <a:srgbClr val="000000"/>
                  </a:solidFill>
                </a:rPr>
                <a:t>≥2 </a:t>
              </a:r>
              <a:r>
                <a:rPr lang="en-US" altLang="en-US" sz="1700" dirty="0">
                  <a:solidFill>
                    <a:srgbClr val="000000"/>
                  </a:solidFill>
                </a:rPr>
                <a:t>signs/ symptoms </a:t>
              </a:r>
              <a:r>
                <a:rPr lang="hu-HU" altLang="en-US" sz="1700" dirty="0">
                  <a:solidFill>
                    <a:srgbClr val="000000"/>
                  </a:solidFill>
                </a:rPr>
                <a:t>(</a:t>
              </a:r>
              <a:r>
                <a:rPr lang="hu-HU" altLang="en-US" sz="1700" dirty="0" err="1">
                  <a:solidFill>
                    <a:srgbClr val="000000"/>
                  </a:solidFill>
                </a:rPr>
                <a:t>e.g</a:t>
              </a:r>
              <a:r>
                <a:rPr lang="hu-HU" altLang="en-US" sz="1700" dirty="0">
                  <a:solidFill>
                    <a:srgbClr val="000000"/>
                  </a:solidFill>
                </a:rPr>
                <a:t>. </a:t>
              </a:r>
              <a:r>
                <a:rPr lang="hu-HU" altLang="en-US" sz="1700" dirty="0" err="1">
                  <a:solidFill>
                    <a:srgbClr val="000000"/>
                  </a:solidFill>
                </a:rPr>
                <a:t>fever</a:t>
              </a:r>
              <a:r>
                <a:rPr lang="hu-HU" altLang="en-US" sz="1700" dirty="0">
                  <a:solidFill>
                    <a:srgbClr val="000000"/>
                  </a:solidFill>
                </a:rPr>
                <a:t>, </a:t>
              </a:r>
              <a:r>
                <a:rPr lang="hu-HU" altLang="en-US" sz="1700" dirty="0" err="1">
                  <a:solidFill>
                    <a:srgbClr val="000000"/>
                  </a:solidFill>
                </a:rPr>
                <a:t>nausea</a:t>
              </a:r>
              <a:r>
                <a:rPr lang="hu-HU" altLang="en-US" sz="1700" dirty="0">
                  <a:solidFill>
                    <a:srgbClr val="000000"/>
                  </a:solidFill>
                </a:rPr>
                <a:t>, </a:t>
              </a:r>
              <a:r>
                <a:rPr lang="hu-HU" altLang="en-US" sz="1700" dirty="0" err="1">
                  <a:solidFill>
                    <a:srgbClr val="000000"/>
                  </a:solidFill>
                </a:rPr>
                <a:t>vomiting</a:t>
              </a:r>
              <a:r>
                <a:rPr lang="hu-HU" altLang="en-US" sz="1700" dirty="0">
                  <a:solidFill>
                    <a:srgbClr val="000000"/>
                  </a:solidFill>
                </a:rPr>
                <a:t>)                  </a:t>
              </a:r>
              <a:r>
                <a:rPr lang="en-GB" altLang="en-US" sz="1700" dirty="0">
                  <a:solidFill>
                    <a:srgbClr val="000000"/>
                  </a:solidFill>
                </a:rPr>
                <a:t>AND ≥1 of</a:t>
              </a:r>
              <a:r>
                <a:rPr lang="hu-HU" altLang="en-US" sz="1700" dirty="0">
                  <a:solidFill>
                    <a:srgbClr val="000000"/>
                  </a:solidFill>
                </a:rPr>
                <a:t> </a:t>
              </a:r>
              <a:r>
                <a:rPr lang="hu-HU" altLang="en-US" sz="1700" dirty="0" err="1">
                  <a:solidFill>
                    <a:srgbClr val="000000"/>
                  </a:solidFill>
                </a:rPr>
                <a:t>the</a:t>
              </a:r>
              <a:r>
                <a:rPr lang="hu-HU" altLang="en-US" sz="1700" dirty="0">
                  <a:solidFill>
                    <a:srgbClr val="000000"/>
                  </a:solidFill>
                </a:rPr>
                <a:t> </a:t>
              </a:r>
              <a:r>
                <a:rPr lang="hu-HU" altLang="en-US" sz="1700" dirty="0" err="1">
                  <a:solidFill>
                    <a:srgbClr val="000000"/>
                  </a:solidFill>
                </a:rPr>
                <a:t>following</a:t>
              </a:r>
              <a:r>
                <a:rPr lang="hu-HU" altLang="en-US" sz="1700" dirty="0">
                  <a:solidFill>
                    <a:srgbClr val="000000"/>
                  </a:solidFill>
                </a:rPr>
                <a:t>:</a:t>
              </a:r>
              <a:r>
                <a:rPr lang="en-GB" altLang="en-US" sz="1700" dirty="0">
                  <a:solidFill>
                    <a:srgbClr val="000000"/>
                  </a:solidFill>
                </a:rPr>
                <a:t> </a:t>
              </a:r>
            </a:p>
            <a:p>
              <a:pPr lvl="1">
                <a:lnSpc>
                  <a:spcPct val="80000"/>
                </a:lnSpc>
                <a:spcAft>
                  <a:spcPct val="0"/>
                </a:spcAft>
                <a:buFont typeface="Symbol" panose="05050102010706020507" pitchFamily="18" charset="2"/>
                <a:buChar char="-"/>
              </a:pPr>
              <a:r>
                <a:rPr lang="hu-HU" altLang="en-US" sz="1700" dirty="0" err="1">
                  <a:solidFill>
                    <a:srgbClr val="000000"/>
                  </a:solidFill>
                </a:rPr>
                <a:t>organism</a:t>
              </a:r>
              <a:r>
                <a:rPr lang="en-GB" altLang="en-US" sz="1700" dirty="0">
                  <a:solidFill>
                    <a:srgbClr val="000000"/>
                  </a:solidFill>
                </a:rPr>
                <a:t> culture</a:t>
              </a:r>
              <a:r>
                <a:rPr lang="hu-HU" altLang="en-US" sz="1700" dirty="0">
                  <a:solidFill>
                    <a:srgbClr val="000000"/>
                  </a:solidFill>
                </a:rPr>
                <a:t>d </a:t>
              </a:r>
              <a:r>
                <a:rPr lang="hu-HU" altLang="en-US" sz="1700" dirty="0" err="1">
                  <a:solidFill>
                    <a:srgbClr val="000000"/>
                  </a:solidFill>
                </a:rPr>
                <a:t>from</a:t>
              </a:r>
              <a:r>
                <a:rPr lang="hu-HU" altLang="en-US" sz="1700" dirty="0">
                  <a:solidFill>
                    <a:srgbClr val="000000"/>
                  </a:solidFill>
                </a:rPr>
                <a:t> </a:t>
              </a:r>
              <a:r>
                <a:rPr lang="hu-HU" altLang="en-US" sz="1700" dirty="0" err="1">
                  <a:solidFill>
                    <a:srgbClr val="000000"/>
                  </a:solidFill>
                </a:rPr>
                <a:t>surgical</a:t>
              </a:r>
              <a:r>
                <a:rPr lang="hu-HU" altLang="en-US" sz="1700" dirty="0">
                  <a:solidFill>
                    <a:srgbClr val="000000"/>
                  </a:solidFill>
                </a:rPr>
                <a:t> </a:t>
              </a:r>
              <a:r>
                <a:rPr lang="hu-HU" altLang="en-US" sz="1700" dirty="0" err="1">
                  <a:solidFill>
                    <a:srgbClr val="000000"/>
                  </a:solidFill>
                </a:rPr>
                <a:t>drain</a:t>
              </a:r>
              <a:endParaRPr lang="hu-HU" altLang="en-US" sz="1700" dirty="0">
                <a:solidFill>
                  <a:srgbClr val="000000"/>
                </a:solidFill>
              </a:endParaRPr>
            </a:p>
            <a:p>
              <a:pPr lvl="1">
                <a:lnSpc>
                  <a:spcPct val="80000"/>
                </a:lnSpc>
                <a:spcAft>
                  <a:spcPct val="0"/>
                </a:spcAft>
                <a:buFont typeface="Symbol" panose="05050102010706020507" pitchFamily="18" charset="2"/>
                <a:buChar char="-"/>
              </a:pPr>
              <a:r>
                <a:rPr lang="hu-HU" altLang="en-US" sz="1700" dirty="0" err="1">
                  <a:solidFill>
                    <a:srgbClr val="000000"/>
                  </a:solidFill>
                </a:rPr>
                <a:t>organisms</a:t>
              </a:r>
              <a:r>
                <a:rPr lang="hu-HU" altLang="en-US" sz="1700" dirty="0">
                  <a:solidFill>
                    <a:srgbClr val="000000"/>
                  </a:solidFill>
                </a:rPr>
                <a:t> </a:t>
              </a:r>
              <a:r>
                <a:rPr lang="hu-HU" altLang="en-US" sz="1700" dirty="0" err="1">
                  <a:solidFill>
                    <a:srgbClr val="000000"/>
                  </a:solidFill>
                </a:rPr>
                <a:t>on</a:t>
              </a:r>
              <a:r>
                <a:rPr lang="hu-HU" altLang="en-US" sz="1700" dirty="0">
                  <a:solidFill>
                    <a:srgbClr val="000000"/>
                  </a:solidFill>
                </a:rPr>
                <a:t> </a:t>
              </a:r>
              <a:r>
                <a:rPr lang="hu-HU" altLang="en-US" sz="1700" dirty="0" err="1">
                  <a:solidFill>
                    <a:srgbClr val="000000"/>
                  </a:solidFill>
                </a:rPr>
                <a:t>Gram</a:t>
              </a:r>
              <a:r>
                <a:rPr lang="hu-HU" altLang="en-US" sz="1700" dirty="0">
                  <a:solidFill>
                    <a:srgbClr val="000000"/>
                  </a:solidFill>
                </a:rPr>
                <a:t> </a:t>
              </a:r>
              <a:r>
                <a:rPr lang="hu-HU" altLang="en-US" sz="1700" dirty="0" err="1">
                  <a:solidFill>
                    <a:srgbClr val="000000"/>
                  </a:solidFill>
                </a:rPr>
                <a:t>stain</a:t>
              </a:r>
              <a:endParaRPr lang="en-GB" altLang="en-US" sz="1700" dirty="0">
                <a:solidFill>
                  <a:srgbClr val="000000"/>
                </a:solidFill>
              </a:endParaRPr>
            </a:p>
            <a:p>
              <a:pPr lvl="1">
                <a:lnSpc>
                  <a:spcPct val="80000"/>
                </a:lnSpc>
                <a:spcAft>
                  <a:spcPct val="0"/>
                </a:spcAft>
                <a:buFont typeface="Symbol" panose="05050102010706020507" pitchFamily="18" charset="2"/>
                <a:buChar char="-"/>
              </a:pPr>
              <a:r>
                <a:rPr lang="hu-HU" altLang="en-US" sz="1700" dirty="0" err="1">
                  <a:solidFill>
                    <a:srgbClr val="000000"/>
                  </a:solidFill>
                </a:rPr>
                <a:t>positive</a:t>
              </a:r>
              <a:r>
                <a:rPr lang="hu-HU" altLang="en-US" sz="1700" dirty="0">
                  <a:solidFill>
                    <a:srgbClr val="000000"/>
                  </a:solidFill>
                </a:rPr>
                <a:t> </a:t>
              </a:r>
              <a:r>
                <a:rPr lang="hu-HU" altLang="en-US" sz="1700" dirty="0" err="1">
                  <a:solidFill>
                    <a:srgbClr val="000000"/>
                  </a:solidFill>
                </a:rPr>
                <a:t>blood</a:t>
              </a:r>
              <a:r>
                <a:rPr lang="hu-HU" altLang="en-US" sz="1700" dirty="0">
                  <a:solidFill>
                    <a:srgbClr val="000000"/>
                  </a:solidFill>
                </a:rPr>
                <a:t> </a:t>
              </a:r>
              <a:r>
                <a:rPr lang="hu-HU" altLang="en-US" sz="1700" dirty="0" err="1">
                  <a:solidFill>
                    <a:srgbClr val="000000"/>
                  </a:solidFill>
                </a:rPr>
                <a:t>culture</a:t>
              </a:r>
              <a:r>
                <a:rPr lang="hu-HU" altLang="en-US" sz="1700" dirty="0">
                  <a:solidFill>
                    <a:srgbClr val="000000"/>
                  </a:solidFill>
                </a:rPr>
                <a:t> AND r</a:t>
              </a:r>
              <a:r>
                <a:rPr lang="en-US" altLang="en-US" sz="1700" dirty="0" err="1">
                  <a:solidFill>
                    <a:srgbClr val="000000"/>
                  </a:solidFill>
                </a:rPr>
                <a:t>adiographic</a:t>
              </a:r>
              <a:r>
                <a:rPr lang="en-US" altLang="en-US" sz="1700" dirty="0">
                  <a:solidFill>
                    <a:srgbClr val="000000"/>
                  </a:solidFill>
                </a:rPr>
                <a:t> evidence</a:t>
              </a:r>
              <a:endParaRPr lang="en-GB" altLang="en-US" sz="1700" dirty="0">
                <a:solidFill>
                  <a:srgbClr val="000000"/>
                </a:solidFill>
              </a:endParaRPr>
            </a:p>
            <a:p>
              <a:pPr eaLnBrk="1" hangingPunct="1">
                <a:lnSpc>
                  <a:spcPct val="80000"/>
                </a:lnSpc>
                <a:spcAft>
                  <a:spcPct val="0"/>
                </a:spcAft>
                <a:buFontTx/>
                <a:buNone/>
              </a:pPr>
              <a:r>
                <a:rPr lang="en-US" altLang="en-US" sz="1700" dirty="0">
                  <a:solidFill>
                    <a:srgbClr val="000000"/>
                  </a:solidFill>
                </a:rPr>
                <a:t> </a:t>
              </a:r>
              <a:endParaRPr lang="en-GB" altLang="en-US" sz="1600" dirty="0">
                <a:solidFill>
                  <a:srgbClr val="000000"/>
                </a:solidFill>
              </a:endParaRPr>
            </a:p>
            <a:p>
              <a:pPr eaLnBrk="1" hangingPunct="1">
                <a:lnSpc>
                  <a:spcPct val="80000"/>
                </a:lnSpc>
                <a:spcAft>
                  <a:spcPct val="0"/>
                </a:spcAft>
                <a:buFontTx/>
                <a:buNone/>
              </a:pPr>
              <a:r>
                <a:rPr lang="hu-HU" altLang="en-US" sz="1600" b="1" dirty="0" err="1">
                  <a:solidFill>
                    <a:srgbClr val="000000"/>
                  </a:solidFill>
                </a:rPr>
                <a:t>Do</a:t>
              </a:r>
              <a:r>
                <a:rPr lang="hu-HU" altLang="en-US" sz="1600" b="1" dirty="0">
                  <a:solidFill>
                    <a:srgbClr val="000000"/>
                  </a:solidFill>
                </a:rPr>
                <a:t> </a:t>
              </a:r>
              <a:r>
                <a:rPr lang="hu-HU" altLang="en-US" sz="1600" b="1" dirty="0" err="1">
                  <a:solidFill>
                    <a:srgbClr val="000000"/>
                  </a:solidFill>
                </a:rPr>
                <a:t>not</a:t>
              </a:r>
              <a:r>
                <a:rPr lang="hu-HU" altLang="en-US" sz="1600" b="1" dirty="0">
                  <a:solidFill>
                    <a:srgbClr val="000000"/>
                  </a:solidFill>
                </a:rPr>
                <a:t> </a:t>
              </a:r>
              <a:r>
                <a:rPr lang="hu-HU" altLang="en-US" sz="1600" b="1" dirty="0" err="1">
                  <a:solidFill>
                    <a:srgbClr val="000000"/>
                  </a:solidFill>
                </a:rPr>
                <a:t>report</a:t>
              </a:r>
              <a:r>
                <a:rPr lang="hu-HU" altLang="en-US" sz="1600" b="1" dirty="0">
                  <a:solidFill>
                    <a:srgbClr val="000000"/>
                  </a:solidFill>
                </a:rPr>
                <a:t> p</a:t>
              </a:r>
              <a:r>
                <a:rPr lang="en-GB" altLang="en-US" sz="1600" b="1" dirty="0" err="1">
                  <a:solidFill>
                    <a:srgbClr val="000000"/>
                  </a:solidFill>
                </a:rPr>
                <a:t>ancreatitis</a:t>
              </a:r>
              <a:r>
                <a:rPr lang="hu-HU" altLang="en-US" sz="1600" b="1" dirty="0">
                  <a:solidFill>
                    <a:srgbClr val="000000"/>
                  </a:solidFill>
                </a:rPr>
                <a:t> </a:t>
              </a:r>
              <a:r>
                <a:rPr lang="hu-HU" altLang="en-US" sz="1600" b="1" dirty="0" err="1">
                  <a:solidFill>
                    <a:srgbClr val="000000"/>
                  </a:solidFill>
                </a:rPr>
                <a:t>unless</a:t>
              </a:r>
              <a:r>
                <a:rPr lang="hu-HU" altLang="en-US" sz="1600" b="1" dirty="0">
                  <a:solidFill>
                    <a:srgbClr val="000000"/>
                  </a:solidFill>
                </a:rPr>
                <a:t> </a:t>
              </a:r>
              <a:r>
                <a:rPr lang="hu-HU" altLang="en-US" sz="1600" b="1" dirty="0" err="1">
                  <a:solidFill>
                    <a:srgbClr val="000000"/>
                  </a:solidFill>
                </a:rPr>
                <a:t>determined</a:t>
              </a:r>
              <a:r>
                <a:rPr lang="hu-HU" altLang="en-US" sz="1600" b="1" dirty="0">
                  <a:solidFill>
                    <a:srgbClr val="000000"/>
                  </a:solidFill>
                </a:rPr>
                <a:t> </a:t>
              </a:r>
              <a:r>
                <a:rPr lang="hu-HU" altLang="en-US" sz="1600" b="1" dirty="0" err="1">
                  <a:solidFill>
                    <a:srgbClr val="000000"/>
                  </a:solidFill>
                </a:rPr>
                <a:t>to</a:t>
              </a:r>
              <a:r>
                <a:rPr lang="hu-HU" altLang="en-US" sz="1600" b="1" dirty="0">
                  <a:solidFill>
                    <a:srgbClr val="000000"/>
                  </a:solidFill>
                </a:rPr>
                <a:t> be </a:t>
              </a:r>
              <a:r>
                <a:rPr lang="hu-HU" altLang="en-US" sz="1600" b="1" dirty="0" err="1">
                  <a:solidFill>
                    <a:srgbClr val="000000"/>
                  </a:solidFill>
                </a:rPr>
                <a:t>infectious</a:t>
              </a:r>
              <a:r>
                <a:rPr lang="hu-HU" altLang="en-US" sz="1600" b="1" dirty="0">
                  <a:solidFill>
                    <a:srgbClr val="000000"/>
                  </a:solidFill>
                </a:rPr>
                <a:t> in </a:t>
              </a:r>
              <a:r>
                <a:rPr lang="hu-HU" altLang="en-US" sz="1600" b="1" dirty="0" err="1">
                  <a:solidFill>
                    <a:srgbClr val="000000"/>
                  </a:solidFill>
                </a:rPr>
                <a:t>origin</a:t>
              </a:r>
              <a:endParaRPr lang="en-US" altLang="en-US" sz="1600" dirty="0">
                <a:solidFill>
                  <a:srgbClr val="000000"/>
                </a:solidFill>
              </a:endParaRPr>
            </a:p>
          </p:txBody>
        </p:sp>
        <p:sp>
          <p:nvSpPr>
            <p:cNvPr id="107532" name="Rectangle 14"/>
            <p:cNvSpPr>
              <a:spLocks noChangeArrowheads="1"/>
            </p:cNvSpPr>
            <p:nvPr/>
          </p:nvSpPr>
          <p:spPr bwMode="auto">
            <a:xfrm>
              <a:off x="357" y="1071"/>
              <a:ext cx="1816" cy="754"/>
            </a:xfrm>
            <a:prstGeom prst="rect">
              <a:avLst/>
            </a:prstGeom>
            <a:solidFill>
              <a:srgbClr val="66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gn="ctr" eaLnBrk="1" hangingPunct="1">
                <a:lnSpc>
                  <a:spcPct val="100000"/>
                </a:lnSpc>
                <a:spcAft>
                  <a:spcPct val="0"/>
                </a:spcAft>
                <a:buFontTx/>
                <a:buNone/>
              </a:pPr>
              <a:r>
                <a:rPr lang="hu-HU" altLang="en-US" b="1" dirty="0">
                  <a:solidFill>
                    <a:srgbClr val="FFFFFF"/>
                  </a:solidFill>
                </a:rPr>
                <a:t>GI-</a:t>
              </a:r>
              <a:r>
                <a:rPr lang="en-US" altLang="en-US" b="1" dirty="0">
                  <a:solidFill>
                    <a:srgbClr val="FFFFFF"/>
                  </a:solidFill>
                </a:rPr>
                <a:t>GIT</a:t>
              </a:r>
            </a:p>
            <a:p>
              <a:pPr algn="ctr" eaLnBrk="1" hangingPunct="1">
                <a:lnSpc>
                  <a:spcPct val="100000"/>
                </a:lnSpc>
                <a:spcAft>
                  <a:spcPct val="0"/>
                </a:spcAft>
                <a:buFontTx/>
                <a:buNone/>
              </a:pPr>
              <a:r>
                <a:rPr lang="en-US" altLang="en-US" sz="1800" b="1" dirty="0">
                  <a:solidFill>
                    <a:srgbClr val="FFFFFF"/>
                  </a:solidFill>
                </a:rPr>
                <a:t>Gastrointestinal tract (esophagus, stomach, small and large bowel, rectum)</a:t>
              </a:r>
            </a:p>
          </p:txBody>
        </p:sp>
        <p:sp>
          <p:nvSpPr>
            <p:cNvPr id="107533" name="Rectangle 15"/>
            <p:cNvSpPr>
              <a:spLocks noChangeArrowheads="1"/>
            </p:cNvSpPr>
            <p:nvPr/>
          </p:nvSpPr>
          <p:spPr bwMode="auto">
            <a:xfrm>
              <a:off x="370" y="1806"/>
              <a:ext cx="1798" cy="2261"/>
            </a:xfrm>
            <a:prstGeom prst="rect">
              <a:avLst/>
            </a:prstGeom>
            <a:solidFill>
              <a:srgbClr val="E7F3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eaLnBrk="1" hangingPunct="1">
                <a:lnSpc>
                  <a:spcPct val="80000"/>
                </a:lnSpc>
                <a:spcAft>
                  <a:spcPct val="0"/>
                </a:spcAft>
                <a:buFontTx/>
                <a:buNone/>
              </a:pPr>
              <a:r>
                <a:rPr lang="en-GB" altLang="en-US" sz="1800" dirty="0">
                  <a:solidFill>
                    <a:srgbClr val="000000"/>
                  </a:solidFill>
                </a:rPr>
                <a:t>≥1 of </a:t>
              </a:r>
              <a:r>
                <a:rPr lang="hu-HU" altLang="en-US" sz="1800" dirty="0" err="1">
                  <a:solidFill>
                    <a:srgbClr val="000000"/>
                  </a:solidFill>
                </a:rPr>
                <a:t>the</a:t>
              </a:r>
              <a:r>
                <a:rPr lang="hu-HU" altLang="en-US" sz="1800" dirty="0">
                  <a:solidFill>
                    <a:srgbClr val="000000"/>
                  </a:solidFill>
                </a:rPr>
                <a:t> </a:t>
              </a:r>
              <a:r>
                <a:rPr lang="hu-HU" altLang="en-US" sz="1800" dirty="0" err="1">
                  <a:solidFill>
                    <a:srgbClr val="000000"/>
                  </a:solidFill>
                </a:rPr>
                <a:t>following</a:t>
              </a:r>
              <a:r>
                <a:rPr lang="hu-HU" altLang="en-US" sz="1800" dirty="0">
                  <a:solidFill>
                    <a:srgbClr val="000000"/>
                  </a:solidFill>
                </a:rPr>
                <a:t>:</a:t>
              </a:r>
            </a:p>
            <a:p>
              <a:pPr eaLnBrk="1" hangingPunct="1">
                <a:lnSpc>
                  <a:spcPct val="80000"/>
                </a:lnSpc>
                <a:spcAft>
                  <a:spcPct val="0"/>
                </a:spcAft>
                <a:buFontTx/>
                <a:buNone/>
              </a:pPr>
              <a:endParaRPr lang="en-GB" altLang="en-US" sz="1800" dirty="0">
                <a:solidFill>
                  <a:srgbClr val="000000"/>
                </a:solidFill>
              </a:endParaRPr>
            </a:p>
            <a:p>
              <a:pPr marL="285750" indent="-285750">
                <a:lnSpc>
                  <a:spcPct val="80000"/>
                </a:lnSpc>
                <a:spcAft>
                  <a:spcPct val="0"/>
                </a:spcAft>
                <a:buFont typeface="Arial" panose="020B0604020202020204" pitchFamily="34" charset="0"/>
                <a:buChar char="•"/>
              </a:pPr>
              <a:r>
                <a:rPr lang="en-US" altLang="en-US" sz="1800" dirty="0">
                  <a:solidFill>
                    <a:srgbClr val="000000"/>
                  </a:solidFill>
                </a:rPr>
                <a:t>Abscess </a:t>
              </a:r>
              <a:r>
                <a:rPr lang="hu-HU" altLang="en-US" sz="1800" dirty="0" err="1">
                  <a:solidFill>
                    <a:srgbClr val="000000"/>
                  </a:solidFill>
                </a:rPr>
                <a:t>seen</a:t>
              </a:r>
              <a:r>
                <a:rPr lang="hu-HU" altLang="en-US" sz="1800" dirty="0">
                  <a:solidFill>
                    <a:srgbClr val="000000"/>
                  </a:solidFill>
                </a:rPr>
                <a:t> </a:t>
              </a:r>
              <a:r>
                <a:rPr lang="hu-HU" altLang="en-US" sz="1800" dirty="0" err="1">
                  <a:solidFill>
                    <a:srgbClr val="000000"/>
                  </a:solidFill>
                </a:rPr>
                <a:t>during</a:t>
              </a:r>
              <a:r>
                <a:rPr lang="hu-HU" altLang="en-US" sz="1800" dirty="0">
                  <a:solidFill>
                    <a:srgbClr val="000000"/>
                  </a:solidFill>
                </a:rPr>
                <a:t> </a:t>
              </a:r>
              <a:r>
                <a:rPr lang="en-US" altLang="en-US" sz="1800" dirty="0">
                  <a:solidFill>
                    <a:srgbClr val="000000"/>
                  </a:solidFill>
                </a:rPr>
                <a:t>operation or </a:t>
              </a:r>
              <a:r>
                <a:rPr lang="en-US" altLang="en-US" sz="1800" dirty="0" err="1">
                  <a:solidFill>
                    <a:srgbClr val="000000"/>
                  </a:solidFill>
                </a:rPr>
                <a:t>histo</a:t>
              </a:r>
              <a:r>
                <a:rPr lang="hu-HU" altLang="en-US" sz="1800" dirty="0" err="1">
                  <a:solidFill>
                    <a:srgbClr val="000000"/>
                  </a:solidFill>
                </a:rPr>
                <a:t>pathological</a:t>
              </a:r>
              <a:r>
                <a:rPr lang="hu-HU" altLang="en-US" sz="1800" dirty="0">
                  <a:solidFill>
                    <a:srgbClr val="000000"/>
                  </a:solidFill>
                </a:rPr>
                <a:t> </a:t>
              </a:r>
              <a:r>
                <a:rPr lang="hu-HU" altLang="en-US" sz="1800" dirty="0" err="1">
                  <a:solidFill>
                    <a:srgbClr val="000000"/>
                  </a:solidFill>
                </a:rPr>
                <a:t>examination</a:t>
              </a:r>
              <a:endParaRPr lang="en-US" altLang="en-US" sz="1800" dirty="0">
                <a:solidFill>
                  <a:srgbClr val="000000"/>
                </a:solidFill>
              </a:endParaRPr>
            </a:p>
            <a:p>
              <a:pPr marL="285750" indent="-285750">
                <a:lnSpc>
                  <a:spcPct val="80000"/>
                </a:lnSpc>
                <a:spcAft>
                  <a:spcPct val="0"/>
                </a:spcAft>
                <a:buFont typeface="Arial" panose="020B0604020202020204" pitchFamily="34" charset="0"/>
                <a:buChar char="•"/>
              </a:pPr>
              <a:r>
                <a:rPr lang="en-GB" altLang="en-US" sz="1800" dirty="0">
                  <a:solidFill>
                    <a:srgbClr val="000000"/>
                  </a:solidFill>
                </a:rPr>
                <a:t>≥2 </a:t>
              </a:r>
              <a:r>
                <a:rPr lang="en-US" altLang="en-US" sz="1800" dirty="0">
                  <a:solidFill>
                    <a:srgbClr val="000000"/>
                  </a:solidFill>
                </a:rPr>
                <a:t>signs or symptoms</a:t>
              </a:r>
              <a:r>
                <a:rPr lang="hu-HU" altLang="en-US" sz="1800" dirty="0">
                  <a:solidFill>
                    <a:srgbClr val="000000"/>
                  </a:solidFill>
                </a:rPr>
                <a:t> </a:t>
              </a:r>
              <a:r>
                <a:rPr lang="hu-HU" altLang="en-US" sz="1800" dirty="0" err="1">
                  <a:solidFill>
                    <a:srgbClr val="000000"/>
                  </a:solidFill>
                </a:rPr>
                <a:t>with</a:t>
              </a:r>
              <a:r>
                <a:rPr lang="hu-HU" altLang="en-US" sz="1800" dirty="0">
                  <a:solidFill>
                    <a:srgbClr val="000000"/>
                  </a:solidFill>
                </a:rPr>
                <a:t> no </a:t>
              </a:r>
              <a:r>
                <a:rPr lang="hu-HU" altLang="en-US" sz="1800" dirty="0" err="1">
                  <a:solidFill>
                    <a:srgbClr val="000000"/>
                  </a:solidFill>
                </a:rPr>
                <a:t>other</a:t>
              </a:r>
              <a:r>
                <a:rPr lang="hu-HU" altLang="en-US" sz="1800" dirty="0">
                  <a:solidFill>
                    <a:srgbClr val="000000"/>
                  </a:solidFill>
                </a:rPr>
                <a:t> </a:t>
              </a:r>
              <a:r>
                <a:rPr lang="hu-HU" altLang="en-US" sz="1800" dirty="0" err="1">
                  <a:solidFill>
                    <a:srgbClr val="000000"/>
                  </a:solidFill>
                </a:rPr>
                <a:t>recognised</a:t>
              </a:r>
              <a:r>
                <a:rPr lang="hu-HU" altLang="en-US" sz="1800" dirty="0">
                  <a:solidFill>
                    <a:srgbClr val="000000"/>
                  </a:solidFill>
                </a:rPr>
                <a:t> </a:t>
              </a:r>
              <a:r>
                <a:rPr lang="hu-HU" altLang="en-US" sz="1800" dirty="0" err="1">
                  <a:solidFill>
                    <a:srgbClr val="000000"/>
                  </a:solidFill>
                </a:rPr>
                <a:t>cuse</a:t>
              </a:r>
              <a:r>
                <a:rPr lang="hu-HU" altLang="en-US" sz="1800" dirty="0">
                  <a:solidFill>
                    <a:srgbClr val="000000"/>
                  </a:solidFill>
                </a:rPr>
                <a:t> (</a:t>
              </a:r>
              <a:r>
                <a:rPr lang="hu-HU" altLang="en-US" sz="1800" dirty="0" err="1">
                  <a:solidFill>
                    <a:srgbClr val="000000"/>
                  </a:solidFill>
                </a:rPr>
                <a:t>e.g</a:t>
              </a:r>
              <a:r>
                <a:rPr lang="hu-HU" altLang="en-US" sz="1800" dirty="0">
                  <a:solidFill>
                    <a:srgbClr val="000000"/>
                  </a:solidFill>
                </a:rPr>
                <a:t>. </a:t>
              </a:r>
              <a:r>
                <a:rPr lang="hu-HU" altLang="en-US" sz="1800" dirty="0" err="1">
                  <a:solidFill>
                    <a:srgbClr val="000000"/>
                  </a:solidFill>
                </a:rPr>
                <a:t>fever</a:t>
              </a:r>
              <a:r>
                <a:rPr lang="hu-HU" altLang="en-US" sz="1800" dirty="0">
                  <a:solidFill>
                    <a:srgbClr val="000000"/>
                  </a:solidFill>
                </a:rPr>
                <a:t>, </a:t>
              </a:r>
              <a:r>
                <a:rPr lang="hu-HU" altLang="en-US" sz="1800" dirty="0" err="1">
                  <a:solidFill>
                    <a:srgbClr val="000000"/>
                  </a:solidFill>
                </a:rPr>
                <a:t>nausea</a:t>
              </a:r>
              <a:r>
                <a:rPr lang="hu-HU" altLang="en-US" sz="1800" dirty="0">
                  <a:solidFill>
                    <a:srgbClr val="000000"/>
                  </a:solidFill>
                </a:rPr>
                <a:t>, </a:t>
              </a:r>
              <a:r>
                <a:rPr lang="hu-HU" altLang="en-US" sz="1800" dirty="0" err="1">
                  <a:solidFill>
                    <a:srgbClr val="000000"/>
                  </a:solidFill>
                </a:rPr>
                <a:t>vomiting</a:t>
              </a:r>
              <a:r>
                <a:rPr lang="hu-HU" altLang="en-US" sz="1800" dirty="0">
                  <a:solidFill>
                    <a:srgbClr val="000000"/>
                  </a:solidFill>
                </a:rPr>
                <a:t>)</a:t>
              </a:r>
              <a:r>
                <a:rPr lang="en-US" altLang="en-US" sz="1800" dirty="0">
                  <a:solidFill>
                    <a:srgbClr val="000000"/>
                  </a:solidFill>
                </a:rPr>
                <a:t> </a:t>
              </a:r>
              <a:r>
                <a:rPr lang="en-GB" altLang="en-US" sz="1800" dirty="0">
                  <a:solidFill>
                    <a:srgbClr val="000000"/>
                  </a:solidFill>
                </a:rPr>
                <a:t>AND</a:t>
              </a:r>
              <a:r>
                <a:rPr lang="hu-HU" altLang="en-US" sz="1800" dirty="0">
                  <a:solidFill>
                    <a:srgbClr val="000000"/>
                  </a:solidFill>
                </a:rPr>
                <a:t> </a:t>
              </a:r>
              <a:r>
                <a:rPr lang="en-GB" altLang="en-US" sz="1800" dirty="0">
                  <a:solidFill>
                    <a:srgbClr val="000000"/>
                  </a:solidFill>
                </a:rPr>
                <a:t>≥1 of</a:t>
              </a:r>
              <a:r>
                <a:rPr lang="hu-HU" altLang="en-US" sz="1800" dirty="0">
                  <a:solidFill>
                    <a:srgbClr val="000000"/>
                  </a:solidFill>
                </a:rPr>
                <a:t> </a:t>
              </a:r>
              <a:r>
                <a:rPr lang="hu-HU" altLang="en-US" sz="1800" dirty="0" err="1">
                  <a:solidFill>
                    <a:srgbClr val="000000"/>
                  </a:solidFill>
                </a:rPr>
                <a:t>the</a:t>
              </a:r>
              <a:r>
                <a:rPr lang="hu-HU" altLang="en-US" sz="1800" dirty="0">
                  <a:solidFill>
                    <a:srgbClr val="000000"/>
                  </a:solidFill>
                </a:rPr>
                <a:t> </a:t>
              </a:r>
              <a:r>
                <a:rPr lang="hu-HU" altLang="en-US" sz="1800" dirty="0" err="1">
                  <a:solidFill>
                    <a:srgbClr val="000000"/>
                  </a:solidFill>
                </a:rPr>
                <a:t>following</a:t>
              </a:r>
              <a:r>
                <a:rPr lang="hu-HU" altLang="en-US" sz="1800" dirty="0">
                  <a:solidFill>
                    <a:srgbClr val="000000"/>
                  </a:solidFill>
                </a:rPr>
                <a:t>:</a:t>
              </a:r>
              <a:r>
                <a:rPr lang="en-GB" altLang="en-US" sz="1800" dirty="0">
                  <a:solidFill>
                    <a:srgbClr val="000000"/>
                  </a:solidFill>
                </a:rPr>
                <a:t> </a:t>
              </a:r>
            </a:p>
            <a:p>
              <a:pPr marL="1028700" lvl="1">
                <a:lnSpc>
                  <a:spcPct val="80000"/>
                </a:lnSpc>
                <a:spcAft>
                  <a:spcPct val="0"/>
                </a:spcAft>
                <a:buFont typeface="Symbol" panose="05050102010706020507" pitchFamily="18" charset="2"/>
                <a:buChar char="-"/>
              </a:pPr>
              <a:r>
                <a:rPr lang="hu-HU" altLang="en-US" sz="1800" dirty="0">
                  <a:solidFill>
                    <a:srgbClr val="000000"/>
                  </a:solidFill>
                </a:rPr>
                <a:t>o</a:t>
              </a:r>
              <a:r>
                <a:rPr lang="en-GB" altLang="en-US" sz="1800" dirty="0" err="1">
                  <a:solidFill>
                    <a:srgbClr val="000000"/>
                  </a:solidFill>
                </a:rPr>
                <a:t>rgani</a:t>
              </a:r>
              <a:r>
                <a:rPr lang="hu-HU" altLang="en-US" sz="1800" dirty="0">
                  <a:solidFill>
                    <a:srgbClr val="000000"/>
                  </a:solidFill>
                </a:rPr>
                <a:t>s</a:t>
              </a:r>
              <a:r>
                <a:rPr lang="en-GB" altLang="en-US" sz="1800" dirty="0" err="1">
                  <a:solidFill>
                    <a:srgbClr val="000000"/>
                  </a:solidFill>
                </a:rPr>
                <a:t>ms</a:t>
              </a:r>
              <a:r>
                <a:rPr lang="en-GB" altLang="en-US" sz="1800" dirty="0">
                  <a:solidFill>
                    <a:srgbClr val="000000"/>
                  </a:solidFill>
                </a:rPr>
                <a:t> cultured from drain</a:t>
              </a:r>
              <a:r>
                <a:rPr lang="hu-HU" altLang="en-US" sz="1800" dirty="0" err="1">
                  <a:solidFill>
                    <a:srgbClr val="000000"/>
                  </a:solidFill>
                </a:rPr>
                <a:t>age</a:t>
              </a:r>
              <a:r>
                <a:rPr lang="en-GB" altLang="en-US" sz="1800" dirty="0">
                  <a:solidFill>
                    <a:srgbClr val="000000"/>
                  </a:solidFill>
                </a:rPr>
                <a:t>/tissue</a:t>
              </a:r>
            </a:p>
            <a:p>
              <a:pPr marL="1028700" lvl="1">
                <a:lnSpc>
                  <a:spcPct val="80000"/>
                </a:lnSpc>
                <a:spcAft>
                  <a:spcPct val="0"/>
                </a:spcAft>
                <a:buFont typeface="Symbol" panose="05050102010706020507" pitchFamily="18" charset="2"/>
                <a:buChar char="-"/>
              </a:pPr>
              <a:r>
                <a:rPr lang="hu-HU" altLang="en-US" sz="1800" dirty="0">
                  <a:solidFill>
                    <a:srgbClr val="000000"/>
                  </a:solidFill>
                </a:rPr>
                <a:t>G</a:t>
              </a:r>
              <a:r>
                <a:rPr lang="en-GB" altLang="en-US" sz="1800" dirty="0">
                  <a:solidFill>
                    <a:srgbClr val="000000"/>
                  </a:solidFill>
                </a:rPr>
                <a:t>ram stain/KOH</a:t>
              </a:r>
              <a:r>
                <a:rPr lang="hu-HU" altLang="en-US" sz="1800" dirty="0">
                  <a:solidFill>
                    <a:srgbClr val="000000"/>
                  </a:solidFill>
                </a:rPr>
                <a:t> </a:t>
              </a:r>
              <a:r>
                <a:rPr lang="hu-HU" altLang="en-US" sz="1800" dirty="0" err="1">
                  <a:solidFill>
                    <a:srgbClr val="000000"/>
                  </a:solidFill>
                </a:rPr>
                <a:t>stain</a:t>
              </a:r>
              <a:endParaRPr lang="en-GB" altLang="en-US" sz="1800" dirty="0">
                <a:solidFill>
                  <a:srgbClr val="000000"/>
                </a:solidFill>
              </a:endParaRPr>
            </a:p>
            <a:p>
              <a:pPr marL="1028700" lvl="1">
                <a:lnSpc>
                  <a:spcPct val="80000"/>
                </a:lnSpc>
                <a:spcAft>
                  <a:spcPct val="0"/>
                </a:spcAft>
                <a:buFont typeface="Symbol" panose="05050102010706020507" pitchFamily="18" charset="2"/>
                <a:buChar char="-"/>
              </a:pPr>
              <a:r>
                <a:rPr lang="hu-HU" altLang="en-US" sz="1800" dirty="0" err="1">
                  <a:solidFill>
                    <a:srgbClr val="000000"/>
                  </a:solidFill>
                </a:rPr>
                <a:t>positive</a:t>
              </a:r>
              <a:r>
                <a:rPr lang="hu-HU" altLang="en-US" sz="1800" dirty="0">
                  <a:solidFill>
                    <a:srgbClr val="000000"/>
                  </a:solidFill>
                </a:rPr>
                <a:t> </a:t>
              </a:r>
              <a:r>
                <a:rPr lang="hu-HU" altLang="en-US" sz="1800" dirty="0" err="1">
                  <a:solidFill>
                    <a:srgbClr val="000000"/>
                  </a:solidFill>
                </a:rPr>
                <a:t>blood</a:t>
              </a:r>
              <a:r>
                <a:rPr lang="hu-HU" altLang="en-US" sz="1800" dirty="0">
                  <a:solidFill>
                    <a:srgbClr val="000000"/>
                  </a:solidFill>
                </a:rPr>
                <a:t> </a:t>
              </a:r>
              <a:r>
                <a:rPr lang="hu-HU" altLang="en-US" sz="1800" dirty="0" err="1">
                  <a:solidFill>
                    <a:srgbClr val="000000"/>
                  </a:solidFill>
                </a:rPr>
                <a:t>culture</a:t>
              </a:r>
              <a:endParaRPr lang="en-US" altLang="en-US" sz="1800" dirty="0">
                <a:solidFill>
                  <a:srgbClr val="000000"/>
                </a:solidFill>
              </a:endParaRPr>
            </a:p>
            <a:p>
              <a:pPr marL="1028700" lvl="1">
                <a:lnSpc>
                  <a:spcPct val="80000"/>
                </a:lnSpc>
                <a:spcAft>
                  <a:spcPct val="0"/>
                </a:spcAft>
                <a:buFont typeface="Symbol" panose="05050102010706020507" pitchFamily="18" charset="2"/>
                <a:buChar char="-"/>
              </a:pPr>
              <a:r>
                <a:rPr lang="hu-HU" altLang="en-US" sz="1800" dirty="0">
                  <a:solidFill>
                    <a:srgbClr val="000000"/>
                  </a:solidFill>
                </a:rPr>
                <a:t>r</a:t>
              </a:r>
              <a:r>
                <a:rPr lang="en-GB" altLang="en-US" sz="1800" dirty="0" err="1">
                  <a:solidFill>
                    <a:srgbClr val="000000"/>
                  </a:solidFill>
                </a:rPr>
                <a:t>adio</a:t>
              </a:r>
              <a:r>
                <a:rPr lang="hu-HU" altLang="en-US" sz="1800" dirty="0" err="1">
                  <a:solidFill>
                    <a:srgbClr val="000000"/>
                  </a:solidFill>
                </a:rPr>
                <a:t>graphic</a:t>
              </a:r>
              <a:r>
                <a:rPr lang="hu-HU" altLang="en-US" sz="1800" dirty="0">
                  <a:solidFill>
                    <a:srgbClr val="000000"/>
                  </a:solidFill>
                </a:rPr>
                <a:t> </a:t>
              </a:r>
              <a:r>
                <a:rPr lang="hu-HU" altLang="en-US" sz="1800" dirty="0" err="1">
                  <a:solidFill>
                    <a:srgbClr val="000000"/>
                  </a:solidFill>
                </a:rPr>
                <a:t>confirmation</a:t>
              </a:r>
              <a:endParaRPr lang="hu-HU" altLang="en-US" sz="1800" dirty="0">
                <a:solidFill>
                  <a:srgbClr val="000000"/>
                </a:solidFill>
              </a:endParaRPr>
            </a:p>
            <a:p>
              <a:pPr marL="1028700" lvl="1">
                <a:lnSpc>
                  <a:spcPct val="80000"/>
                </a:lnSpc>
                <a:spcAft>
                  <a:spcPct val="0"/>
                </a:spcAft>
                <a:buFont typeface="Symbol" panose="05050102010706020507" pitchFamily="18" charset="2"/>
                <a:buChar char="-"/>
              </a:pPr>
              <a:r>
                <a:rPr lang="hu-HU" altLang="en-US" sz="1800" dirty="0">
                  <a:solidFill>
                    <a:srgbClr val="000000"/>
                  </a:solidFill>
                </a:rPr>
                <a:t>e</a:t>
              </a:r>
              <a:r>
                <a:rPr lang="en-GB" altLang="en-US" sz="1800" dirty="0" err="1">
                  <a:solidFill>
                    <a:srgbClr val="000000"/>
                  </a:solidFill>
                </a:rPr>
                <a:t>ndoscop</a:t>
              </a:r>
              <a:r>
                <a:rPr lang="hu-HU" altLang="en-US" sz="1800" dirty="0" err="1">
                  <a:solidFill>
                    <a:srgbClr val="000000"/>
                  </a:solidFill>
                </a:rPr>
                <a:t>ic</a:t>
              </a:r>
              <a:r>
                <a:rPr lang="hu-HU" altLang="en-US" sz="1800" dirty="0">
                  <a:solidFill>
                    <a:srgbClr val="000000"/>
                  </a:solidFill>
                </a:rPr>
                <a:t> </a:t>
              </a:r>
              <a:r>
                <a:rPr lang="hu-HU" altLang="en-US" sz="1800" dirty="0" err="1">
                  <a:solidFill>
                    <a:srgbClr val="000000"/>
                  </a:solidFill>
                </a:rPr>
                <a:t>confirmation</a:t>
              </a:r>
              <a:endParaRPr lang="en-GB" altLang="en-US" sz="1800" dirty="0">
                <a:solidFill>
                  <a:srgbClr val="000000"/>
                </a:solidFill>
              </a:endParaRPr>
            </a:p>
            <a:p>
              <a:pPr eaLnBrk="1" hangingPunct="1">
                <a:lnSpc>
                  <a:spcPct val="80000"/>
                </a:lnSpc>
                <a:spcAft>
                  <a:spcPct val="0"/>
                </a:spcAft>
                <a:buFontTx/>
                <a:buNone/>
              </a:pPr>
              <a:endParaRPr lang="en-GB" altLang="en-US" sz="1600" dirty="0">
                <a:solidFill>
                  <a:srgbClr val="000000"/>
                </a:solidFill>
              </a:endParaRPr>
            </a:p>
            <a:p>
              <a:pPr eaLnBrk="1" hangingPunct="1">
                <a:lnSpc>
                  <a:spcPct val="80000"/>
                </a:lnSpc>
                <a:spcAft>
                  <a:spcPct val="0"/>
                </a:spcAft>
                <a:buFontTx/>
                <a:buNone/>
              </a:pPr>
              <a:endParaRPr lang="en-GB" altLang="en-US" sz="1600" dirty="0">
                <a:solidFill>
                  <a:srgbClr val="000000"/>
                </a:solidFill>
              </a:endParaRPr>
            </a:p>
            <a:p>
              <a:pPr algn="ctr" eaLnBrk="1" hangingPunct="1">
                <a:lnSpc>
                  <a:spcPct val="80000"/>
                </a:lnSpc>
                <a:spcAft>
                  <a:spcPct val="0"/>
                </a:spcAft>
                <a:buFontTx/>
                <a:buNone/>
              </a:pPr>
              <a:r>
                <a:rPr lang="hu-HU" altLang="en-US" sz="1600" b="1" dirty="0">
                  <a:solidFill>
                    <a:srgbClr val="000000"/>
                  </a:solidFill>
                </a:rPr>
                <a:t>E</a:t>
              </a:r>
              <a:r>
                <a:rPr lang="en-US" altLang="en-US" sz="1600" b="1" dirty="0" err="1">
                  <a:solidFill>
                    <a:srgbClr val="000000"/>
                  </a:solidFill>
                </a:rPr>
                <a:t>xcludes</a:t>
              </a:r>
              <a:r>
                <a:rPr lang="en-US" altLang="en-US" sz="1600" b="1" dirty="0">
                  <a:solidFill>
                    <a:srgbClr val="000000"/>
                  </a:solidFill>
                </a:rPr>
                <a:t> gastroenteritis and appendicitis </a:t>
              </a:r>
              <a:endParaRPr lang="en-GB" altLang="en-US" sz="1600" dirty="0">
                <a:solidFill>
                  <a:srgbClr val="000000"/>
                </a:solidFill>
              </a:endParaRPr>
            </a:p>
          </p:txBody>
        </p:sp>
      </p:grpSp>
    </p:spTree>
    <p:extLst>
      <p:ext uri="{BB962C8B-B14F-4D97-AF65-F5344CB8AC3E}">
        <p14:creationId xmlns:p14="http://schemas.microsoft.com/office/powerpoint/2010/main" val="24928184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idx="4294967295"/>
          </p:nvPr>
        </p:nvSpPr>
        <p:spPr/>
        <p:txBody>
          <a:bodyPr/>
          <a:lstStyle/>
          <a:p>
            <a:pPr eaLnBrk="1" hangingPunct="1"/>
            <a:r>
              <a:rPr lang="en-US" altLang="en-US" dirty="0">
                <a:ea typeface="ＭＳ Ｐゴシック" pitchFamily="34" charset="-128"/>
              </a:rPr>
              <a:t>Reproductive </a:t>
            </a:r>
            <a:r>
              <a:rPr lang="hu-HU" altLang="en-US" dirty="0">
                <a:ea typeface="ＭＳ Ｐゴシック" pitchFamily="34" charset="-128"/>
              </a:rPr>
              <a:t>t</a:t>
            </a:r>
            <a:r>
              <a:rPr lang="en-US" altLang="en-US" dirty="0" err="1">
                <a:ea typeface="ＭＳ Ｐゴシック" pitchFamily="34" charset="-128"/>
              </a:rPr>
              <a:t>ract</a:t>
            </a:r>
            <a:r>
              <a:rPr lang="en-US" altLang="en-US" dirty="0">
                <a:ea typeface="ＭＳ Ｐゴシック" pitchFamily="34" charset="-128"/>
              </a:rPr>
              <a:t>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(REPR)</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7</a:t>
            </a:r>
            <a:endParaRPr lang="en-US" altLang="en-US" sz="2000" dirty="0">
              <a:ea typeface="ＭＳ Ｐゴシック" pitchFamily="34" charset="-128"/>
            </a:endParaRPr>
          </a:p>
        </p:txBody>
      </p:sp>
      <p:graphicFrame>
        <p:nvGraphicFramePr>
          <p:cNvPr id="94229" name="Group 21"/>
          <p:cNvGraphicFramePr>
            <a:graphicFrameLocks noGrp="1"/>
          </p:cNvGraphicFramePr>
          <p:nvPr>
            <p:ph idx="4294967295"/>
            <p:extLst>
              <p:ext uri="{D42A27DB-BD31-4B8C-83A1-F6EECF244321}">
                <p14:modId xmlns:p14="http://schemas.microsoft.com/office/powerpoint/2010/main" val="1569953689"/>
              </p:ext>
            </p:extLst>
          </p:nvPr>
        </p:nvGraphicFramePr>
        <p:xfrm>
          <a:off x="0" y="1717676"/>
          <a:ext cx="12192000" cy="4632984"/>
        </p:xfrm>
        <a:graphic>
          <a:graphicData uri="http://schemas.openxmlformats.org/drawingml/2006/table">
            <a:tbl>
              <a:tblPr/>
              <a:tblGrid>
                <a:gridCol w="3048000">
                  <a:extLst>
                    <a:ext uri="{9D8B030D-6E8A-4147-A177-3AD203B41FA5}">
                      <a16:colId xmlns:a16="http://schemas.microsoft.com/office/drawing/2014/main" val="20000"/>
                    </a:ext>
                  </a:extLst>
                </a:gridCol>
                <a:gridCol w="3050117">
                  <a:extLst>
                    <a:ext uri="{9D8B030D-6E8A-4147-A177-3AD203B41FA5}">
                      <a16:colId xmlns:a16="http://schemas.microsoft.com/office/drawing/2014/main" val="20001"/>
                    </a:ext>
                  </a:extLst>
                </a:gridCol>
                <a:gridCol w="3045883">
                  <a:extLst>
                    <a:ext uri="{9D8B030D-6E8A-4147-A177-3AD203B41FA5}">
                      <a16:colId xmlns:a16="http://schemas.microsoft.com/office/drawing/2014/main" val="20002"/>
                    </a:ext>
                  </a:extLst>
                </a:gridCol>
                <a:gridCol w="3048000">
                  <a:extLst>
                    <a:ext uri="{9D8B030D-6E8A-4147-A177-3AD203B41FA5}">
                      <a16:colId xmlns:a16="http://schemas.microsoft.com/office/drawing/2014/main" val="20003"/>
                    </a:ext>
                  </a:extLst>
                </a:gridCol>
              </a:tblGrid>
              <a:tr h="119079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REPR-</a:t>
                      </a:r>
                      <a:r>
                        <a:rPr kumimoji="0" lang="en-US" sz="2400" b="1" i="0" u="none" strike="noStrike" cap="none" normalizeH="0" baseline="0" dirty="0">
                          <a:ln>
                            <a:noFill/>
                          </a:ln>
                          <a:solidFill>
                            <a:srgbClr val="FFFFFF"/>
                          </a:solidFill>
                          <a:effectLst/>
                          <a:latin typeface="Tahoma" pitchFamily="34" charset="0"/>
                          <a:ea typeface="ＭＳ Ｐゴシック" charset="-128"/>
                        </a:rPr>
                        <a:t>EMET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Endometritis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REPR-</a:t>
                      </a:r>
                      <a:r>
                        <a:rPr kumimoji="0" lang="en-US" sz="2400" b="1" i="0" u="none" strike="noStrike" cap="none" normalizeH="0" baseline="0" dirty="0">
                          <a:ln>
                            <a:noFill/>
                          </a:ln>
                          <a:solidFill>
                            <a:srgbClr val="FFFFFF"/>
                          </a:solidFill>
                          <a:effectLst/>
                          <a:latin typeface="Tahoma" pitchFamily="34" charset="0"/>
                          <a:ea typeface="ＭＳ Ｐゴシック" charset="-128"/>
                        </a:rPr>
                        <a:t>EPIS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Episiotomy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REPR-</a:t>
                      </a:r>
                      <a:r>
                        <a:rPr kumimoji="0" lang="en-US" sz="2400" b="1" i="0" u="none" strike="noStrike" cap="none" normalizeH="0" baseline="0" dirty="0">
                          <a:ln>
                            <a:noFill/>
                          </a:ln>
                          <a:solidFill>
                            <a:srgbClr val="FFFFFF"/>
                          </a:solidFill>
                          <a:effectLst/>
                          <a:latin typeface="Tahoma" pitchFamily="34" charset="0"/>
                          <a:ea typeface="ＭＳ Ｐゴシック" charset="-128"/>
                        </a:rPr>
                        <a:t>VCUF</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Vaginal cuff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REPR-</a:t>
                      </a:r>
                      <a:r>
                        <a:rPr kumimoji="0" lang="en-US" sz="2400" b="1" i="0" u="none" strike="noStrike" cap="none" normalizeH="0" baseline="0" dirty="0">
                          <a:ln>
                            <a:noFill/>
                          </a:ln>
                          <a:solidFill>
                            <a:srgbClr val="FFFFFF"/>
                          </a:solidFill>
                          <a:effectLst/>
                          <a:latin typeface="Tahoma" pitchFamily="34" charset="0"/>
                          <a:ea typeface="ＭＳ Ｐゴシック" charset="-128"/>
                        </a:rPr>
                        <a:t>OREP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Other infections of the male or female reproductive tract </a:t>
                      </a: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2871620">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600" b="0" i="0" u="none" strike="noStrike" cap="none" normalizeH="0" baseline="0" dirty="0">
                          <a:ln>
                            <a:noFill/>
                          </a:ln>
                          <a:solidFill>
                            <a:srgbClr val="000000"/>
                          </a:solidFill>
                          <a:effectLst/>
                          <a:latin typeface="Tahoma" pitchFamily="34" charset="0"/>
                          <a:ea typeface="ＭＳ Ｐゴシック" charset="-128"/>
                        </a:rPr>
                        <a:t>:</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Organisms from endometrium </a:t>
                      </a:r>
                      <a:r>
                        <a:rPr kumimoji="0" lang="hu-HU" sz="1600" b="0" i="0" u="none" strike="noStrike" cap="none" normalizeH="0" baseline="0" dirty="0" err="1">
                          <a:ln>
                            <a:noFill/>
                          </a:ln>
                          <a:solidFill>
                            <a:srgbClr val="000000"/>
                          </a:solidFill>
                          <a:effectLst/>
                          <a:latin typeface="Tahoma" pitchFamily="34" charset="0"/>
                          <a:ea typeface="ＭＳ Ｐゴシック" charset="-128"/>
                        </a:rPr>
                        <a:t>during</a:t>
                      </a:r>
                      <a:r>
                        <a:rPr kumimoji="0" lang="en-US" sz="1600" b="0" i="0" u="none" strike="noStrike" cap="none" normalizeH="0" baseline="0" dirty="0">
                          <a:ln>
                            <a:noFill/>
                          </a:ln>
                          <a:solidFill>
                            <a:srgbClr val="000000"/>
                          </a:solidFill>
                          <a:effectLst/>
                          <a:latin typeface="Tahoma" pitchFamily="34" charset="0"/>
                          <a:ea typeface="ＭＳ Ｐゴシック" charset="-128"/>
                        </a:rPr>
                        <a:t> operation/ needle aspiration/rush biopsy</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≥2 signs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symptoms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with</a:t>
                      </a:r>
                      <a:r>
                        <a:rPr kumimoji="0" lang="hu-HU" sz="1600" b="0" i="0" u="none" strike="noStrike" cap="none" normalizeH="0" baseline="0" dirty="0">
                          <a:ln>
                            <a:noFill/>
                          </a:ln>
                          <a:solidFill>
                            <a:srgbClr val="000000"/>
                          </a:solidFill>
                          <a:effectLst/>
                          <a:latin typeface="Tahoma" pitchFamily="34" charset="0"/>
                          <a:ea typeface="ＭＳ Ｐゴシック" charset="-128"/>
                        </a:rPr>
                        <a:t> no </a:t>
                      </a:r>
                      <a:r>
                        <a:rPr kumimoji="0" lang="hu-HU" sz="1600" b="0" i="0" u="none" strike="noStrike" cap="none" normalizeH="0" baseline="0" dirty="0" err="1">
                          <a:ln>
                            <a:noFill/>
                          </a:ln>
                          <a:solidFill>
                            <a:srgbClr val="000000"/>
                          </a:solidFill>
                          <a:effectLst/>
                          <a:latin typeface="Tahoma" pitchFamily="34" charset="0"/>
                          <a:ea typeface="ＭＳ Ｐゴシック" charset="-128"/>
                        </a:rPr>
                        <a:t>other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recognised</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cause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fever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abdominal</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pain</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 </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Postpartum endometritis = HAI (unless </a:t>
                      </a:r>
                      <a:r>
                        <a:rPr kumimoji="0" lang="en-US" sz="1600" b="0" i="0" u="none" strike="noStrike" cap="none" normalizeH="0" baseline="0" dirty="0" err="1">
                          <a:ln>
                            <a:noFill/>
                          </a:ln>
                          <a:solidFill>
                            <a:srgbClr val="000000"/>
                          </a:solidFill>
                          <a:effectLst/>
                          <a:latin typeface="Tahoma" pitchFamily="34" charset="0"/>
                          <a:ea typeface="ＭＳ Ｐゴシック" charset="-128"/>
                        </a:rPr>
                        <a:t>amnoitic</a:t>
                      </a:r>
                      <a:r>
                        <a:rPr kumimoji="0" lang="en-US" sz="1600" b="0" i="0" u="none" strike="noStrike" cap="none" normalizeH="0" baseline="0" dirty="0">
                          <a:ln>
                            <a:noFill/>
                          </a:ln>
                          <a:solidFill>
                            <a:srgbClr val="000000"/>
                          </a:solidFill>
                          <a:effectLst/>
                          <a:latin typeface="Tahoma" pitchFamily="34" charset="0"/>
                          <a:ea typeface="ＭＳ Ｐゴシック" charset="-128"/>
                        </a:rPr>
                        <a:t> fluid infected/ &gt;48 </a:t>
                      </a:r>
                      <a:r>
                        <a:rPr kumimoji="0" lang="en-US" sz="1600" b="0" i="0" u="none" strike="noStrike" cap="none" normalizeH="0" baseline="0" dirty="0" err="1">
                          <a:ln>
                            <a:noFill/>
                          </a:ln>
                          <a:solidFill>
                            <a:srgbClr val="000000"/>
                          </a:solidFill>
                          <a:effectLst/>
                          <a:latin typeface="Tahoma" pitchFamily="34" charset="0"/>
                          <a:ea typeface="ＭＳ Ｐゴシック" charset="-128"/>
                        </a:rPr>
                        <a:t>hrs</a:t>
                      </a:r>
                      <a:r>
                        <a:rPr kumimoji="0" lang="en-US"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after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rupture</a:t>
                      </a:r>
                      <a:r>
                        <a:rPr kumimoji="0" lang="hu-HU" sz="1600" b="0" i="0" u="none" strike="noStrike" cap="none" normalizeH="0" baseline="0" dirty="0">
                          <a:ln>
                            <a:noFill/>
                          </a:ln>
                          <a:solidFill>
                            <a:srgbClr val="000000"/>
                          </a:solidFill>
                          <a:effectLst/>
                          <a:latin typeface="Tahoma" pitchFamily="34" charset="0"/>
                          <a:ea typeface="ＭＳ Ｐゴシック" charset="-128"/>
                        </a:rPr>
                        <a:t> of </a:t>
                      </a:r>
                      <a:r>
                        <a:rPr kumimoji="0" lang="hu-HU" sz="1600" b="0" i="0" u="none" strike="noStrike" cap="none" normalizeH="0" baseline="0" dirty="0" err="1">
                          <a:ln>
                            <a:noFill/>
                          </a:ln>
                          <a:solidFill>
                            <a:srgbClr val="000000"/>
                          </a:solidFill>
                          <a:effectLst/>
                          <a:latin typeface="Tahoma" pitchFamily="34" charset="0"/>
                          <a:ea typeface="ＭＳ Ｐゴシック" charset="-128"/>
                        </a:rPr>
                        <a:t>membrane</a:t>
                      </a:r>
                      <a:r>
                        <a:rPr kumimoji="0" lang="en-US" sz="1600" b="0" i="0" u="none" strike="noStrike" cap="none" normalizeH="0" baseline="0" dirty="0">
                          <a:ln>
                            <a:noFill/>
                          </a:ln>
                          <a:solidFill>
                            <a:srgbClr val="000000"/>
                          </a:solidFill>
                          <a:effectLst/>
                          <a:latin typeface="Tahoma" pitchFamily="34" charset="0"/>
                          <a:ea typeface="ＭＳ Ｐゴシック" charset="-128"/>
                        </a:rPr>
                        <a:t>)</a:t>
                      </a: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≥1 of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err="1">
                          <a:ln>
                            <a:noFill/>
                          </a:ln>
                          <a:solidFill>
                            <a:srgbClr val="000000"/>
                          </a:solidFill>
                          <a:effectLst/>
                          <a:latin typeface="Tahoma" pitchFamily="34" charset="0"/>
                          <a:ea typeface="ＭＳ Ｐゴシック" charset="-128"/>
                        </a:rPr>
                        <a:t>Postvaginal</a:t>
                      </a:r>
                      <a:r>
                        <a:rPr kumimoji="0" lang="en-US" sz="1600" b="0" i="0" u="none" strike="noStrike" cap="none" normalizeH="0" baseline="0" dirty="0">
                          <a:ln>
                            <a:noFill/>
                          </a:ln>
                          <a:solidFill>
                            <a:srgbClr val="000000"/>
                          </a:solidFill>
                          <a:effectLst/>
                          <a:latin typeface="Tahoma" pitchFamily="34" charset="0"/>
                          <a:ea typeface="ＭＳ Ｐゴシック" charset="-128"/>
                        </a:rPr>
                        <a:t> delivery patient has purulent drainage from the episiotomy</a:t>
                      </a: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err="1">
                          <a:ln>
                            <a:noFill/>
                          </a:ln>
                          <a:solidFill>
                            <a:srgbClr val="000000"/>
                          </a:solidFill>
                          <a:effectLst/>
                          <a:latin typeface="Tahoma" pitchFamily="34" charset="0"/>
                          <a:ea typeface="ＭＳ Ｐゴシック" charset="-128"/>
                        </a:rPr>
                        <a:t>Postvaginal</a:t>
                      </a:r>
                      <a:r>
                        <a:rPr kumimoji="0" lang="en-US" sz="1600" b="0" i="0" u="none" strike="noStrike" cap="none" normalizeH="0" baseline="0" dirty="0">
                          <a:ln>
                            <a:noFill/>
                          </a:ln>
                          <a:solidFill>
                            <a:srgbClr val="000000"/>
                          </a:solidFill>
                          <a:effectLst/>
                          <a:latin typeface="Tahoma" pitchFamily="34" charset="0"/>
                          <a:ea typeface="ＭＳ Ｐゴシック" charset="-128"/>
                        </a:rPr>
                        <a:t> delivery patient has an episiotomy abscess </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1600" b="0" i="0" u="none" strike="noStrike" cap="none" normalizeH="0" baseline="0" dirty="0">
                          <a:ln>
                            <a:noFill/>
                          </a:ln>
                          <a:solidFill>
                            <a:srgbClr val="000000"/>
                          </a:solidFill>
                          <a:effectLst/>
                          <a:latin typeface="Tahoma" pitchFamily="34" charset="0"/>
                          <a:ea typeface="ＭＳ Ｐゴシック" charset="-128"/>
                        </a:rPr>
                        <a:t> ≥1 of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 in p</a:t>
                      </a:r>
                      <a:r>
                        <a:rPr kumimoji="0" lang="en-US" sz="1600" b="0" i="0" u="none" strike="noStrike" cap="none" normalizeH="0" baseline="0" dirty="0" err="1">
                          <a:ln>
                            <a:noFill/>
                          </a:ln>
                          <a:solidFill>
                            <a:srgbClr val="000000"/>
                          </a:solidFill>
                          <a:effectLst/>
                          <a:latin typeface="Tahoma" pitchFamily="34" charset="0"/>
                          <a:ea typeface="ＭＳ Ｐゴシック" charset="-128"/>
                        </a:rPr>
                        <a:t>osthysterectomy</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patients</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Tx/>
                        <a:buNone/>
                        <a:tabLst/>
                        <a:defRPr/>
                      </a:pPr>
                      <a:r>
                        <a:rPr kumimoji="0" lang="en-US" sz="1600" b="0" i="0" u="none" strike="noStrike" cap="none" normalizeH="0" baseline="0" dirty="0">
                          <a:ln>
                            <a:noFill/>
                          </a:ln>
                          <a:solidFill>
                            <a:srgbClr val="000000"/>
                          </a:solidFill>
                          <a:effectLst/>
                          <a:latin typeface="Tahoma" pitchFamily="34" charset="0"/>
                          <a:ea typeface="ＭＳ Ｐゴシック" charset="-128"/>
                        </a:rPr>
                        <a:t> </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urulent</a:t>
                      </a:r>
                      <a:r>
                        <a:rPr kumimoji="0" lang="en-US" sz="1600" b="0" i="0" u="none" strike="noStrike" cap="none" normalizeH="0" baseline="0" dirty="0">
                          <a:ln>
                            <a:noFill/>
                          </a:ln>
                          <a:solidFill>
                            <a:srgbClr val="000000"/>
                          </a:solidFill>
                          <a:effectLst/>
                          <a:latin typeface="Tahoma" pitchFamily="34" charset="0"/>
                          <a:ea typeface="ＭＳ Ｐゴシック" charset="-128"/>
                        </a:rPr>
                        <a:t> drainage from  vaginal cuff </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A</a:t>
                      </a:r>
                      <a:r>
                        <a:rPr kumimoji="0" lang="en-US" sz="1600" b="0" i="0" u="none" strike="noStrike" cap="none" normalizeH="0" baseline="0" dirty="0" err="1">
                          <a:ln>
                            <a:noFill/>
                          </a:ln>
                          <a:solidFill>
                            <a:srgbClr val="000000"/>
                          </a:solidFill>
                          <a:effectLst/>
                          <a:latin typeface="Tahoma" pitchFamily="34" charset="0"/>
                          <a:ea typeface="ＭＳ Ｐゴシック" charset="-128"/>
                        </a:rPr>
                        <a:t>bscess</a:t>
                      </a:r>
                      <a:r>
                        <a:rPr kumimoji="0" lang="en-US" sz="1600" b="0" i="0" u="none" strike="noStrike" cap="none" normalizeH="0" baseline="0" dirty="0">
                          <a:ln>
                            <a:noFill/>
                          </a:ln>
                          <a:solidFill>
                            <a:srgbClr val="000000"/>
                          </a:solidFill>
                          <a:effectLst/>
                          <a:latin typeface="Tahoma" pitchFamily="34" charset="0"/>
                          <a:ea typeface="ＭＳ Ｐゴシック" charset="-128"/>
                        </a:rPr>
                        <a:t> at vaginal cuff</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athogens</a:t>
                      </a:r>
                      <a:r>
                        <a:rPr kumimoji="0" lang="en-US" sz="1600" b="0" i="0" u="none" strike="noStrike" cap="none" normalizeH="0" baseline="0" dirty="0">
                          <a:ln>
                            <a:noFill/>
                          </a:ln>
                          <a:solidFill>
                            <a:srgbClr val="000000"/>
                          </a:solidFill>
                          <a:effectLst/>
                          <a:latin typeface="Tahoma" pitchFamily="34" charset="0"/>
                          <a:ea typeface="ＭＳ Ｐゴシック" charset="-128"/>
                        </a:rPr>
                        <a:t> cultured from fluid or tissue from vaginal cuff</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 </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Tahoma" pitchFamily="34" charset="0"/>
                          <a:ea typeface="ＭＳ Ｐゴシック" charset="-128"/>
                        </a:rPr>
                        <a:t>Report vaginal cuff infections as SSI-VCUF. </a:t>
                      </a:r>
                      <a:endParaRPr kumimoji="0" lang="en-GB" sz="1600" b="1"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 1 of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Organisms cultured from tissue/ fluid</a:t>
                      </a:r>
                    </a:p>
                    <a:p>
                      <a:pPr marL="0" marR="0" lvl="0" indent="0" algn="l" defTabSz="914400" rtl="0" eaLnBrk="1" fontAlgn="base" latinLnBrk="0" hangingPunct="1">
                        <a:lnSpc>
                          <a:spcPct val="80000"/>
                        </a:lnSpc>
                        <a:spcBef>
                          <a:spcPct val="0"/>
                        </a:spcBef>
                        <a:spcAft>
                          <a:spcPct val="0"/>
                        </a:spcAft>
                        <a:buClrTx/>
                        <a:buSzTx/>
                        <a:buFontTx/>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Abscess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infection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seen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during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surgical operation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err="1">
                          <a:ln>
                            <a:noFill/>
                          </a:ln>
                          <a:solidFill>
                            <a:srgbClr val="000000"/>
                          </a:solidFill>
                          <a:effectLst/>
                          <a:latin typeface="Tahoma" pitchFamily="34" charset="0"/>
                          <a:ea typeface="ＭＳ Ｐゴシック" charset="-128"/>
                        </a:rPr>
                        <a:t>histo</a:t>
                      </a:r>
                      <a:r>
                        <a:rPr kumimoji="0" lang="hu-HU" sz="1600" b="0" i="0" u="none" strike="noStrike" cap="none" normalizeH="0" baseline="0" dirty="0" err="1">
                          <a:ln>
                            <a:noFill/>
                          </a:ln>
                          <a:solidFill>
                            <a:srgbClr val="000000"/>
                          </a:solidFill>
                          <a:effectLst/>
                          <a:latin typeface="Tahoma" pitchFamily="34" charset="0"/>
                          <a:ea typeface="ＭＳ Ｐゴシック" charset="-128"/>
                        </a:rPr>
                        <a:t>pathological</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a:ln>
                            <a:noFill/>
                          </a:ln>
                          <a:solidFill>
                            <a:srgbClr val="000000"/>
                          </a:solidFill>
                          <a:effectLst/>
                          <a:latin typeface="Tahoma" pitchFamily="34" charset="0"/>
                          <a:ea typeface="ＭＳ Ｐゴシック" charset="-128"/>
                        </a:rPr>
                        <a:t>≥2 signs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GB" sz="1600" b="0" i="0" u="none" strike="noStrike" cap="none" normalizeH="0" baseline="0" dirty="0">
                          <a:ln>
                            <a:noFill/>
                          </a:ln>
                          <a:solidFill>
                            <a:srgbClr val="000000"/>
                          </a:solidFill>
                          <a:effectLst/>
                          <a:latin typeface="Tahoma" pitchFamily="34" charset="0"/>
                          <a:ea typeface="ＭＳ Ｐゴシック" charset="-128"/>
                        </a:rPr>
                        <a:t>symptoms AND</a:t>
                      </a:r>
                    </a:p>
                    <a:p>
                      <a:pPr marL="0" marR="0" lvl="0" indent="0" algn="l" defTabSz="914400" rtl="0" eaLnBrk="1" fontAlgn="base" latinLnBrk="0" hangingPunct="1">
                        <a:lnSpc>
                          <a:spcPct val="80000"/>
                        </a:lnSpc>
                        <a:spcBef>
                          <a:spcPct val="0"/>
                        </a:spcBef>
                        <a:spcAft>
                          <a:spcPct val="0"/>
                        </a:spcAft>
                        <a:buClrTx/>
                        <a:buSzTx/>
                        <a:buFontTx/>
                        <a:buNone/>
                        <a:tabLst/>
                      </a:pP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organisms cultured from blood </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80000"/>
                        </a:lnSpc>
                        <a:spcBef>
                          <a:spcPct val="0"/>
                        </a:spcBef>
                        <a:spcAft>
                          <a:spcPct val="0"/>
                        </a:spcAft>
                        <a:buClrTx/>
                        <a:buSzTx/>
                        <a:buFont typeface="Symbol" panose="05050102010706020507" pitchFamily="18" charset="2"/>
                        <a:buChar char="-"/>
                        <a:tabLst/>
                      </a:pPr>
                      <a:r>
                        <a:rPr kumimoji="0" lang="en-US" sz="1600" b="0" i="1" u="none" strike="noStrike" cap="none" normalizeH="0" baseline="0" dirty="0">
                          <a:ln>
                            <a:noFill/>
                          </a:ln>
                          <a:solidFill>
                            <a:srgbClr val="000000"/>
                          </a:solidFill>
                          <a:effectLst/>
                          <a:latin typeface="Tahoma" pitchFamily="34" charset="0"/>
                          <a:ea typeface="ＭＳ Ｐゴシック" charset="-128"/>
                        </a:rPr>
                        <a:t>physician diagnosis</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en-GB"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505286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p:txBody>
          <a:bodyPr/>
          <a:lstStyle/>
          <a:p>
            <a:pPr eaLnBrk="1" hangingPunct="1"/>
            <a:r>
              <a:rPr lang="en-US" altLang="en-US" dirty="0">
                <a:ea typeface="ＭＳ Ｐゴシック" pitchFamily="34" charset="-128"/>
              </a:rPr>
              <a:t>Skin </a:t>
            </a:r>
            <a:r>
              <a:rPr lang="hu-HU" altLang="en-US" dirty="0">
                <a:ea typeface="ＭＳ Ｐゴシック" pitchFamily="34" charset="-128"/>
              </a:rPr>
              <a:t>and s</a:t>
            </a:r>
            <a:r>
              <a:rPr lang="en-US" altLang="en-US" dirty="0">
                <a:ea typeface="ＭＳ Ｐゴシック" pitchFamily="34" charset="-128"/>
              </a:rPr>
              <a:t>oft </a:t>
            </a:r>
            <a:r>
              <a:rPr lang="hu-HU" altLang="en-US" dirty="0">
                <a:ea typeface="ＭＳ Ｐゴシック" pitchFamily="34" charset="-128"/>
              </a:rPr>
              <a:t>t</a:t>
            </a:r>
            <a:r>
              <a:rPr lang="en-US" altLang="en-US" dirty="0">
                <a:ea typeface="ＭＳ Ｐゴシック" pitchFamily="34" charset="-128"/>
              </a:rPr>
              <a:t>issue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(SST)</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8-69</a:t>
            </a:r>
            <a:endParaRPr lang="en-US" altLang="en-US" sz="2000" dirty="0">
              <a:ea typeface="ＭＳ Ｐゴシック" pitchFamily="34" charset="-128"/>
            </a:endParaRPr>
          </a:p>
        </p:txBody>
      </p:sp>
      <p:graphicFrame>
        <p:nvGraphicFramePr>
          <p:cNvPr id="160782" name="Group 14"/>
          <p:cNvGraphicFramePr>
            <a:graphicFrameLocks noGrp="1"/>
          </p:cNvGraphicFramePr>
          <p:nvPr>
            <p:ph idx="4294967295"/>
            <p:extLst>
              <p:ext uri="{D42A27DB-BD31-4B8C-83A1-F6EECF244321}">
                <p14:modId xmlns:p14="http://schemas.microsoft.com/office/powerpoint/2010/main" val="4087513584"/>
              </p:ext>
            </p:extLst>
          </p:nvPr>
        </p:nvGraphicFramePr>
        <p:xfrm>
          <a:off x="406400" y="965215"/>
          <a:ext cx="11379200" cy="5059704"/>
        </p:xfrm>
        <a:graphic>
          <a:graphicData uri="http://schemas.openxmlformats.org/drawingml/2006/table">
            <a:tbl>
              <a:tblPr/>
              <a:tblGrid>
                <a:gridCol w="5689600">
                  <a:extLst>
                    <a:ext uri="{9D8B030D-6E8A-4147-A177-3AD203B41FA5}">
                      <a16:colId xmlns:a16="http://schemas.microsoft.com/office/drawing/2014/main" val="20000"/>
                    </a:ext>
                  </a:extLst>
                </a:gridCol>
                <a:gridCol w="5689600">
                  <a:extLst>
                    <a:ext uri="{9D8B030D-6E8A-4147-A177-3AD203B41FA5}">
                      <a16:colId xmlns:a16="http://schemas.microsoft.com/office/drawing/2014/main" val="20001"/>
                    </a:ext>
                  </a:extLst>
                </a:gridCol>
              </a:tblGrid>
              <a:tr h="103966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SST-</a:t>
                      </a:r>
                      <a:r>
                        <a:rPr kumimoji="0" lang="en-US" sz="2400" b="1" i="0" u="none" strike="noStrike" cap="none" normalizeH="0" baseline="0" dirty="0">
                          <a:ln>
                            <a:noFill/>
                          </a:ln>
                          <a:solidFill>
                            <a:srgbClr val="FFFFFF"/>
                          </a:solidFill>
                          <a:effectLst/>
                          <a:latin typeface="Tahoma" pitchFamily="34" charset="0"/>
                          <a:ea typeface="ＭＳ Ｐゴシック" charset="-128"/>
                        </a:rPr>
                        <a:t>SKIN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Skin</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hu-HU" sz="2000" b="1" i="0" u="none" strike="noStrike" cap="none" normalizeH="0" baseline="0" dirty="0" err="1">
                          <a:ln>
                            <a:noFill/>
                          </a:ln>
                          <a:solidFill>
                            <a:srgbClr val="FFFFFF"/>
                          </a:solidFill>
                          <a:effectLst/>
                          <a:latin typeface="Tahoma" pitchFamily="34" charset="0"/>
                          <a:ea typeface="ＭＳ Ｐゴシック" charset="-128"/>
                        </a:rPr>
                        <a:t>infection</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SST-</a:t>
                      </a:r>
                      <a:r>
                        <a:rPr kumimoji="0" lang="en-GB" sz="2400" b="1" i="0" u="none" strike="noStrike" cap="none" normalizeH="0" baseline="0" dirty="0">
                          <a:ln>
                            <a:noFill/>
                          </a:ln>
                          <a:solidFill>
                            <a:srgbClr val="FFFFFF"/>
                          </a:solidFill>
                          <a:effectLst/>
                          <a:latin typeface="Tahoma" pitchFamily="34" charset="0"/>
                          <a:ea typeface="ＭＳ Ｐゴシック" charset="-128"/>
                        </a:rPr>
                        <a:t>ST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latin typeface="Tahoma" pitchFamily="34" charset="0"/>
                          <a:ea typeface="ＭＳ Ｐゴシック" charset="-128"/>
                        </a:rPr>
                        <a:t>Soft tissue (</a:t>
                      </a:r>
                      <a:r>
                        <a:rPr kumimoji="0" lang="en-GB" sz="2000" b="1" i="0" u="none" strike="noStrike" cap="none" normalizeH="0" baseline="0" dirty="0" err="1">
                          <a:ln>
                            <a:noFill/>
                          </a:ln>
                          <a:solidFill>
                            <a:srgbClr val="FFFFFF"/>
                          </a:solidFill>
                          <a:effectLst/>
                          <a:latin typeface="Tahoma" pitchFamily="34" charset="0"/>
                          <a:ea typeface="ＭＳ Ｐゴシック" charset="-128"/>
                        </a:rPr>
                        <a:t>nec</a:t>
                      </a:r>
                      <a:r>
                        <a:rPr kumimoji="0" lang="hu-HU" sz="2000" b="1" i="0" u="none" strike="noStrike" cap="none" normalizeH="0" baseline="0" dirty="0" err="1">
                          <a:ln>
                            <a:noFill/>
                          </a:ln>
                          <a:solidFill>
                            <a:srgbClr val="FFFFFF"/>
                          </a:solidFill>
                          <a:effectLst/>
                          <a:latin typeface="Tahoma" pitchFamily="34" charset="0"/>
                          <a:ea typeface="ＭＳ Ｐゴシック" charset="-128"/>
                        </a:rPr>
                        <a:t>rotising</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GB" sz="2000" b="1" i="0" u="none" strike="noStrike" cap="none" normalizeH="0" baseline="0" dirty="0" err="1">
                          <a:ln>
                            <a:noFill/>
                          </a:ln>
                          <a:solidFill>
                            <a:srgbClr val="FFFFFF"/>
                          </a:solidFill>
                          <a:effectLst/>
                          <a:latin typeface="Tahoma" pitchFamily="34" charset="0"/>
                          <a:ea typeface="ＭＳ Ｐゴシック" charset="-128"/>
                        </a:rPr>
                        <a:t>fasc</a:t>
                      </a:r>
                      <a:r>
                        <a:rPr kumimoji="0" lang="hu-HU" sz="2000" b="1" i="0" u="none" strike="noStrike" cap="none" normalizeH="0" baseline="0" dirty="0" err="1">
                          <a:ln>
                            <a:noFill/>
                          </a:ln>
                          <a:solidFill>
                            <a:srgbClr val="FFFFFF"/>
                          </a:solidFill>
                          <a:effectLst/>
                          <a:latin typeface="Tahoma" pitchFamily="34" charset="0"/>
                          <a:ea typeface="ＭＳ Ｐゴシック" charset="-128"/>
                        </a:rPr>
                        <a:t>itis</a:t>
                      </a:r>
                      <a:r>
                        <a:rPr kumimoji="0" lang="en-GB" sz="2000" b="1" i="0" u="none" strike="noStrike" cap="none" normalizeH="0" baseline="0" dirty="0">
                          <a:ln>
                            <a:noFill/>
                          </a:ln>
                          <a:solidFill>
                            <a:srgbClr val="FFFFFF"/>
                          </a:solidFill>
                          <a:effectLst/>
                          <a:latin typeface="Tahoma" pitchFamily="34" charset="0"/>
                          <a:ea typeface="ＭＳ Ｐゴシック" charset="-128"/>
                        </a:rPr>
                        <a:t>, </a:t>
                      </a:r>
                      <a:r>
                        <a:rPr kumimoji="0" lang="en-GB" sz="2000" b="1" i="0" u="none" strike="noStrike" cap="none" normalizeH="0" baseline="0" dirty="0" err="1">
                          <a:ln>
                            <a:noFill/>
                          </a:ln>
                          <a:solidFill>
                            <a:srgbClr val="FFFFFF"/>
                          </a:solidFill>
                          <a:effectLst/>
                          <a:latin typeface="Tahoma" pitchFamily="34" charset="0"/>
                          <a:ea typeface="ＭＳ Ｐゴシック" charset="-128"/>
                        </a:rPr>
                        <a:t>gangre</a:t>
                      </a:r>
                      <a:r>
                        <a:rPr kumimoji="0" lang="hu-HU" sz="2000" b="1" i="0" u="none" strike="noStrike" cap="none" normalizeH="0" baseline="0" dirty="0">
                          <a:ln>
                            <a:noFill/>
                          </a:ln>
                          <a:solidFill>
                            <a:srgbClr val="FFFFFF"/>
                          </a:solidFill>
                          <a:effectLst/>
                          <a:latin typeface="Tahoma" pitchFamily="34" charset="0"/>
                          <a:ea typeface="ＭＳ Ｐゴシック" charset="-128"/>
                        </a:rPr>
                        <a:t>n</a:t>
                      </a:r>
                      <a:r>
                        <a:rPr kumimoji="0" lang="en-GB" sz="2000" b="1" i="0" u="none" strike="noStrike" cap="none" normalizeH="0" baseline="0" dirty="0">
                          <a:ln>
                            <a:noFill/>
                          </a:ln>
                          <a:solidFill>
                            <a:srgbClr val="FFFFFF"/>
                          </a:solidFill>
                          <a:effectLst/>
                          <a:latin typeface="Tahoma" pitchFamily="34" charset="0"/>
                          <a:ea typeface="ＭＳ Ｐゴシック" charset="-128"/>
                        </a:rPr>
                        <a:t>e, </a:t>
                      </a:r>
                      <a:r>
                        <a:rPr kumimoji="0" lang="hu-HU" sz="2000" b="1" i="0" u="none" strike="noStrike" cap="none" normalizeH="0" baseline="0" dirty="0" err="1">
                          <a:ln>
                            <a:noFill/>
                          </a:ln>
                          <a:solidFill>
                            <a:srgbClr val="FFFFFF"/>
                          </a:solidFill>
                          <a:effectLst/>
                          <a:latin typeface="Tahoma" pitchFamily="34" charset="0"/>
                          <a:ea typeface="ＭＳ Ｐゴシック" charset="-128"/>
                        </a:rPr>
                        <a:t>cellulitis</a:t>
                      </a:r>
                      <a:r>
                        <a:rPr kumimoji="0" lang="hu-HU" sz="2000" b="1" i="0" u="none" strike="noStrike" cap="none" normalizeH="0" baseline="0" dirty="0">
                          <a:ln>
                            <a:noFill/>
                          </a:ln>
                          <a:solidFill>
                            <a:srgbClr val="FFFFFF"/>
                          </a:solidFill>
                          <a:effectLst/>
                          <a:latin typeface="Tahoma" pitchFamily="34" charset="0"/>
                          <a:ea typeface="ＭＳ Ｐゴシック" charset="-128"/>
                        </a:rPr>
                        <a:t>, </a:t>
                      </a:r>
                      <a:r>
                        <a:rPr kumimoji="0" lang="en-GB" sz="2000" b="1" i="0" u="none" strike="noStrike" cap="none" normalizeH="0" baseline="0" dirty="0">
                          <a:ln>
                            <a:noFill/>
                          </a:ln>
                          <a:solidFill>
                            <a:srgbClr val="FFFFFF"/>
                          </a:solidFill>
                          <a:effectLst/>
                          <a:latin typeface="Tahoma" pitchFamily="34" charset="0"/>
                          <a:ea typeface="ＭＳ Ｐゴシック" charset="-128"/>
                        </a:rPr>
                        <a:t>myositis, lymph</a:t>
                      </a:r>
                      <a:r>
                        <a:rPr kumimoji="0" lang="hu-HU" sz="2000" b="1" i="0" u="none" strike="noStrike" cap="none" normalizeH="0" baseline="0" dirty="0" err="1">
                          <a:ln>
                            <a:noFill/>
                          </a:ln>
                          <a:solidFill>
                            <a:srgbClr val="FFFFFF"/>
                          </a:solidFill>
                          <a:effectLst/>
                          <a:latin typeface="Tahoma" pitchFamily="34" charset="0"/>
                          <a:ea typeface="ＭＳ Ｐゴシック" charset="-128"/>
                        </a:rPr>
                        <a:t>adenitis</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hu-HU" sz="2000" b="1" i="0" u="none" strike="noStrike" cap="none" normalizeH="0" baseline="0" dirty="0" err="1">
                          <a:ln>
                            <a:noFill/>
                          </a:ln>
                          <a:solidFill>
                            <a:srgbClr val="FFFFFF"/>
                          </a:solidFill>
                          <a:effectLst/>
                          <a:latin typeface="Tahoma" pitchFamily="34" charset="0"/>
                          <a:ea typeface="ＭＳ Ｐゴシック" charset="-128"/>
                        </a:rPr>
                        <a:t>angitis</a:t>
                      </a:r>
                      <a:r>
                        <a:rPr kumimoji="0" lang="en-GB" sz="2000" b="1" i="0" u="none" strike="noStrike" cap="none" normalizeH="0" baseline="0" dirty="0">
                          <a:ln>
                            <a:noFill/>
                          </a:ln>
                          <a:solidFill>
                            <a:srgbClr val="FFFFFF"/>
                          </a:solidFill>
                          <a:effectLst/>
                          <a:latin typeface="Tahoma" pitchFamily="34" charset="0"/>
                          <a:ea typeface="ＭＳ Ｐゴシック" charset="-128"/>
                        </a:rPr>
                        <a:t>)</a:t>
                      </a: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8388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 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en-US" sz="1600" b="0" i="0" u="none" strike="noStrike" cap="none" normalizeH="0" baseline="0" dirty="0">
                          <a:ln>
                            <a:noFill/>
                          </a:ln>
                          <a:solidFill>
                            <a:srgbClr val="000000"/>
                          </a:solidFill>
                          <a:effectLst/>
                          <a:latin typeface="Tahoma" pitchFamily="34" charset="0"/>
                          <a:ea typeface="ＭＳ Ｐゴシック" charset="-128"/>
                        </a:rPr>
                        <a:t>:</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Purulent discharge, pustules, vesicles, boils</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≥2 signs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symptoms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pain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tenderness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localised</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swelling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redness</a:t>
                      </a:r>
                      <a:r>
                        <a:rPr kumimoji="0" lang="hu-HU" sz="1600" b="0" i="0" u="none" strike="noStrike" cap="none" normalizeH="0" baseline="0" dirty="0">
                          <a:ln>
                            <a:noFill/>
                          </a:ln>
                          <a:solidFill>
                            <a:srgbClr val="000000"/>
                          </a:solidFill>
                          <a:effectLst/>
                          <a:latin typeface="Tahoma" pitchFamily="34" charset="0"/>
                          <a:ea typeface="ＭＳ Ｐゴシック" charset="-128"/>
                        </a:rPr>
                        <a:t>)</a:t>
                      </a:r>
                      <a:r>
                        <a:rPr kumimoji="0" lang="en-US"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a:ln>
                            <a:noFill/>
                          </a:ln>
                          <a:solidFill>
                            <a:srgbClr val="000000"/>
                          </a:solidFill>
                          <a:effectLst/>
                          <a:latin typeface="Tahoma" pitchFamily="34" charset="0"/>
                          <a:ea typeface="ＭＳ Ｐゴシック" charset="-128"/>
                        </a:rPr>
                        <a:t>AND ≥</a:t>
                      </a:r>
                      <a:r>
                        <a:rPr kumimoji="0" lang="en-US" sz="1600" b="0" i="0" u="none" strike="noStrike" cap="none" normalizeH="0" baseline="0" dirty="0">
                          <a:ln>
                            <a:noFill/>
                          </a:ln>
                          <a:solidFill>
                            <a:srgbClr val="000000"/>
                          </a:solidFill>
                          <a:effectLst/>
                          <a:latin typeface="Tahoma" pitchFamily="34" charset="0"/>
                          <a:ea typeface="ＭＳ Ｐゴシック" charset="-128"/>
                        </a:rPr>
                        <a:t>1</a:t>
                      </a:r>
                      <a:r>
                        <a:rPr kumimoji="0" lang="hu-HU" sz="1600" b="0" i="0" u="none" strike="noStrike" cap="none" normalizeH="0" baseline="0" dirty="0">
                          <a:ln>
                            <a:noFill/>
                          </a:ln>
                          <a:solidFill>
                            <a:srgbClr val="000000"/>
                          </a:solidFill>
                          <a:effectLst/>
                          <a:latin typeface="Tahoma" pitchFamily="34" charset="0"/>
                          <a:ea typeface="ＭＳ Ｐゴシック" charset="-128"/>
                        </a:rPr>
                        <a:t> of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err="1">
                          <a:ln>
                            <a:noFill/>
                          </a:ln>
                          <a:solidFill>
                            <a:srgbClr val="000000"/>
                          </a:solidFill>
                          <a:effectLst/>
                          <a:latin typeface="Tahoma" pitchFamily="34" charset="0"/>
                          <a:ea typeface="ＭＳ Ｐゴシック" charset="-128"/>
                        </a:rPr>
                        <a:t>organism</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600" b="0" i="0" u="none" strike="noStrike" cap="none" normalizeH="0" baseline="0" dirty="0">
                          <a:ln>
                            <a:noFill/>
                          </a:ln>
                          <a:solidFill>
                            <a:srgbClr val="000000"/>
                          </a:solidFill>
                          <a:effectLst/>
                          <a:latin typeface="Tahoma" pitchFamily="34" charset="0"/>
                          <a:ea typeface="ＭＳ Ｐゴシック" charset="-128"/>
                        </a:rPr>
                        <a:t> from aspirate or drainage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a:t>
                      </a:r>
                      <a:r>
                        <a:rPr kumimoji="0" lang="hu-HU" sz="1600" b="0" i="0" u="none" strike="noStrike" cap="none" normalizeH="0" baseline="0" dirty="0" err="1">
                          <a:ln>
                            <a:noFill/>
                          </a:ln>
                          <a:solidFill>
                            <a:srgbClr val="000000"/>
                          </a:solidFill>
                          <a:effectLst/>
                          <a:latin typeface="Tahoma" pitchFamily="34" charset="0"/>
                          <a:ea typeface="ＭＳ Ｐゴシック" charset="-128"/>
                        </a:rPr>
                        <a:t>if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skin flora</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they</a:t>
                      </a:r>
                      <a:r>
                        <a:rPr kumimoji="0" lang="en-US" sz="1600" b="0" i="0" u="none" strike="noStrike" cap="none" normalizeH="0" baseline="0" dirty="0">
                          <a:ln>
                            <a:noFill/>
                          </a:ln>
                          <a:solidFill>
                            <a:srgbClr val="000000"/>
                          </a:solidFill>
                          <a:effectLst/>
                          <a:latin typeface="Tahoma" pitchFamily="34" charset="0"/>
                          <a:ea typeface="ＭＳ Ｐゴシック" charset="-128"/>
                        </a:rPr>
                        <a:t> must be </a:t>
                      </a:r>
                      <a:r>
                        <a:rPr kumimoji="0" lang="hu-HU" sz="1600" b="0" i="0" u="none" strike="noStrike" cap="none" normalizeH="0" baseline="0" dirty="0">
                          <a:ln>
                            <a:noFill/>
                          </a:ln>
                          <a:solidFill>
                            <a:srgbClr val="000000"/>
                          </a:solidFill>
                          <a:effectLst/>
                          <a:latin typeface="Tahoma" pitchFamily="34" charset="0"/>
                          <a:ea typeface="ＭＳ Ｐゴシック" charset="-128"/>
                        </a:rPr>
                        <a:t>a </a:t>
                      </a:r>
                      <a:r>
                        <a:rPr kumimoji="0" lang="en-US" sz="1600" b="0" i="0" u="none" strike="noStrike" cap="none" normalizeH="0" baseline="0" dirty="0">
                          <a:ln>
                            <a:noFill/>
                          </a:ln>
                          <a:solidFill>
                            <a:srgbClr val="000000"/>
                          </a:solidFill>
                          <a:effectLst/>
                          <a:latin typeface="Tahoma" pitchFamily="34" charset="0"/>
                          <a:ea typeface="ＭＳ Ｐゴシック" charset="-128"/>
                        </a:rPr>
                        <a:t>pure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culture</a:t>
                      </a:r>
                      <a:r>
                        <a:rPr kumimoji="0" lang="en-US" sz="1600" b="0" i="0" u="none" strike="noStrike" cap="none" normalizeH="0" baseline="0" dirty="0">
                          <a:ln>
                            <a:noFill/>
                          </a:ln>
                          <a:solidFill>
                            <a:srgbClr val="000000"/>
                          </a:solidFill>
                          <a:effectLst/>
                          <a:latin typeface="Tahoma" pitchFamily="34" charset="0"/>
                          <a:ea typeface="ＭＳ Ｐゴシック" charset="-128"/>
                        </a:rPr>
                        <a:t>) </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blood culture</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antigen test on tissue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b</a:t>
                      </a:r>
                      <a:r>
                        <a:rPr kumimoji="0" lang="en-US" sz="1600" b="0" i="0" u="none" strike="noStrike" cap="none" normalizeH="0" baseline="0" dirty="0" err="1">
                          <a:ln>
                            <a:noFill/>
                          </a:ln>
                          <a:solidFill>
                            <a:srgbClr val="000000"/>
                          </a:solidFill>
                          <a:effectLst/>
                          <a:latin typeface="Tahoma" pitchFamily="34" charset="0"/>
                          <a:ea typeface="ＭＳ Ｐゴシック" charset="-128"/>
                        </a:rPr>
                        <a:t>lood</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m</a:t>
                      </a:r>
                      <a:r>
                        <a:rPr kumimoji="0" lang="en-US" sz="1600" b="0" i="0" u="none" strike="noStrike" cap="none" normalizeH="0" baseline="0" dirty="0" err="1">
                          <a:ln>
                            <a:noFill/>
                          </a:ln>
                          <a:solidFill>
                            <a:srgbClr val="000000"/>
                          </a:solidFill>
                          <a:effectLst/>
                          <a:latin typeface="Tahoma" pitchFamily="34" charset="0"/>
                          <a:ea typeface="ＭＳ Ｐゴシック" charset="-128"/>
                        </a:rPr>
                        <a:t>ultinucleated</a:t>
                      </a:r>
                      <a:r>
                        <a:rPr kumimoji="0" lang="en-US" sz="1600" b="0" i="0" u="none" strike="noStrike" cap="none" normalizeH="0" baseline="0" dirty="0">
                          <a:ln>
                            <a:noFill/>
                          </a:ln>
                          <a:solidFill>
                            <a:srgbClr val="000000"/>
                          </a:solidFill>
                          <a:effectLst/>
                          <a:latin typeface="Tahoma" pitchFamily="34" charset="0"/>
                          <a:ea typeface="ＭＳ Ｐゴシック" charset="-128"/>
                        </a:rPr>
                        <a:t> giant cells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by</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microscopy</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d</a:t>
                      </a:r>
                      <a:r>
                        <a:rPr kumimoji="0" lang="en-US" sz="1600" b="0" i="0" u="none" strike="noStrike" cap="none" normalizeH="0" baseline="0" dirty="0" err="1">
                          <a:ln>
                            <a:noFill/>
                          </a:ln>
                          <a:solidFill>
                            <a:srgbClr val="000000"/>
                          </a:solidFill>
                          <a:effectLst/>
                          <a:latin typeface="Tahoma" pitchFamily="34" charset="0"/>
                          <a:ea typeface="ＭＳ Ｐゴシック" charset="-128"/>
                        </a:rPr>
                        <a:t>iagnostic</a:t>
                      </a:r>
                      <a:r>
                        <a:rPr kumimoji="0" lang="en-US" sz="1600" b="0" i="0" u="none" strike="noStrike" cap="none" normalizeH="0" baseline="0" dirty="0">
                          <a:ln>
                            <a:noFill/>
                          </a:ln>
                          <a:solidFill>
                            <a:srgbClr val="000000"/>
                          </a:solidFill>
                          <a:effectLst/>
                          <a:latin typeface="Tahoma" pitchFamily="34" charset="0"/>
                          <a:ea typeface="ＭＳ Ｐゴシック" charset="-128"/>
                        </a:rPr>
                        <a:t> antibody </a:t>
                      </a:r>
                      <a:r>
                        <a:rPr kumimoji="0" lang="en-US" sz="1600" b="0" i="0" u="none" strike="noStrike" cap="none" normalizeH="0" baseline="0" dirty="0" err="1">
                          <a:ln>
                            <a:noFill/>
                          </a:ln>
                          <a:solidFill>
                            <a:srgbClr val="000000"/>
                          </a:solidFill>
                          <a:effectLst/>
                          <a:latin typeface="Tahoma" pitchFamily="34" charset="0"/>
                          <a:ea typeface="ＭＳ Ｐゴシック" charset="-128"/>
                        </a:rPr>
                        <a:t>titres</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DECU – decubitus ulcers</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BURN – infected burns</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BRST – breast abscesses/mastitis</a:t>
                      </a: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 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Organisms cultured from tissue/drainage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Purulent drainage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Abscess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infection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seen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during</a:t>
                      </a:r>
                      <a:r>
                        <a:rPr kumimoji="0" lang="en-US" sz="1600" b="0" i="0" u="none" strike="noStrike" cap="none" normalizeH="0" baseline="0" dirty="0">
                          <a:ln>
                            <a:noFill/>
                          </a:ln>
                          <a:solidFill>
                            <a:srgbClr val="000000"/>
                          </a:solidFill>
                          <a:effectLst/>
                          <a:latin typeface="Tahoma" pitchFamily="34" charset="0"/>
                          <a:ea typeface="ＭＳ Ｐゴシック" charset="-128"/>
                        </a:rPr>
                        <a:t> surgery</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6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cap="none" normalizeH="0" baseline="0" dirty="0">
                          <a:ln>
                            <a:noFill/>
                          </a:ln>
                          <a:solidFill>
                            <a:srgbClr val="000000"/>
                          </a:solidFill>
                          <a:effectLst/>
                          <a:latin typeface="Tahoma" pitchFamily="34" charset="0"/>
                          <a:ea typeface="ＭＳ Ｐゴシック" charset="-128"/>
                        </a:rPr>
                        <a:t>≥2 signs/symptoms </a:t>
                      </a:r>
                      <a:r>
                        <a:rPr kumimoji="0" lang="hu-HU" sz="1600" b="0" i="0" u="none" strike="noStrike" cap="none" normalizeH="0" baseline="0" dirty="0">
                          <a:ln>
                            <a:noFill/>
                          </a:ln>
                          <a:solidFill>
                            <a:srgbClr val="000000"/>
                          </a:solidFill>
                          <a:effectLst/>
                          <a:latin typeface="Tahoma" pitchFamily="34" charset="0"/>
                          <a:ea typeface="ＭＳ Ｐゴシック" charset="-128"/>
                        </a:rPr>
                        <a:t>(</a:t>
                      </a:r>
                      <a:r>
                        <a:rPr kumimoji="0" lang="hu-HU" sz="1600" b="0" i="0" u="none" strike="noStrike" cap="none" normalizeH="0" baseline="0" dirty="0" err="1">
                          <a:ln>
                            <a:noFill/>
                          </a:ln>
                          <a:solidFill>
                            <a:srgbClr val="000000"/>
                          </a:solidFill>
                          <a:effectLst/>
                          <a:latin typeface="Tahoma" pitchFamily="34" charset="0"/>
                          <a:ea typeface="ＭＳ Ｐゴシック" charset="-128"/>
                        </a:rPr>
                        <a:t>e.g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localised</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pain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swelling</a:t>
                      </a:r>
                      <a:r>
                        <a:rPr kumimoji="0" lang="hu-HU" sz="1600" b="0" i="0" u="none" strike="noStrike" cap="none" normalizeH="0" baseline="0" dirty="0">
                          <a:ln>
                            <a:noFill/>
                          </a:ln>
                          <a:solidFill>
                            <a:srgbClr val="000000"/>
                          </a:solidFill>
                          <a:effectLst/>
                          <a:latin typeface="Tahoma" pitchFamily="34" charset="0"/>
                          <a:ea typeface="ＭＳ Ｐゴシック" charset="-128"/>
                        </a:rPr>
                        <a:t>)                           AND ≥</a:t>
                      </a:r>
                      <a:r>
                        <a:rPr kumimoji="0" lang="en-US" sz="1600" b="0" i="0" u="none" strike="noStrike" cap="none" normalizeH="0" baseline="0" dirty="0">
                          <a:ln>
                            <a:noFill/>
                          </a:ln>
                          <a:solidFill>
                            <a:srgbClr val="000000"/>
                          </a:solidFill>
                          <a:effectLst/>
                          <a:latin typeface="Tahoma" pitchFamily="34" charset="0"/>
                          <a:ea typeface="ＭＳ Ｐゴシック" charset="-128"/>
                        </a:rPr>
                        <a:t>1</a:t>
                      </a:r>
                      <a:r>
                        <a:rPr kumimoji="0" lang="hu-HU" sz="1600" b="0" i="0" u="none" strike="noStrike" cap="none" normalizeH="0" baseline="0" dirty="0">
                          <a:ln>
                            <a:noFill/>
                          </a:ln>
                          <a:solidFill>
                            <a:srgbClr val="000000"/>
                          </a:solidFill>
                          <a:effectLst/>
                          <a:latin typeface="Tahoma" pitchFamily="34" charset="0"/>
                          <a:ea typeface="ＭＳ Ｐゴシック" charset="-128"/>
                        </a:rPr>
                        <a:t> of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blood culture</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antigen tests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blood</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urine</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d</a:t>
                      </a:r>
                      <a:r>
                        <a:rPr kumimoji="0" lang="en-US" sz="1600" b="0" i="0" u="none" strike="noStrike" cap="none" normalizeH="0" baseline="0" dirty="0" err="1">
                          <a:ln>
                            <a:noFill/>
                          </a:ln>
                          <a:solidFill>
                            <a:srgbClr val="000000"/>
                          </a:solidFill>
                          <a:effectLst/>
                          <a:latin typeface="Tahoma" pitchFamily="34" charset="0"/>
                          <a:ea typeface="ＭＳ Ｐゴシック" charset="-128"/>
                        </a:rPr>
                        <a:t>iagnostic</a:t>
                      </a:r>
                      <a:r>
                        <a:rPr kumimoji="0" lang="en-US" sz="1600" b="0" i="0" u="none" strike="noStrike" cap="none" normalizeH="0" baseline="0" dirty="0">
                          <a:ln>
                            <a:noFill/>
                          </a:ln>
                          <a:solidFill>
                            <a:srgbClr val="000000"/>
                          </a:solidFill>
                          <a:effectLst/>
                          <a:latin typeface="Tahoma" pitchFamily="34" charset="0"/>
                          <a:ea typeface="ＭＳ Ｐゴシック" charset="-128"/>
                        </a:rPr>
                        <a:t> antibody </a:t>
                      </a:r>
                      <a:r>
                        <a:rPr kumimoji="0" lang="en-US" sz="1600" b="0" i="0" u="none" strike="noStrike" cap="none" normalizeH="0" baseline="0" dirty="0" err="1">
                          <a:ln>
                            <a:noFill/>
                          </a:ln>
                          <a:solidFill>
                            <a:srgbClr val="000000"/>
                          </a:solidFill>
                          <a:effectLst/>
                          <a:latin typeface="Tahoma" pitchFamily="34" charset="0"/>
                          <a:ea typeface="ＭＳ Ｐゴシック" charset="-128"/>
                        </a:rPr>
                        <a:t>titre</a:t>
                      </a:r>
                      <a:r>
                        <a:rPr kumimoji="0" lang="hu-HU" sz="1600" b="0" i="0" u="none" strike="noStrike" cap="none" normalizeH="0" baseline="0" dirty="0">
                          <a:ln>
                            <a:noFill/>
                          </a:ln>
                          <a:solidFill>
                            <a:srgbClr val="000000"/>
                          </a:solidFill>
                          <a:effectLst/>
                          <a:latin typeface="Tahoma" pitchFamily="34" charset="0"/>
                          <a:ea typeface="ＭＳ Ｐゴシック" charset="-128"/>
                        </a:rPr>
                        <a:t>s</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600" b="0" i="0" u="sng"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DECU – decubitus ulcers</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OREP – deep pelvic tissues</a:t>
                      </a:r>
                    </a:p>
                  </a:txBody>
                  <a:tcPr marL="121920" marR="121920"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467855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idx="4294967295"/>
          </p:nvPr>
        </p:nvSpPr>
        <p:spPr/>
        <p:txBody>
          <a:bodyPr/>
          <a:lstStyle/>
          <a:p>
            <a:pPr eaLnBrk="1" hangingPunct="1"/>
            <a:r>
              <a:rPr lang="en-US" altLang="en-US" dirty="0">
                <a:ea typeface="ＭＳ Ｐゴシック" pitchFamily="34" charset="-128"/>
              </a:rPr>
              <a:t>Skin </a:t>
            </a:r>
            <a:r>
              <a:rPr lang="hu-HU" altLang="en-US" dirty="0">
                <a:ea typeface="ＭＳ Ｐゴシック" pitchFamily="34" charset="-128"/>
              </a:rPr>
              <a:t>and s</a:t>
            </a:r>
            <a:r>
              <a:rPr lang="en-US" altLang="en-US" dirty="0">
                <a:ea typeface="ＭＳ Ｐゴシック" pitchFamily="34" charset="-128"/>
              </a:rPr>
              <a:t>oft </a:t>
            </a:r>
            <a:r>
              <a:rPr lang="hu-HU" altLang="en-US" dirty="0">
                <a:ea typeface="ＭＳ Ｐゴシック" pitchFamily="34" charset="-128"/>
              </a:rPr>
              <a:t>t</a:t>
            </a:r>
            <a:r>
              <a:rPr lang="en-US" altLang="en-US" dirty="0">
                <a:ea typeface="ＭＳ Ｐゴシック" pitchFamily="34" charset="-128"/>
              </a:rPr>
              <a:t>issue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(SST)</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6</a:t>
            </a:r>
            <a:r>
              <a:rPr lang="hu-HU" altLang="en-US" sz="2000" dirty="0">
                <a:ea typeface="ＭＳ Ｐゴシック" pitchFamily="34" charset="-128"/>
              </a:rPr>
              <a:t>8</a:t>
            </a:r>
            <a:r>
              <a:rPr lang="en-GB" altLang="en-US" sz="2000" dirty="0">
                <a:ea typeface="ＭＳ Ｐゴシック" pitchFamily="34" charset="-128"/>
              </a:rPr>
              <a:t>-6</a:t>
            </a:r>
            <a:r>
              <a:rPr lang="hu-HU" altLang="en-US" sz="2000" dirty="0">
                <a:ea typeface="ＭＳ Ｐゴシック" pitchFamily="34" charset="-128"/>
              </a:rPr>
              <a:t>9</a:t>
            </a:r>
            <a:endParaRPr lang="en-US" altLang="en-US" sz="2000" dirty="0">
              <a:ea typeface="ＭＳ Ｐゴシック" pitchFamily="34" charset="-128"/>
            </a:endParaRPr>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224882316"/>
              </p:ext>
            </p:extLst>
          </p:nvPr>
        </p:nvGraphicFramePr>
        <p:xfrm>
          <a:off x="419101" y="1209676"/>
          <a:ext cx="11324166" cy="5151755"/>
        </p:xfrm>
        <a:graphic>
          <a:graphicData uri="http://schemas.openxmlformats.org/drawingml/2006/table">
            <a:tbl>
              <a:tblPr/>
              <a:tblGrid>
                <a:gridCol w="3774017">
                  <a:extLst>
                    <a:ext uri="{9D8B030D-6E8A-4147-A177-3AD203B41FA5}">
                      <a16:colId xmlns:a16="http://schemas.microsoft.com/office/drawing/2014/main" val="20000"/>
                    </a:ext>
                  </a:extLst>
                </a:gridCol>
                <a:gridCol w="3776133">
                  <a:extLst>
                    <a:ext uri="{9D8B030D-6E8A-4147-A177-3AD203B41FA5}">
                      <a16:colId xmlns:a16="http://schemas.microsoft.com/office/drawing/2014/main" val="20001"/>
                    </a:ext>
                  </a:extLst>
                </a:gridCol>
                <a:gridCol w="3774016">
                  <a:extLst>
                    <a:ext uri="{9D8B030D-6E8A-4147-A177-3AD203B41FA5}">
                      <a16:colId xmlns:a16="http://schemas.microsoft.com/office/drawing/2014/main" val="20002"/>
                    </a:ext>
                  </a:extLst>
                </a:gridCol>
              </a:tblGrid>
              <a:tr h="1158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SST-</a:t>
                      </a:r>
                      <a:r>
                        <a:rPr kumimoji="0" lang="en-GB" sz="2400" b="1" i="0" u="none" strike="noStrike" cap="none" normalizeH="0" baseline="0" dirty="0">
                          <a:ln>
                            <a:noFill/>
                          </a:ln>
                          <a:solidFill>
                            <a:srgbClr val="FFFFFF"/>
                          </a:solidFill>
                          <a:effectLst/>
                          <a:latin typeface="Tahoma" pitchFamily="34" charset="0"/>
                          <a:ea typeface="ＭＳ Ｐゴシック" charset="-128"/>
                        </a:rPr>
                        <a:t>DECU</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latin typeface="Tahoma" pitchFamily="34" charset="0"/>
                          <a:ea typeface="ＭＳ Ｐゴシック" charset="-128"/>
                        </a:rPr>
                        <a:t>Decubitus ulcer </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SST-</a:t>
                      </a:r>
                      <a:r>
                        <a:rPr kumimoji="0" lang="en-US" sz="2400" b="1" i="0" u="none" strike="noStrike" cap="none" normalizeH="0" baseline="0" dirty="0">
                          <a:ln>
                            <a:noFill/>
                          </a:ln>
                          <a:solidFill>
                            <a:srgbClr val="FFFFFF"/>
                          </a:solidFill>
                          <a:effectLst/>
                          <a:latin typeface="Tahoma" pitchFamily="34" charset="0"/>
                          <a:ea typeface="ＭＳ Ｐゴシック" charset="-128"/>
                        </a:rPr>
                        <a:t>BURN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Burn </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SST-</a:t>
                      </a:r>
                      <a:r>
                        <a:rPr kumimoji="0" lang="en-US" sz="2400" b="1" i="0" u="none" strike="noStrike" cap="none" normalizeH="0" baseline="0" dirty="0">
                          <a:ln>
                            <a:noFill/>
                          </a:ln>
                          <a:solidFill>
                            <a:srgbClr val="FFFFFF"/>
                          </a:solidFill>
                          <a:effectLst/>
                          <a:latin typeface="Tahoma" pitchFamily="34" charset="0"/>
                          <a:ea typeface="ＭＳ Ｐゴシック" charset="-128"/>
                        </a:rPr>
                        <a:t>BRST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latin typeface="Tahoma" pitchFamily="34" charset="0"/>
                          <a:ea typeface="ＭＳ Ｐゴシック" charset="-128"/>
                        </a:rPr>
                        <a:t>Breast abscess or mastitis</a:t>
                      </a: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175000">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pPr>
                      <a:r>
                        <a:rPr kumimoji="0" lang="hu-HU" sz="1600" b="0" i="0" u="none" strike="noStrike" cap="none" normalizeH="0" baseline="0" dirty="0">
                          <a:ln>
                            <a:noFill/>
                          </a:ln>
                          <a:solidFill>
                            <a:srgbClr val="000000"/>
                          </a:solidFill>
                          <a:effectLst/>
                          <a:latin typeface="Tahoma" pitchFamily="34" charset="0"/>
                          <a:ea typeface="ＭＳ Ｐゴシック" charset="-128"/>
                        </a:rPr>
                        <a:t>ALL 2 OF</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≥2 of signs/symptoms </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e.g</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redness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tenderness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swelling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O</a:t>
                      </a:r>
                      <a:r>
                        <a:rPr kumimoji="0" lang="en-US" sz="1600" b="0" i="0" u="none" strike="noStrike" cap="none" normalizeH="0" baseline="0" dirty="0" err="1">
                          <a:ln>
                            <a:noFill/>
                          </a:ln>
                          <a:solidFill>
                            <a:srgbClr val="000000"/>
                          </a:solidFill>
                          <a:effectLst/>
                          <a:latin typeface="Tahoma" pitchFamily="34" charset="0"/>
                          <a:ea typeface="ＭＳ Ｐゴシック" charset="-128"/>
                        </a:rPr>
                        <a:t>rganisms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cultured</a:t>
                      </a:r>
                      <a:r>
                        <a:rPr kumimoji="0" lang="en-US" sz="1600" b="0" i="0" u="none" strike="noStrike" cap="none" normalizeH="0" baseline="0" dirty="0">
                          <a:ln>
                            <a:noFill/>
                          </a:ln>
                          <a:solidFill>
                            <a:srgbClr val="000000"/>
                          </a:solidFill>
                          <a:effectLst/>
                          <a:latin typeface="Tahoma" pitchFamily="34" charset="0"/>
                          <a:ea typeface="ＭＳ Ｐゴシック" charset="-128"/>
                        </a:rPr>
                        <a:t> from properly collected tissue/fluid</a:t>
                      </a:r>
                      <a:r>
                        <a:rPr kumimoji="0" lang="hu-HU" sz="1600" b="0" i="0" u="none" strike="noStrike" cap="none" normalizeH="0" baseline="0" dirty="0">
                          <a:ln>
                            <a:noFill/>
                          </a:ln>
                          <a:solidFill>
                            <a:srgbClr val="000000"/>
                          </a:solidFill>
                          <a:effectLst/>
                          <a:latin typeface="Tahoma" pitchFamily="34" charset="0"/>
                          <a:ea typeface="ＭＳ Ｐゴシック" charset="-128"/>
                        </a:rPr>
                        <a:t> OR 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blood culture</a:t>
                      </a: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hu-HU" sz="1600" b="0" i="0" u="none" strike="noStrike" cap="none" normalizeH="0" baseline="0" dirty="0">
                        <a:ln>
                          <a:noFill/>
                        </a:ln>
                        <a:solidFill>
                          <a:srgbClr val="000000"/>
                        </a:solidFill>
                        <a:effectLst/>
                        <a:latin typeface="Tahoma" pitchFamily="34" charset="0"/>
                        <a:ea typeface="ＭＳ Ｐゴシック" charset="-128"/>
                      </a:endParaRPr>
                    </a:p>
                    <a:p>
                      <a:r>
                        <a:rPr lang="hu-HU" sz="1400" u="sng" kern="1200" dirty="0">
                          <a:solidFill>
                            <a:schemeClr val="tx1"/>
                          </a:solidFill>
                          <a:effectLst/>
                          <a:latin typeface="+mn-lt"/>
                          <a:ea typeface="+mn-ea"/>
                          <a:cs typeface="+mn-cs"/>
                        </a:rPr>
                        <a:t>Comment:</a:t>
                      </a:r>
                      <a:r>
                        <a:rPr lang="hu-HU" sz="1400" kern="1200" dirty="0">
                          <a:solidFill>
                            <a:schemeClr val="tx1"/>
                          </a:solidFill>
                          <a:effectLst/>
                          <a:latin typeface="+mn-lt"/>
                          <a:ea typeface="+mn-ea"/>
                          <a:cs typeface="+mn-cs"/>
                        </a:rPr>
                        <a:t> </a:t>
                      </a:r>
                      <a:r>
                        <a:rPr lang="en-US" sz="1400" kern="1200" dirty="0">
                          <a:solidFill>
                            <a:schemeClr val="tx1"/>
                          </a:solidFill>
                          <a:effectLst/>
                          <a:latin typeface="+mn-lt"/>
                          <a:ea typeface="+mn-ea"/>
                          <a:cs typeface="+mn-cs"/>
                        </a:rPr>
                        <a:t>Purulent drainage alone is not sufficient evidence of an infection. Organisms cultured from the surface of a decubitus ulcer are not sufficient evidence that the ulcer is infected. A properly collected specimen from a decubitus ulcer involves needle aspiration of fluid or biopsy of tissue from the ulcer margin</a:t>
                      </a:r>
                      <a:r>
                        <a:rPr lang="hu-HU" sz="1400" kern="1200" dirty="0">
                          <a:solidFill>
                            <a:schemeClr val="tx1"/>
                          </a:solidFill>
                          <a:effectLst/>
                          <a:latin typeface="+mn-lt"/>
                          <a:ea typeface="+mn-ea"/>
                          <a:cs typeface="+mn-cs"/>
                        </a:rPr>
                        <a:t>.</a:t>
                      </a:r>
                      <a:endParaRPr lang="en-US" sz="1400" kern="1200" dirty="0">
                        <a:solidFill>
                          <a:schemeClr val="tx1"/>
                        </a:solidFill>
                        <a:effectLst/>
                        <a:latin typeface="+mn-lt"/>
                        <a:ea typeface="+mn-ea"/>
                        <a:cs typeface="+mn-cs"/>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Change in burn AND </a:t>
                      </a:r>
                      <a:r>
                        <a:rPr kumimoji="0" lang="en-US" sz="1600" b="0" i="0" u="none" strike="noStrike" cap="none" normalizeH="0" baseline="0" dirty="0" err="1">
                          <a:ln>
                            <a:noFill/>
                          </a:ln>
                          <a:solidFill>
                            <a:srgbClr val="000000"/>
                          </a:solidFill>
                          <a:effectLst/>
                          <a:latin typeface="Tahoma" pitchFamily="34" charset="0"/>
                          <a:ea typeface="ＭＳ Ｐゴシック" charset="-128"/>
                        </a:rPr>
                        <a:t>histol</a:t>
                      </a:r>
                      <a:r>
                        <a:rPr kumimoji="0" lang="hu-HU" sz="1600" b="0" i="0" u="none" strike="noStrike" cap="none" normalizeH="0" baseline="0" dirty="0" err="1">
                          <a:ln>
                            <a:noFill/>
                          </a:ln>
                          <a:solidFill>
                            <a:srgbClr val="000000"/>
                          </a:solidFill>
                          <a:effectLst/>
                          <a:latin typeface="Tahoma" pitchFamily="34" charset="0"/>
                          <a:ea typeface="ＭＳ Ｐゴシック" charset="-128"/>
                        </a:rPr>
                        <a:t>ogy</a:t>
                      </a:r>
                      <a:r>
                        <a:rPr kumimoji="0" lang="en-US" sz="1600" b="0" i="0" u="none" strike="noStrike" cap="none" normalizeH="0" baseline="0" dirty="0">
                          <a:ln>
                            <a:noFill/>
                          </a:ln>
                          <a:solidFill>
                            <a:srgbClr val="000000"/>
                          </a:solidFill>
                          <a:effectLst/>
                          <a:latin typeface="Tahoma" pitchFamily="34" charset="0"/>
                          <a:ea typeface="ＭＳ Ｐゴシック" charset="-128"/>
                        </a:rPr>
                        <a:t> shows invasion </a:t>
                      </a:r>
                      <a:r>
                        <a:rPr kumimoji="0" lang="hu-HU" sz="1600" b="0" i="0" u="none" strike="noStrike" cap="none" normalizeH="0" baseline="0" dirty="0">
                          <a:ln>
                            <a:noFill/>
                          </a:ln>
                          <a:solidFill>
                            <a:srgbClr val="000000"/>
                          </a:solidFill>
                          <a:effectLst/>
                          <a:latin typeface="Tahoma" pitchFamily="34" charset="0"/>
                          <a:ea typeface="ＭＳ Ｐゴシック" charset="-128"/>
                        </a:rPr>
                        <a:t>of </a:t>
                      </a:r>
                      <a:r>
                        <a:rPr kumimoji="0" lang="en-US" sz="1600" b="0" i="0" u="none" strike="noStrike" cap="none" normalizeH="0" baseline="0" dirty="0">
                          <a:ln>
                            <a:noFill/>
                          </a:ln>
                          <a:solidFill>
                            <a:srgbClr val="000000"/>
                          </a:solidFill>
                          <a:effectLst/>
                          <a:latin typeface="Tahoma" pitchFamily="34" charset="0"/>
                          <a:ea typeface="ＭＳ Ｐゴシック" charset="-128"/>
                        </a:rPr>
                        <a:t>bacteria into viable tissue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Change in burn AND </a:t>
                      </a: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blood culture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i</a:t>
                      </a:r>
                      <a:r>
                        <a:rPr kumimoji="0" lang="en-US" sz="1600" b="0" i="0" u="none" strike="noStrike" cap="none" normalizeH="0" baseline="0" dirty="0">
                          <a:ln>
                            <a:noFill/>
                          </a:ln>
                          <a:solidFill>
                            <a:srgbClr val="000000"/>
                          </a:solidFill>
                          <a:effectLst/>
                          <a:latin typeface="Tahoma" pitchFamily="34" charset="0"/>
                          <a:ea typeface="ＭＳ Ｐゴシック" charset="-128"/>
                        </a:rPr>
                        <a:t>solation of </a:t>
                      </a:r>
                      <a:r>
                        <a:rPr kumimoji="0" lang="hu-HU" sz="1600" b="0" i="0" u="none" strike="noStrike" cap="none" normalizeH="0" baseline="0" dirty="0" err="1">
                          <a:ln>
                            <a:noFill/>
                          </a:ln>
                          <a:solidFill>
                            <a:srgbClr val="000000"/>
                          </a:solidFill>
                          <a:effectLst/>
                          <a:latin typeface="Tahoma" pitchFamily="34" charset="0"/>
                          <a:ea typeface="ＭＳ Ｐゴシック" charset="-128"/>
                        </a:rPr>
                        <a:t>herpes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simplex</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virus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a:ln>
                            <a:noFill/>
                          </a:ln>
                          <a:solidFill>
                            <a:srgbClr val="000000"/>
                          </a:solidFill>
                          <a:effectLst/>
                          <a:latin typeface="Tahoma" pitchFamily="34" charset="0"/>
                          <a:ea typeface="ＭＳ Ｐゴシック" charset="-128"/>
                        </a:rPr>
                        <a:t>≥ 2 </a:t>
                      </a:r>
                      <a:r>
                        <a:rPr kumimoji="0" lang="hu-HU" sz="1600" b="0" i="0" u="none" strike="noStrike" cap="none" normalizeH="0" baseline="0" dirty="0" err="1">
                          <a:ln>
                            <a:noFill/>
                          </a:ln>
                          <a:solidFill>
                            <a:srgbClr val="000000"/>
                          </a:solidFill>
                          <a:effectLst/>
                          <a:latin typeface="Tahoma" pitchFamily="34" charset="0"/>
                          <a:ea typeface="ＭＳ Ｐゴシック" charset="-128"/>
                        </a:rPr>
                        <a:t>signs</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symptoms </a:t>
                      </a:r>
                      <a:r>
                        <a:rPr kumimoji="0" lang="hu-HU" sz="1600" b="0" i="0" u="none" strike="noStrike" cap="none" normalizeH="0" baseline="0" dirty="0">
                          <a:ln>
                            <a:noFill/>
                          </a:ln>
                          <a:solidFill>
                            <a:srgbClr val="000000"/>
                          </a:solidFill>
                          <a:effectLst/>
                          <a:latin typeface="Tahoma" pitchFamily="34" charset="0"/>
                          <a:ea typeface="ＭＳ Ｐゴシック" charset="-128"/>
                        </a:rPr>
                        <a:t>(</a:t>
                      </a:r>
                      <a:r>
                        <a:rPr kumimoji="0" lang="hu-HU" sz="1600" b="0" i="0" u="none" strike="noStrike" cap="none" normalizeH="0" baseline="0" dirty="0" err="1">
                          <a:ln>
                            <a:noFill/>
                          </a:ln>
                          <a:solidFill>
                            <a:srgbClr val="000000"/>
                          </a:solidFill>
                          <a:effectLst/>
                          <a:latin typeface="Tahoma" pitchFamily="34" charset="0"/>
                          <a:ea typeface="ＭＳ Ｐゴシック" charset="-128"/>
                        </a:rPr>
                        <a:t>e.g.fever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hypothermia</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hypotension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US" sz="1600" b="0" i="0" u="none" strike="noStrike" cap="none" normalizeH="0" baseline="0" dirty="0">
                          <a:ln>
                            <a:noFill/>
                          </a:ln>
                          <a:solidFill>
                            <a:srgbClr val="000000"/>
                          </a:solidFill>
                          <a:effectLst/>
                          <a:latin typeface="Tahoma" pitchFamily="34" charset="0"/>
                          <a:ea typeface="ＭＳ Ｐゴシック" charset="-128"/>
                        </a:rPr>
                        <a:t>AND ≥1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h</a:t>
                      </a:r>
                      <a:r>
                        <a:rPr kumimoji="0" lang="en-US" sz="1600" b="0" i="0" u="none" strike="noStrike" cap="none" normalizeH="0" baseline="0" dirty="0" err="1">
                          <a:ln>
                            <a:noFill/>
                          </a:ln>
                          <a:solidFill>
                            <a:srgbClr val="000000"/>
                          </a:solidFill>
                          <a:effectLst/>
                          <a:latin typeface="Tahoma" pitchFamily="34" charset="0"/>
                          <a:ea typeface="ＭＳ Ｐゴシック" charset="-128"/>
                        </a:rPr>
                        <a:t>istol</a:t>
                      </a:r>
                      <a:r>
                        <a:rPr kumimoji="0" lang="hu-HU" sz="1600" b="0" i="0" u="none" strike="noStrike" cap="none" normalizeH="0" baseline="0" dirty="0" err="1">
                          <a:ln>
                            <a:noFill/>
                          </a:ln>
                          <a:solidFill>
                            <a:srgbClr val="000000"/>
                          </a:solidFill>
                          <a:effectLst/>
                          <a:latin typeface="Tahoma" pitchFamily="34" charset="0"/>
                          <a:ea typeface="ＭＳ Ｐゴシック" charset="-128"/>
                        </a:rPr>
                        <a:t>ogy</a:t>
                      </a:r>
                      <a:r>
                        <a:rPr kumimoji="0" lang="en-US" sz="1600" b="0" i="0" u="none" strike="noStrike" cap="none" normalizeH="0" baseline="0" dirty="0">
                          <a:ln>
                            <a:noFill/>
                          </a:ln>
                          <a:solidFill>
                            <a:srgbClr val="000000"/>
                          </a:solidFill>
                          <a:effectLst/>
                          <a:latin typeface="Tahoma" pitchFamily="34" charset="0"/>
                          <a:ea typeface="ＭＳ Ｐゴシック" charset="-128"/>
                        </a:rPr>
                        <a:t> shows organisms</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p</a:t>
                      </a:r>
                      <a:r>
                        <a:rPr kumimoji="0" lang="en-US" sz="1600" b="0" i="0" u="none" strike="noStrike" cap="none" normalizeH="0" baseline="0" dirty="0" err="1">
                          <a:ln>
                            <a:noFill/>
                          </a:ln>
                          <a:solidFill>
                            <a:srgbClr val="000000"/>
                          </a:solidFill>
                          <a:effectLst/>
                          <a:latin typeface="Tahoma" pitchFamily="34" charset="0"/>
                          <a:ea typeface="ＭＳ Ｐゴシック" charset="-128"/>
                        </a:rPr>
                        <a:t>ositive</a:t>
                      </a:r>
                      <a:r>
                        <a:rPr kumimoji="0" lang="en-US" sz="1600" b="0" i="0" u="none" strike="noStrike" cap="none" normalizeH="0" baseline="0" dirty="0">
                          <a:ln>
                            <a:noFill/>
                          </a:ln>
                          <a:solidFill>
                            <a:srgbClr val="000000"/>
                          </a:solidFill>
                          <a:effectLst/>
                          <a:latin typeface="Tahoma" pitchFamily="34" charset="0"/>
                          <a:ea typeface="ＭＳ Ｐゴシック" charset="-128"/>
                        </a:rPr>
                        <a:t> blood culture</a:t>
                      </a:r>
                    </a:p>
                    <a:p>
                      <a:pPr marL="742928" marR="0" lvl="1"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
                        <a:tabLst/>
                      </a:pPr>
                      <a:r>
                        <a:rPr kumimoji="0" lang="hu-HU" sz="1600" b="0" i="0" u="none" strike="noStrike" cap="none" normalizeH="0" baseline="0" dirty="0">
                          <a:ln>
                            <a:noFill/>
                          </a:ln>
                          <a:solidFill>
                            <a:srgbClr val="000000"/>
                          </a:solidFill>
                          <a:effectLst/>
                          <a:latin typeface="Tahoma" pitchFamily="34" charset="0"/>
                          <a:ea typeface="ＭＳ Ｐゴシック" charset="-128"/>
                        </a:rPr>
                        <a:t>i</a:t>
                      </a:r>
                      <a:r>
                        <a:rPr kumimoji="0" lang="en-US" sz="1600" b="0" i="0" u="none" strike="noStrike" cap="none" normalizeH="0" baseline="0" dirty="0">
                          <a:ln>
                            <a:noFill/>
                          </a:ln>
                          <a:solidFill>
                            <a:srgbClr val="000000"/>
                          </a:solidFill>
                          <a:effectLst/>
                          <a:latin typeface="Tahoma" pitchFamily="34" charset="0"/>
                          <a:ea typeface="ＭＳ Ｐゴシック" charset="-128"/>
                        </a:rPr>
                        <a:t>solation of virus</a:t>
                      </a:r>
                    </a:p>
                    <a:p>
                      <a:pPr marL="0" marR="0" lvl="0" indent="0" algn="l" defTabSz="914400" rtl="0" eaLnBrk="1" fontAlgn="base" latinLnBrk="0" hangingPunct="1">
                        <a:lnSpc>
                          <a:spcPct val="100000"/>
                        </a:lnSpc>
                        <a:spcBef>
                          <a:spcPct val="0"/>
                        </a:spcBef>
                        <a:spcAft>
                          <a:spcPct val="0"/>
                        </a:spcAft>
                        <a:buClrTx/>
                        <a:buSzTx/>
                        <a:buFont typeface="Tahoma" pitchFamily="34" charset="0"/>
                        <a:buAutoNum type="arabicPeriod"/>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Tahoma" pitchFamily="34" charset="0"/>
                        <a:buAutoNum type="arabicPeriod"/>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Tahoma" pitchFamily="34" charset="0"/>
                          <a:ea typeface="ＭＳ Ｐゴシック" charset="-128"/>
                        </a:rPr>
                        <a:t>≥</a:t>
                      </a:r>
                      <a:r>
                        <a:rPr kumimoji="0" lang="en-GB" sz="1600" b="0" i="0" u="none" strike="noStrike" cap="none" normalizeH="0" baseline="0" dirty="0">
                          <a:ln>
                            <a:noFill/>
                          </a:ln>
                          <a:solidFill>
                            <a:srgbClr val="000000"/>
                          </a:solidFill>
                          <a:effectLst/>
                          <a:latin typeface="Tahoma" pitchFamily="34" charset="0"/>
                          <a:ea typeface="ＭＳ Ｐゴシック" charset="-128"/>
                        </a:rPr>
                        <a:t>1 of</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the</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600" b="0" i="0" u="none" strike="noStrike" cap="none" normalizeH="0" baseline="0" dirty="0">
                          <a:ln>
                            <a:noFill/>
                          </a:ln>
                          <a:solidFill>
                            <a:srgbClr val="000000"/>
                          </a:solidFill>
                          <a:effectLst/>
                          <a:latin typeface="Tahoma" pitchFamily="34" charset="0"/>
                          <a:ea typeface="ＭＳ Ｐゴシック" charset="-128"/>
                        </a:rPr>
                        <a:t>:</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a:ln>
                            <a:noFill/>
                          </a:ln>
                          <a:solidFill>
                            <a:srgbClr val="000000"/>
                          </a:solidFill>
                          <a:effectLst/>
                          <a:latin typeface="Tahoma" pitchFamily="34" charset="0"/>
                          <a:ea typeface="ＭＳ Ｐゴシック" charset="-128"/>
                        </a:rPr>
                        <a:t>Positive culture from affected breast tissue or fluid</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a:ln>
                            <a:noFill/>
                          </a:ln>
                          <a:solidFill>
                            <a:srgbClr val="000000"/>
                          </a:solidFill>
                          <a:effectLst/>
                          <a:latin typeface="Tahoma" pitchFamily="34" charset="0"/>
                          <a:ea typeface="ＭＳ Ｐゴシック" charset="-128"/>
                        </a:rPr>
                        <a:t>Breast abscess seen during operation</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or</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en-GB" sz="16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600" b="0" i="0" u="none" strike="noStrike" cap="none" normalizeH="0" baseline="0" dirty="0" err="1">
                          <a:ln>
                            <a:noFill/>
                          </a:ln>
                          <a:solidFill>
                            <a:srgbClr val="000000"/>
                          </a:solidFill>
                          <a:effectLst/>
                          <a:latin typeface="Tahoma" pitchFamily="34" charset="0"/>
                          <a:ea typeface="ＭＳ Ｐゴシック" charset="-128"/>
                        </a:rPr>
                        <a:t>ological</a:t>
                      </a:r>
                      <a:r>
                        <a:rPr kumimoji="0" lang="hu-HU" sz="1600" b="0" i="0" u="none" strike="noStrike" cap="none" normalizeH="0" baseline="0" dirty="0">
                          <a:ln>
                            <a:noFill/>
                          </a:ln>
                          <a:solidFill>
                            <a:srgbClr val="000000"/>
                          </a:solidFill>
                          <a:effectLst/>
                          <a:latin typeface="Tahoma" pitchFamily="34" charset="0"/>
                          <a:ea typeface="ＭＳ Ｐゴシック" charset="-128"/>
                        </a:rPr>
                        <a:t> </a:t>
                      </a:r>
                      <a:r>
                        <a:rPr kumimoji="0" lang="hu-HU" sz="1600" b="0" i="0" u="none" strike="noStrike" cap="none" normalizeH="0" baseline="0" dirty="0" err="1">
                          <a:ln>
                            <a:noFill/>
                          </a:ln>
                          <a:solidFill>
                            <a:srgbClr val="000000"/>
                          </a:solidFill>
                          <a:effectLst/>
                          <a:latin typeface="Tahoma" pitchFamily="34" charset="0"/>
                          <a:ea typeface="ＭＳ Ｐゴシック" charset="-128"/>
                        </a:rPr>
                        <a:t>examination</a:t>
                      </a:r>
                      <a:endParaRPr kumimoji="0" lang="en-GB" sz="16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a:ln>
                            <a:noFill/>
                          </a:ln>
                          <a:solidFill>
                            <a:srgbClr val="000000"/>
                          </a:solidFill>
                          <a:effectLst/>
                          <a:latin typeface="Tahoma" pitchFamily="34" charset="0"/>
                          <a:ea typeface="ＭＳ Ｐゴシック" charset="-128"/>
                        </a:rPr>
                        <a:t>Fever and l</a:t>
                      </a:r>
                      <a:r>
                        <a:rPr kumimoji="0" lang="hu-HU" sz="1600" b="0" i="0" u="none" strike="noStrike" cap="none" normalizeH="0" baseline="0" dirty="0" err="1">
                          <a:ln>
                            <a:noFill/>
                          </a:ln>
                          <a:solidFill>
                            <a:srgbClr val="000000"/>
                          </a:solidFill>
                          <a:effectLst/>
                          <a:latin typeface="Tahoma" pitchFamily="34" charset="0"/>
                          <a:ea typeface="ＭＳ Ｐゴシック" charset="-128"/>
                        </a:rPr>
                        <a:t>ocal</a:t>
                      </a:r>
                      <a:r>
                        <a:rPr kumimoji="0" lang="en-GB" sz="1600" b="0" i="0" u="none" strike="noStrike" cap="none" normalizeH="0" baseline="0" dirty="0">
                          <a:ln>
                            <a:noFill/>
                          </a:ln>
                          <a:solidFill>
                            <a:srgbClr val="000000"/>
                          </a:solidFill>
                          <a:effectLst/>
                          <a:latin typeface="Tahoma" pitchFamily="34" charset="0"/>
                          <a:ea typeface="ＭＳ Ｐゴシック" charset="-128"/>
                        </a:rPr>
                        <a:t> inflammation  AND </a:t>
                      </a:r>
                      <a:r>
                        <a:rPr kumimoji="0" lang="en-GB" sz="1600" b="0" i="1" u="none" strike="noStrike" cap="none" normalizeH="0" baseline="0" dirty="0">
                          <a:ln>
                            <a:noFill/>
                          </a:ln>
                          <a:solidFill>
                            <a:srgbClr val="000000"/>
                          </a:solidFill>
                          <a:effectLst/>
                          <a:latin typeface="Tahoma" pitchFamily="34" charset="0"/>
                          <a:ea typeface="ＭＳ Ｐゴシック" charset="-128"/>
                        </a:rPr>
                        <a:t>physician diagnosis</a:t>
                      </a:r>
                    </a:p>
                    <a:p>
                      <a:pPr marL="0" marR="0" lvl="0" indent="0" algn="l" defTabSz="914400" rtl="0" eaLnBrk="1" fontAlgn="base" latinLnBrk="0" hangingPunct="1">
                        <a:lnSpc>
                          <a:spcPct val="100000"/>
                        </a:lnSpc>
                        <a:spcBef>
                          <a:spcPct val="0"/>
                        </a:spcBef>
                        <a:spcAft>
                          <a:spcPct val="0"/>
                        </a:spcAft>
                        <a:buClrTx/>
                        <a:buSzTx/>
                        <a:buFont typeface="+mj-lt" charset="0"/>
                        <a:buNone/>
                        <a:tabLst/>
                      </a:pPr>
                      <a:endParaRPr kumimoji="0" lang="en-GB" sz="1600" b="0" i="1"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 typeface="+mj-lt" charset="0"/>
                        <a:buNone/>
                        <a:tabLst/>
                      </a:pPr>
                      <a:r>
                        <a:rPr kumimoji="0" lang="en-GB" sz="1600" b="1" i="0" u="none" strike="noStrike" cap="none" normalizeH="0" baseline="0" dirty="0">
                          <a:ln>
                            <a:noFill/>
                          </a:ln>
                          <a:solidFill>
                            <a:srgbClr val="000000"/>
                          </a:solidFill>
                          <a:effectLst/>
                          <a:latin typeface="Tahoma" pitchFamily="34" charset="0"/>
                          <a:ea typeface="ＭＳ Ｐゴシック" charset="-128"/>
                        </a:rPr>
                        <a:t>If it occurs &lt;7 days after childbirth</a:t>
                      </a:r>
                      <a:r>
                        <a:rPr kumimoji="0" lang="hu-HU" sz="1600" b="1" i="0" u="none" strike="noStrike" cap="none" normalizeH="0" baseline="0" dirty="0">
                          <a:ln>
                            <a:noFill/>
                          </a:ln>
                          <a:solidFill>
                            <a:srgbClr val="000000"/>
                          </a:solidFill>
                          <a:effectLst/>
                          <a:latin typeface="Tahoma" pitchFamily="34" charset="0"/>
                          <a:ea typeface="ＭＳ Ｐゴシック" charset="-128"/>
                        </a:rPr>
                        <a:t>:</a:t>
                      </a:r>
                      <a:r>
                        <a:rPr kumimoji="0" lang="en-GB" sz="1600" b="1" i="0" u="none" strike="noStrike" cap="none" normalizeH="0" baseline="0" dirty="0">
                          <a:ln>
                            <a:noFill/>
                          </a:ln>
                          <a:solidFill>
                            <a:srgbClr val="000000"/>
                          </a:solidFill>
                          <a:effectLst/>
                          <a:latin typeface="Tahoma" pitchFamily="34" charset="0"/>
                          <a:ea typeface="ＭＳ Ｐゴシック" charset="-128"/>
                        </a:rPr>
                        <a:t> HAI</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sng" strike="noStrike" cap="none" normalizeH="0" baseline="0" dirty="0">
                        <a:ln>
                          <a:noFill/>
                        </a:ln>
                        <a:solidFill>
                          <a:srgbClr val="000000"/>
                        </a:solidFill>
                        <a:effectLst/>
                        <a:latin typeface="Tahoma" pitchFamily="34" charset="0"/>
                        <a:ea typeface="ＭＳ Ｐゴシック" charset="-128"/>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3478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4294967295"/>
          </p:nvPr>
        </p:nvSpPr>
        <p:spPr>
          <a:xfrm>
            <a:off x="488951" y="4009073"/>
            <a:ext cx="11368616" cy="2197417"/>
          </a:xfrm>
          <a:ln>
            <a:solidFill>
              <a:srgbClr val="FF0000"/>
            </a:solidFill>
            <a:miter lim="800000"/>
            <a:headEnd/>
            <a:tailEnd/>
          </a:ln>
        </p:spPr>
        <p:txBody>
          <a:bodyPr/>
          <a:lstStyle/>
          <a:p>
            <a:pPr>
              <a:spcAft>
                <a:spcPts val="125"/>
              </a:spcAft>
              <a:buFont typeface="Wingdings" pitchFamily="2" charset="2"/>
              <a:buNone/>
            </a:pPr>
            <a:r>
              <a:rPr lang="en-GB" altLang="en-US" sz="2000" b="1" dirty="0">
                <a:solidFill>
                  <a:srgbClr val="FF0000"/>
                </a:solidFill>
                <a:ea typeface="ＭＳ Ｐゴシック" pitchFamily="34" charset="-128"/>
              </a:rPr>
              <a:t>Each country may need to generate a brand name molecule (generic) name codebook</a:t>
            </a:r>
          </a:p>
          <a:p>
            <a:pPr>
              <a:spcAft>
                <a:spcPts val="125"/>
              </a:spcAft>
            </a:pPr>
            <a:r>
              <a:rPr lang="en-GB" altLang="en-US" sz="2000" dirty="0">
                <a:ea typeface="ＭＳ Ｐゴシック" pitchFamily="34" charset="-128"/>
              </a:rPr>
              <a:t>Only recording </a:t>
            </a:r>
            <a:r>
              <a:rPr lang="en-GB" altLang="en-US" sz="2000" dirty="0" err="1">
                <a:ea typeface="ＭＳ Ｐゴシック" pitchFamily="34" charset="-128"/>
              </a:rPr>
              <a:t>antibacterials</a:t>
            </a:r>
            <a:r>
              <a:rPr lang="en-GB" altLang="en-US" sz="2000" dirty="0">
                <a:ea typeface="ＭＳ Ｐゴシック" pitchFamily="34" charset="-128"/>
              </a:rPr>
              <a:t> or antifungals</a:t>
            </a:r>
          </a:p>
          <a:p>
            <a:pPr>
              <a:spcAft>
                <a:spcPts val="125"/>
              </a:spcAft>
            </a:pPr>
            <a:r>
              <a:rPr lang="en-GB" altLang="en-US" sz="1800" dirty="0">
                <a:solidFill>
                  <a:srgbClr val="FF0000"/>
                </a:solidFill>
                <a:ea typeface="ＭＳ Ｐゴシック" pitchFamily="34" charset="-128"/>
              </a:rPr>
              <a:t>Brand or generic names recorded have to be converted into ATC</a:t>
            </a:r>
            <a:r>
              <a:rPr lang="hu-HU" altLang="en-US" sz="1800" dirty="0">
                <a:solidFill>
                  <a:srgbClr val="FF0000"/>
                </a:solidFill>
                <a:ea typeface="ＭＳ Ｐゴシック" pitchFamily="34" charset="-128"/>
              </a:rPr>
              <a:t>-</a:t>
            </a:r>
            <a:r>
              <a:rPr lang="en-GB" altLang="en-US" sz="1800" dirty="0">
                <a:solidFill>
                  <a:srgbClr val="FF0000"/>
                </a:solidFill>
                <a:ea typeface="ＭＳ Ｐゴシック" pitchFamily="34" charset="-128"/>
              </a:rPr>
              <a:t>5 codes</a:t>
            </a:r>
          </a:p>
          <a:p>
            <a:pPr>
              <a:spcAft>
                <a:spcPts val="125"/>
              </a:spcAft>
            </a:pPr>
            <a:r>
              <a:rPr lang="en-GB" altLang="en-US" sz="1800" dirty="0">
                <a:solidFill>
                  <a:srgbClr val="FF0000"/>
                </a:solidFill>
                <a:ea typeface="ＭＳ Ｐゴシック" pitchFamily="34" charset="-128"/>
              </a:rPr>
              <a:t>Generic names </a:t>
            </a:r>
            <a:r>
              <a:rPr lang="hu-HU" altLang="en-US" sz="1800" dirty="0">
                <a:solidFill>
                  <a:srgbClr val="FF0000"/>
                </a:solidFill>
                <a:ea typeface="ＭＳ Ｐゴシック" pitchFamily="34" charset="-128"/>
              </a:rPr>
              <a:t>and</a:t>
            </a:r>
            <a:r>
              <a:rPr lang="en-GB" altLang="en-US" sz="1800" dirty="0">
                <a:solidFill>
                  <a:srgbClr val="FF0000"/>
                </a:solidFill>
                <a:ea typeface="ＭＳ Ｐゴシック" pitchFamily="34" charset="-128"/>
              </a:rPr>
              <a:t> ATC</a:t>
            </a:r>
            <a:r>
              <a:rPr lang="hu-HU" altLang="en-US" sz="1800" dirty="0">
                <a:solidFill>
                  <a:srgbClr val="FF0000"/>
                </a:solidFill>
                <a:ea typeface="ＭＳ Ｐゴシック" pitchFamily="34" charset="-128"/>
              </a:rPr>
              <a:t>-</a:t>
            </a:r>
            <a:r>
              <a:rPr lang="en-GB" altLang="en-US" sz="1800" dirty="0">
                <a:solidFill>
                  <a:srgbClr val="FF0000"/>
                </a:solidFill>
                <a:ea typeface="ＭＳ Ｐゴシック" pitchFamily="34" charset="-128"/>
              </a:rPr>
              <a:t>5 code</a:t>
            </a:r>
            <a:r>
              <a:rPr lang="hu-HU" altLang="en-US" sz="1800" dirty="0">
                <a:solidFill>
                  <a:srgbClr val="FF0000"/>
                </a:solidFill>
                <a:ea typeface="ＭＳ Ｐゴシック" pitchFamily="34" charset="-128"/>
              </a:rPr>
              <a:t>:</a:t>
            </a:r>
            <a:r>
              <a:rPr lang="en-GB" altLang="en-US" sz="1800" dirty="0">
                <a:solidFill>
                  <a:srgbClr val="FF0000"/>
                </a:solidFill>
                <a:ea typeface="ＭＳ Ｐゴシック" pitchFamily="34" charset="-128"/>
              </a:rPr>
              <a:t> </a:t>
            </a:r>
            <a:r>
              <a:rPr lang="hu-HU" altLang="en-US" sz="1800" dirty="0" err="1">
                <a:solidFill>
                  <a:srgbClr val="FF0000"/>
                </a:solidFill>
                <a:ea typeface="ＭＳ Ｐゴシック" pitchFamily="34" charset="-128"/>
              </a:rPr>
              <a:t>Protocol</a:t>
            </a:r>
            <a:r>
              <a:rPr lang="hu-HU" altLang="en-US" sz="1800" dirty="0">
                <a:solidFill>
                  <a:srgbClr val="FF0000"/>
                </a:solidFill>
                <a:ea typeface="ＭＳ Ｐゴシック" pitchFamily="34" charset="-128"/>
              </a:rPr>
              <a:t> </a:t>
            </a:r>
            <a:r>
              <a:rPr lang="hu-HU" altLang="en-US" sz="1800" dirty="0" err="1">
                <a:solidFill>
                  <a:srgbClr val="FF0000"/>
                </a:solidFill>
                <a:ea typeface="ＭＳ Ｐゴシック" pitchFamily="34" charset="-128"/>
              </a:rPr>
              <a:t>v5.3</a:t>
            </a:r>
            <a:r>
              <a:rPr lang="hu-HU" altLang="en-US" sz="1800" dirty="0">
                <a:solidFill>
                  <a:srgbClr val="FF0000"/>
                </a:solidFill>
                <a:ea typeface="ＭＳ Ｐゴシック" pitchFamily="34" charset="-128"/>
              </a:rPr>
              <a:t>, p. 43-48</a:t>
            </a:r>
            <a:endParaRPr lang="en-GB" altLang="en-US" sz="1800" dirty="0">
              <a:solidFill>
                <a:srgbClr val="FF0000"/>
              </a:solidFill>
              <a:ea typeface="ＭＳ Ｐゴシック" pitchFamily="34" charset="-128"/>
            </a:endParaRPr>
          </a:p>
          <a:p>
            <a:pPr>
              <a:spcAft>
                <a:spcPts val="125"/>
              </a:spcAft>
            </a:pPr>
            <a:endParaRPr lang="en-GB" altLang="en-US" sz="1800" dirty="0">
              <a:solidFill>
                <a:srgbClr val="FF0000"/>
              </a:solidFill>
              <a:ea typeface="ＭＳ Ｐゴシック" pitchFamily="34" charset="-128"/>
            </a:endParaRPr>
          </a:p>
          <a:p>
            <a:pPr>
              <a:spcAft>
                <a:spcPts val="125"/>
              </a:spcAft>
              <a:buFont typeface="Wingdings" pitchFamily="2" charset="2"/>
              <a:buNone/>
            </a:pPr>
            <a:r>
              <a:rPr lang="en-GB" altLang="en-US" sz="2000" dirty="0">
                <a:solidFill>
                  <a:srgbClr val="000000"/>
                </a:solidFill>
                <a:ea typeface="ＭＳ Ｐゴシック" pitchFamily="34" charset="-128"/>
              </a:rPr>
              <a:t>ROUTE: </a:t>
            </a:r>
            <a:r>
              <a:rPr lang="hu-HU" altLang="en-US" sz="2000" dirty="0" err="1">
                <a:solidFill>
                  <a:srgbClr val="000000"/>
                </a:solidFill>
                <a:ea typeface="ＭＳ Ｐゴシック" pitchFamily="34" charset="-128"/>
              </a:rPr>
              <a:t>For</a:t>
            </a:r>
            <a:r>
              <a:rPr lang="hu-HU" altLang="en-US" sz="2000" dirty="0">
                <a:solidFill>
                  <a:srgbClr val="000000"/>
                </a:solidFill>
                <a:ea typeface="ＭＳ Ｐゴシック" pitchFamily="34" charset="-128"/>
              </a:rPr>
              <a:t> e</a:t>
            </a:r>
            <a:r>
              <a:rPr lang="en-GB" altLang="en-US" sz="2000" dirty="0">
                <a:solidFill>
                  <a:srgbClr val="000000"/>
                </a:solidFill>
                <a:ea typeface="ＭＳ Ｐゴシック" pitchFamily="34" charset="-128"/>
              </a:rPr>
              <a:t>ach drug</a:t>
            </a:r>
            <a:r>
              <a:rPr lang="hu-HU" altLang="en-US" sz="2000" dirty="0">
                <a:solidFill>
                  <a:srgbClr val="000000"/>
                </a:solidFill>
                <a:ea typeface="ＭＳ Ｐゴシック" pitchFamily="34" charset="-128"/>
              </a:rPr>
              <a:t>, </a:t>
            </a:r>
            <a:r>
              <a:rPr lang="en-GB" altLang="en-US" sz="2000" dirty="0">
                <a:solidFill>
                  <a:srgbClr val="000000"/>
                </a:solidFill>
                <a:ea typeface="ＭＳ Ｐゴシック" pitchFamily="34" charset="-128"/>
              </a:rPr>
              <a:t>record</a:t>
            </a:r>
            <a:r>
              <a:rPr lang="hu-HU" altLang="en-US" sz="2000" dirty="0" err="1">
                <a:solidFill>
                  <a:srgbClr val="000000"/>
                </a:solidFill>
                <a:ea typeface="ＭＳ Ｐゴシック" pitchFamily="34" charset="-128"/>
              </a:rPr>
              <a:t>ed</a:t>
            </a:r>
            <a:r>
              <a:rPr lang="en-GB" altLang="en-US" sz="2000" dirty="0">
                <a:solidFill>
                  <a:srgbClr val="000000"/>
                </a:solidFill>
                <a:ea typeface="ＭＳ Ｐゴシック" pitchFamily="34" charset="-128"/>
              </a:rPr>
              <a:t> mode of delivery</a:t>
            </a:r>
          </a:p>
          <a:p>
            <a:pPr lvl="1">
              <a:spcAft>
                <a:spcPts val="125"/>
              </a:spcAft>
            </a:pPr>
            <a:r>
              <a:rPr lang="en-GB" altLang="en-US" sz="2000" dirty="0">
                <a:solidFill>
                  <a:srgbClr val="000000"/>
                </a:solidFill>
                <a:ea typeface="ＭＳ Ｐゴシック" pitchFamily="34" charset="-128"/>
              </a:rPr>
              <a:t>Parenteral (P), Oral (O), Rectal (R), Inhalation (I)</a:t>
            </a:r>
          </a:p>
        </p:txBody>
      </p:sp>
      <p:sp>
        <p:nvSpPr>
          <p:cNvPr id="11268" name="Freeform 3"/>
          <p:cNvSpPr>
            <a:spLocks/>
          </p:cNvSpPr>
          <p:nvPr/>
        </p:nvSpPr>
        <p:spPr bwMode="auto">
          <a:xfrm>
            <a:off x="-592666" y="1636714"/>
            <a:ext cx="5281084" cy="443198"/>
          </a:xfrm>
          <a:custGeom>
            <a:avLst/>
            <a:gdLst>
              <a:gd name="T0" fmla="*/ 3963935 w 3960367"/>
              <a:gd name="T1" fmla="*/ 649100 h 4467735"/>
              <a:gd name="T2" fmla="*/ 618638 w 3960367"/>
              <a:gd name="T3" fmla="*/ 4177352 h 4467735"/>
              <a:gd name="T4" fmla="*/ 752765 w 3960367"/>
              <a:gd name="T5" fmla="*/ 4248233 h 4467735"/>
              <a:gd name="T6" fmla="*/ 752765 w 3960367"/>
              <a:gd name="T7" fmla="*/ 4248233 h 4467735"/>
              <a:gd name="T8" fmla="*/ 105794 w 3960367"/>
              <a:gd name="T9" fmla="*/ 357702 h 4467735"/>
              <a:gd name="T10" fmla="*/ 66341 w 3960367"/>
              <a:gd name="T11" fmla="*/ 357702 h 4467735"/>
              <a:gd name="T12" fmla="*/ 760655 w 3960367"/>
              <a:gd name="T13" fmla="*/ 1972195 h 4467735"/>
              <a:gd name="T14" fmla="*/ 1376063 w 3960367"/>
              <a:gd name="T15" fmla="*/ 2350223 h 44677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960367" h="4467735">
                <a:moveTo>
                  <a:pt x="3960367" y="649692"/>
                </a:moveTo>
                <a:cubicBezTo>
                  <a:pt x="2556579" y="2115228"/>
                  <a:pt x="1152792" y="3580765"/>
                  <a:pt x="618078" y="4181168"/>
                </a:cubicBezTo>
                <a:cubicBezTo>
                  <a:pt x="83364" y="4781571"/>
                  <a:pt x="752085" y="4252113"/>
                  <a:pt x="752085" y="4252113"/>
                </a:cubicBezTo>
                <a:cubicBezTo>
                  <a:pt x="644354" y="3603099"/>
                  <a:pt x="219998" y="1007044"/>
                  <a:pt x="105698" y="358030"/>
                </a:cubicBezTo>
                <a:cubicBezTo>
                  <a:pt x="-8602" y="-290984"/>
                  <a:pt x="-42760" y="88703"/>
                  <a:pt x="66285" y="358030"/>
                </a:cubicBezTo>
                <a:cubicBezTo>
                  <a:pt x="175330" y="627357"/>
                  <a:pt x="541877" y="1641605"/>
                  <a:pt x="759967" y="1973995"/>
                </a:cubicBezTo>
                <a:cubicBezTo>
                  <a:pt x="978057" y="2306385"/>
                  <a:pt x="1176440" y="2329376"/>
                  <a:pt x="1374823" y="235236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flat" cmpd="sng" algn="ctr">
                <a:solidFill>
                  <a:srgbClr val="000000"/>
                </a:solidFill>
                <a:prstDash val="solid"/>
                <a:round/>
                <a:headEnd type="none" w="med" len="med"/>
                <a:tailEnd type="none" w="med" len="med"/>
              </a14:hiddenLine>
            </a:ext>
          </a:extLst>
        </p:spPr>
        <p:txBody>
          <a:bodyPr lIns="0" tIns="0" rIns="0" bIns="0">
            <a:spAutoFit/>
          </a:bodyPr>
          <a:lstStyle/>
          <a:p>
            <a:endParaRPr lang="hu-HU"/>
          </a:p>
        </p:txBody>
      </p:sp>
      <p:sp>
        <p:nvSpPr>
          <p:cNvPr id="5" name="Arc 4"/>
          <p:cNvSpPr/>
          <p:nvPr/>
        </p:nvSpPr>
        <p:spPr bwMode="auto">
          <a:xfrm>
            <a:off x="4688417" y="2168525"/>
            <a:ext cx="59267" cy="831485"/>
          </a:xfrm>
          <a:prstGeom prst="arc">
            <a:avLst/>
          </a:prstGeom>
          <a:noFill/>
          <a:ln w="38100" cap="flat" cmpd="sng" algn="ctr">
            <a:noFill/>
            <a:prstDash val="solid"/>
            <a:round/>
            <a:headEnd type="none" w="med" len="med"/>
            <a:tailEnd type="none" w="med" len="med"/>
          </a:ln>
          <a:effectLst/>
        </p:spPr>
        <p:txBody>
          <a:bodyPr lIns="0" tIns="0" rIns="0" bIns="0">
            <a:spAutoFit/>
          </a:bodyPr>
          <a:lstStyle/>
          <a:p>
            <a:pPr algn="ctr">
              <a:lnSpc>
                <a:spcPct val="85000"/>
              </a:lnSpc>
              <a:defRPr/>
            </a:pPr>
            <a:endParaRPr lang="en-GB"/>
          </a:p>
        </p:txBody>
      </p:sp>
      <p:sp>
        <p:nvSpPr>
          <p:cNvPr id="6" name="Arc 5"/>
          <p:cNvSpPr/>
          <p:nvPr/>
        </p:nvSpPr>
        <p:spPr bwMode="auto">
          <a:xfrm>
            <a:off x="4688417" y="2212975"/>
            <a:ext cx="1219200" cy="831485"/>
          </a:xfrm>
          <a:prstGeom prst="arc">
            <a:avLst/>
          </a:prstGeom>
          <a:noFill/>
          <a:ln w="38100" cap="flat" cmpd="sng" algn="ctr">
            <a:noFill/>
            <a:prstDash val="solid"/>
            <a:round/>
            <a:headEnd type="none" w="med" len="med"/>
            <a:tailEnd type="none" w="med" len="med"/>
          </a:ln>
          <a:effectLst/>
        </p:spPr>
        <p:txBody>
          <a:bodyPr lIns="0" tIns="0" rIns="0" bIns="0">
            <a:spAutoFit/>
          </a:bodyPr>
          <a:lstStyle/>
          <a:p>
            <a:pPr algn="ctr">
              <a:lnSpc>
                <a:spcPct val="85000"/>
              </a:lnSpc>
              <a:defRPr/>
            </a:pPr>
            <a:endParaRPr lang="en-GB"/>
          </a:p>
        </p:txBody>
      </p:sp>
      <p:sp>
        <p:nvSpPr>
          <p:cNvPr id="11271" name="Freeform 6"/>
          <p:cNvSpPr>
            <a:spLocks/>
          </p:cNvSpPr>
          <p:nvPr/>
        </p:nvSpPr>
        <p:spPr bwMode="auto">
          <a:xfrm>
            <a:off x="-1172633" y="1517651"/>
            <a:ext cx="5818717" cy="443198"/>
          </a:xfrm>
          <a:custGeom>
            <a:avLst/>
            <a:gdLst>
              <a:gd name="T0" fmla="*/ 4362624 w 4364240"/>
              <a:gd name="T1" fmla="*/ 673473 h 2619542"/>
              <a:gd name="T2" fmla="*/ 1076730 w 4364240"/>
              <a:gd name="T3" fmla="*/ 2461947 h 2619542"/>
              <a:gd name="T4" fmla="*/ 1076730 w 4364240"/>
              <a:gd name="T5" fmla="*/ 2438312 h 2619542"/>
              <a:gd name="T6" fmla="*/ 5075 w 4364240"/>
              <a:gd name="T7" fmla="*/ 1681954 h 2619542"/>
              <a:gd name="T8" fmla="*/ 666979 w 4364240"/>
              <a:gd name="T9" fmla="*/ 894078 h 2619542"/>
              <a:gd name="T10" fmla="*/ 533020 w 4364240"/>
              <a:gd name="T11" fmla="*/ 66812 h 2619542"/>
              <a:gd name="T12" fmla="*/ 351788 w 4364240"/>
              <a:gd name="T13" fmla="*/ 51055 h 2619542"/>
              <a:gd name="T14" fmla="*/ 351788 w 4364240"/>
              <a:gd name="T15" fmla="*/ 51055 h 26195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64240" h="2619542">
                <a:moveTo>
                  <a:pt x="4364240" y="673817"/>
                </a:moveTo>
                <a:lnTo>
                  <a:pt x="1077130" y="2463203"/>
                </a:lnTo>
                <a:cubicBezTo>
                  <a:pt x="529278" y="2757493"/>
                  <a:pt x="1255806" y="2569621"/>
                  <a:pt x="1077130" y="2439555"/>
                </a:cubicBezTo>
                <a:cubicBezTo>
                  <a:pt x="898454" y="2309490"/>
                  <a:pt x="73392" y="1940314"/>
                  <a:pt x="5075" y="1682810"/>
                </a:cubicBezTo>
                <a:cubicBezTo>
                  <a:pt x="-63242" y="1425307"/>
                  <a:pt x="579203" y="1163862"/>
                  <a:pt x="667227" y="894534"/>
                </a:cubicBezTo>
                <a:cubicBezTo>
                  <a:pt x="755251" y="625206"/>
                  <a:pt x="585772" y="207420"/>
                  <a:pt x="533220" y="66844"/>
                </a:cubicBezTo>
                <a:cubicBezTo>
                  <a:pt x="480668" y="-73732"/>
                  <a:pt x="351916" y="51079"/>
                  <a:pt x="351916" y="5107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flat" cmpd="sng" algn="ctr">
                <a:solidFill>
                  <a:srgbClr val="000000"/>
                </a:solidFill>
                <a:prstDash val="solid"/>
                <a:round/>
                <a:headEnd type="none" w="med" len="med"/>
                <a:tailEnd type="none" w="med" len="med"/>
              </a14:hiddenLine>
            </a:ext>
          </a:extLst>
        </p:spPr>
        <p:txBody>
          <a:bodyPr lIns="0" tIns="0" rIns="0" bIns="0">
            <a:spAutoFit/>
          </a:bodyPr>
          <a:lstStyle/>
          <a:p>
            <a:endParaRPr lang="hu-HU"/>
          </a:p>
        </p:txBody>
      </p:sp>
      <p:sp>
        <p:nvSpPr>
          <p:cNvPr id="11272" name="Freeform 9"/>
          <p:cNvSpPr>
            <a:spLocks/>
          </p:cNvSpPr>
          <p:nvPr/>
        </p:nvSpPr>
        <p:spPr bwMode="auto">
          <a:xfrm>
            <a:off x="-956733" y="1112839"/>
            <a:ext cx="5676900" cy="443198"/>
          </a:xfrm>
          <a:custGeom>
            <a:avLst/>
            <a:gdLst>
              <a:gd name="T0" fmla="*/ 4264576 w 4256690"/>
              <a:gd name="T1" fmla="*/ 1134419 h 2293598"/>
              <a:gd name="T2" fmla="*/ 987169 w 4256690"/>
              <a:gd name="T3" fmla="*/ 2270876 h 2293598"/>
              <a:gd name="T4" fmla="*/ 205329 w 4256690"/>
              <a:gd name="T5" fmla="*/ 155799 h 2293598"/>
              <a:gd name="T6" fmla="*/ 102668 w 4256690"/>
              <a:gd name="T7" fmla="*/ 155799 h 2293598"/>
              <a:gd name="T8" fmla="*/ 0 w 4256690"/>
              <a:gd name="T9" fmla="*/ 132127 h 22935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6690" h="2293598">
                <a:moveTo>
                  <a:pt x="4256690" y="1133077"/>
                </a:moveTo>
                <a:cubicBezTo>
                  <a:pt x="2958662" y="1782090"/>
                  <a:pt x="1660635" y="2431104"/>
                  <a:pt x="985345" y="2268194"/>
                </a:cubicBezTo>
                <a:cubicBezTo>
                  <a:pt x="310055" y="2105284"/>
                  <a:pt x="352097" y="507711"/>
                  <a:pt x="204952" y="155615"/>
                </a:cubicBezTo>
                <a:cubicBezTo>
                  <a:pt x="57807" y="-196482"/>
                  <a:pt x="136635" y="159556"/>
                  <a:pt x="102476" y="155615"/>
                </a:cubicBezTo>
                <a:cubicBezTo>
                  <a:pt x="68317" y="151674"/>
                  <a:pt x="0" y="131967"/>
                  <a:pt x="0" y="13196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flat" cmpd="sng" algn="ctr">
                <a:solidFill>
                  <a:srgbClr val="000000"/>
                </a:solidFill>
                <a:prstDash val="solid"/>
                <a:round/>
                <a:headEnd type="none" w="med" len="med"/>
                <a:tailEnd type="none" w="med" len="med"/>
              </a14:hiddenLine>
            </a:ext>
          </a:extLst>
        </p:spPr>
        <p:txBody>
          <a:bodyPr lIns="0" tIns="0" rIns="0" bIns="0">
            <a:spAutoFit/>
          </a:bodyPr>
          <a:lstStyle/>
          <a:p>
            <a:endParaRPr lang="hu-HU"/>
          </a:p>
        </p:txBody>
      </p:sp>
      <p:cxnSp>
        <p:nvCxnSpPr>
          <p:cNvPr id="11273" name="Curved Connector 15"/>
          <p:cNvCxnSpPr>
            <a:cxnSpLocks noChangeShapeType="1"/>
            <a:endCxn id="11268" idx="2"/>
          </p:cNvCxnSpPr>
          <p:nvPr/>
        </p:nvCxnSpPr>
        <p:spPr bwMode="auto">
          <a:xfrm rot="10800000">
            <a:off x="411135" y="2058137"/>
            <a:ext cx="4234951" cy="223102"/>
          </a:xfrm>
          <a:prstGeom prst="curvedConnector5">
            <a:avLst>
              <a:gd name="adj1" fmla="val 5398"/>
              <a:gd name="adj2" fmla="val 45120"/>
              <a:gd name="adj3" fmla="val 94602"/>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lgn="ctr">
                <a:solidFill>
                  <a:srgbClr val="000000"/>
                </a:solidFill>
                <a:round/>
                <a:headEnd/>
                <a:tailEnd type="triangle" w="med" len="med"/>
              </a14:hiddenLine>
            </a:ext>
          </a:extLst>
        </p:spPr>
      </p:cxnSp>
      <p:cxnSp>
        <p:nvCxnSpPr>
          <p:cNvPr id="11274" name="Curved Connector 26"/>
          <p:cNvCxnSpPr>
            <a:cxnSpLocks noChangeShapeType="1"/>
          </p:cNvCxnSpPr>
          <p:nvPr/>
        </p:nvCxnSpPr>
        <p:spPr bwMode="auto">
          <a:xfrm>
            <a:off x="4720167" y="2281238"/>
            <a:ext cx="1219200" cy="914400"/>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lgn="ctr">
                <a:solidFill>
                  <a:srgbClr val="000000"/>
                </a:solidFill>
                <a:round/>
                <a:headEnd/>
                <a:tailEnd type="triangle" w="med" len="med"/>
              </a14:hiddenLine>
            </a:ext>
          </a:extLst>
        </p:spPr>
      </p:cxnSp>
      <p:cxnSp>
        <p:nvCxnSpPr>
          <p:cNvPr id="11275" name="Straight Arrow Connector 5"/>
          <p:cNvCxnSpPr>
            <a:cxnSpLocks noChangeShapeType="1"/>
          </p:cNvCxnSpPr>
          <p:nvPr/>
        </p:nvCxnSpPr>
        <p:spPr bwMode="auto">
          <a:xfrm flipH="1">
            <a:off x="1289052" y="1880870"/>
            <a:ext cx="1" cy="2108200"/>
          </a:xfrm>
          <a:prstGeom prst="straightConnector1">
            <a:avLst/>
          </a:prstGeom>
          <a:noFill/>
          <a:ln w="635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70350" name="Curved Connector 70349"/>
          <p:cNvCxnSpPr/>
          <p:nvPr/>
        </p:nvCxnSpPr>
        <p:spPr bwMode="auto">
          <a:xfrm rot="5400000">
            <a:off x="-117005" y="2052259"/>
            <a:ext cx="4024963" cy="3147484"/>
          </a:xfrm>
          <a:prstGeom prst="bentConnector3">
            <a:avLst>
              <a:gd name="adj1" fmla="val 50000"/>
            </a:avLst>
          </a:prstGeom>
          <a:ln>
            <a:solidFill>
              <a:srgbClr val="FF0000"/>
            </a:solidFill>
            <a:headEnd type="none" w="med" len="med"/>
            <a:tailEnd type="triangle"/>
          </a:ln>
        </p:spPr>
        <p:style>
          <a:lnRef idx="3">
            <a:schemeClr val="accent4"/>
          </a:lnRef>
          <a:fillRef idx="0">
            <a:schemeClr val="accent4"/>
          </a:fillRef>
          <a:effectRef idx="2">
            <a:schemeClr val="accent4"/>
          </a:effectRef>
          <a:fontRef idx="minor">
            <a:schemeClr val="tx1"/>
          </a:fontRef>
        </p:style>
      </p:cxnSp>
      <p:graphicFrame>
        <p:nvGraphicFramePr>
          <p:cNvPr id="15" name="Group 975"/>
          <p:cNvGraphicFramePr>
            <a:graphicFrameLocks noGrp="1"/>
          </p:cNvGraphicFramePr>
          <p:nvPr>
            <p:extLst>
              <p:ext uri="{D42A27DB-BD31-4B8C-83A1-F6EECF244321}">
                <p14:modId xmlns:p14="http://schemas.microsoft.com/office/powerpoint/2010/main" val="1635748248"/>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9" name="Title 1"/>
          <p:cNvSpPr txBox="1">
            <a:spLocks/>
          </p:cNvSpPr>
          <p:nvPr/>
        </p:nvSpPr>
        <p:spPr>
          <a:xfrm>
            <a:off x="431801" y="142890"/>
            <a:ext cx="10318363" cy="822325"/>
          </a:xfrm>
          <a:prstGeom prst="rect">
            <a:avLst/>
          </a:prstGeom>
        </p:spPr>
        <p:txBody>
          <a:bodyPr/>
          <a:lst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a:lstStyle>
          <a:p>
            <a:r>
              <a:rPr lang="hu-HU" kern="0" dirty="0" err="1"/>
              <a:t>Antimicrobial</a:t>
            </a:r>
            <a:r>
              <a:rPr lang="hu-HU" kern="0" dirty="0"/>
              <a:t> </a:t>
            </a:r>
            <a:r>
              <a:rPr lang="hu-HU" kern="0" dirty="0" err="1"/>
              <a:t>name</a:t>
            </a:r>
            <a:endParaRPr lang="en-GB" kern="0" dirty="0"/>
          </a:p>
        </p:txBody>
      </p:sp>
    </p:spTree>
    <p:extLst>
      <p:ext uri="{BB962C8B-B14F-4D97-AF65-F5344CB8AC3E}">
        <p14:creationId xmlns:p14="http://schemas.microsoft.com/office/powerpoint/2010/main" val="1530389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idx="4294967295"/>
          </p:nvPr>
        </p:nvSpPr>
        <p:spPr/>
        <p:txBody>
          <a:bodyPr/>
          <a:lstStyle/>
          <a:p>
            <a:pPr eaLnBrk="1" hangingPunct="1"/>
            <a:r>
              <a:rPr lang="en-US" altLang="en-US" dirty="0">
                <a:ea typeface="ＭＳ Ｐゴシック" pitchFamily="34" charset="-128"/>
              </a:rPr>
              <a:t>Systemic </a:t>
            </a:r>
            <a:r>
              <a:rPr lang="hu-HU" altLang="en-US" dirty="0">
                <a:ea typeface="ＭＳ Ｐゴシック" pitchFamily="34" charset="-128"/>
              </a:rPr>
              <a:t>i</a:t>
            </a:r>
            <a:r>
              <a:rPr lang="en-US" altLang="en-US" dirty="0" err="1">
                <a:ea typeface="ＭＳ Ｐゴシック" pitchFamily="34" charset="-128"/>
              </a:rPr>
              <a:t>nfection</a:t>
            </a:r>
            <a:r>
              <a:rPr lang="en-US" altLang="en-US" dirty="0">
                <a:ea typeface="ＭＳ Ｐゴシック" pitchFamily="34" charset="-128"/>
              </a:rPr>
              <a:t> (SYS)</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a:t>
            </a:r>
            <a:r>
              <a:rPr lang="hu-HU" altLang="en-US" sz="2000" dirty="0">
                <a:ea typeface="ＭＳ Ｐゴシック" pitchFamily="34" charset="-128"/>
              </a:rPr>
              <a:t>70</a:t>
            </a:r>
            <a:endParaRPr lang="en-US" altLang="en-US" sz="2000" dirty="0">
              <a:ea typeface="ＭＳ Ｐゴシック" pitchFamily="34" charset="-128"/>
            </a:endParaRPr>
          </a:p>
        </p:txBody>
      </p:sp>
      <p:graphicFrame>
        <p:nvGraphicFramePr>
          <p:cNvPr id="164875" name="Group 11"/>
          <p:cNvGraphicFramePr>
            <a:graphicFrameLocks noGrp="1"/>
          </p:cNvGraphicFramePr>
          <p:nvPr>
            <p:ph idx="4294967295"/>
            <p:extLst>
              <p:ext uri="{D42A27DB-BD31-4B8C-83A1-F6EECF244321}">
                <p14:modId xmlns:p14="http://schemas.microsoft.com/office/powerpoint/2010/main" val="1863669646"/>
              </p:ext>
            </p:extLst>
          </p:nvPr>
        </p:nvGraphicFramePr>
        <p:xfrm>
          <a:off x="400051" y="1296988"/>
          <a:ext cx="10998200" cy="4279900"/>
        </p:xfrm>
        <a:graphic>
          <a:graphicData uri="http://schemas.openxmlformats.org/drawingml/2006/table">
            <a:tbl>
              <a:tblPr/>
              <a:tblGrid>
                <a:gridCol w="10998200">
                  <a:extLst>
                    <a:ext uri="{9D8B030D-6E8A-4147-A177-3AD203B41FA5}">
                      <a16:colId xmlns:a16="http://schemas.microsoft.com/office/drawing/2014/main" val="20000"/>
                    </a:ext>
                  </a:extLst>
                </a:gridCol>
              </a:tblGrid>
              <a:tr h="82294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SYS-</a:t>
                      </a:r>
                      <a:r>
                        <a:rPr kumimoji="0" lang="en-US" sz="2400" b="1" i="0" u="none" strike="noStrike" cap="none" normalizeH="0" baseline="0" dirty="0">
                          <a:ln>
                            <a:noFill/>
                          </a:ln>
                          <a:solidFill>
                            <a:srgbClr val="FFFFFF"/>
                          </a:solidFill>
                          <a:effectLst/>
                          <a:latin typeface="Tahoma" pitchFamily="34" charset="0"/>
                          <a:ea typeface="ＭＳ Ｐゴシック" charset="-128"/>
                        </a:rPr>
                        <a:t>DI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Disseminated Infection</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34569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Infection involving multiple organs and systems without an apparent single site of infection (usually viral), WITH signs/symptoms WITH no recognized cause AND compatible with infectious involvement with multiple organs or systems</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NOT for metastatic infection (e.g. bacterial endocarditis) – use </a:t>
                      </a:r>
                      <a:r>
                        <a:rPr kumimoji="0" lang="hu-HU" sz="1800" b="0" i="0" u="none" strike="noStrike" cap="none" normalizeH="0" baseline="0" dirty="0">
                          <a:ln>
                            <a:noFill/>
                          </a:ln>
                          <a:solidFill>
                            <a:srgbClr val="000000"/>
                          </a:solidFill>
                          <a:effectLst/>
                          <a:latin typeface="Tahoma" pitchFamily="34" charset="0"/>
                          <a:ea typeface="ＭＳ Ｐゴシック" charset="-128"/>
                        </a:rPr>
                        <a:t>p</a:t>
                      </a:r>
                      <a:r>
                        <a:rPr kumimoji="0" lang="en-US" sz="1800" b="0" i="0" u="none" strike="noStrike" cap="none" normalizeH="0" baseline="0" dirty="0" err="1">
                          <a:ln>
                            <a:noFill/>
                          </a:ln>
                          <a:solidFill>
                            <a:srgbClr val="000000"/>
                          </a:solidFill>
                          <a:effectLst/>
                          <a:latin typeface="Tahoma" pitchFamily="34" charset="0"/>
                          <a:ea typeface="ＭＳ Ｐゴシック" charset="-128"/>
                        </a:rPr>
                        <a:t>rimary</a:t>
                      </a:r>
                      <a:r>
                        <a:rPr kumimoji="0" lang="en-US" sz="1800" b="0" i="0" u="none" strike="noStrike" cap="none" normalizeH="0" baseline="0" dirty="0">
                          <a:ln>
                            <a:noFill/>
                          </a:ln>
                          <a:solidFill>
                            <a:srgbClr val="000000"/>
                          </a:solidFill>
                          <a:effectLst/>
                          <a:latin typeface="Tahoma" pitchFamily="34" charset="0"/>
                          <a:ea typeface="ＭＳ Ｐゴシック" charset="-128"/>
                        </a:rPr>
                        <a:t> site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NOT fever of unknown origin (FUO) as DI</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Report viral exanthems/rash as DI</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500627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idx="4294967295"/>
          </p:nvPr>
        </p:nvSpPr>
        <p:spPr/>
        <p:txBody>
          <a:bodyPr/>
          <a:lstStyle/>
          <a:p>
            <a:pPr eaLnBrk="1" hangingPunct="1"/>
            <a:r>
              <a:rPr lang="en-US" altLang="en-US" dirty="0">
                <a:ea typeface="ＭＳ Ｐゴシック" pitchFamily="34" charset="-128"/>
              </a:rPr>
              <a:t>Specific neonatal case definitions (NEO)</a:t>
            </a:r>
            <a:br>
              <a:rPr lang="en-US" altLang="en-US" dirty="0">
                <a:ea typeface="ＭＳ Ｐゴシック" pitchFamily="34" charset="-128"/>
              </a:rPr>
            </a:br>
            <a:r>
              <a:rPr lang="en-US" altLang="en-US" sz="2000" dirty="0">
                <a:ea typeface="ＭＳ Ｐゴシック" pitchFamily="34" charset="-128"/>
              </a:rPr>
              <a:t>Protocol </a:t>
            </a:r>
            <a:r>
              <a:rPr lang="hu-HU" altLang="en-US" sz="2000" dirty="0">
                <a:ea typeface="ＭＳ Ｐゴシック" pitchFamily="34" charset="-128"/>
              </a:rPr>
              <a:t>v</a:t>
            </a:r>
            <a:r>
              <a:rPr lang="en-US" altLang="en-US" sz="2000" dirty="0">
                <a:ea typeface="ＭＳ Ｐゴシック" pitchFamily="34" charset="-128"/>
              </a:rPr>
              <a:t>5.</a:t>
            </a:r>
            <a:r>
              <a:rPr lang="hu-HU" altLang="en-US" sz="2000" dirty="0">
                <a:ea typeface="ＭＳ Ｐゴシック" pitchFamily="34" charset="-128"/>
              </a:rPr>
              <a:t>3,</a:t>
            </a:r>
            <a:r>
              <a:rPr lang="en-US" altLang="en-US" sz="2000" dirty="0">
                <a:ea typeface="ＭＳ Ｐゴシック" pitchFamily="34" charset="-128"/>
              </a:rPr>
              <a:t> </a:t>
            </a:r>
            <a:r>
              <a:rPr lang="en-GB" altLang="en-US" sz="2000" dirty="0">
                <a:ea typeface="ＭＳ Ｐゴシック" pitchFamily="34" charset="-128"/>
              </a:rPr>
              <a:t>p</a:t>
            </a:r>
            <a:r>
              <a:rPr lang="hu-HU" altLang="en-US" sz="2000" dirty="0">
                <a:ea typeface="ＭＳ Ｐゴシック" pitchFamily="34" charset="-128"/>
              </a:rPr>
              <a:t>.</a:t>
            </a:r>
            <a:r>
              <a:rPr lang="en-GB" altLang="en-US" sz="2000" dirty="0">
                <a:ea typeface="ＭＳ Ｐゴシック" pitchFamily="34" charset="-128"/>
              </a:rPr>
              <a:t> 7</a:t>
            </a:r>
            <a:r>
              <a:rPr lang="hu-HU" altLang="en-US" sz="2000" dirty="0">
                <a:ea typeface="ＭＳ Ｐゴシック" pitchFamily="34" charset="-128"/>
              </a:rPr>
              <a:t>1</a:t>
            </a:r>
            <a:endParaRPr lang="en-US" altLang="en-US" sz="2000" dirty="0">
              <a:ea typeface="ＭＳ Ｐゴシック" pitchFamily="34" charset="-128"/>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934717591"/>
              </p:ext>
            </p:extLst>
          </p:nvPr>
        </p:nvGraphicFramePr>
        <p:xfrm>
          <a:off x="431801" y="1187223"/>
          <a:ext cx="11368617" cy="4834144"/>
        </p:xfrm>
        <a:graphic>
          <a:graphicData uri="http://schemas.openxmlformats.org/drawingml/2006/table">
            <a:tbl>
              <a:tblPr/>
              <a:tblGrid>
                <a:gridCol w="2273300">
                  <a:extLst>
                    <a:ext uri="{9D8B030D-6E8A-4147-A177-3AD203B41FA5}">
                      <a16:colId xmlns:a16="http://schemas.microsoft.com/office/drawing/2014/main" val="20000"/>
                    </a:ext>
                  </a:extLst>
                </a:gridCol>
                <a:gridCol w="2275417">
                  <a:extLst>
                    <a:ext uri="{9D8B030D-6E8A-4147-A177-3AD203B41FA5}">
                      <a16:colId xmlns:a16="http://schemas.microsoft.com/office/drawing/2014/main" val="20001"/>
                    </a:ext>
                  </a:extLst>
                </a:gridCol>
                <a:gridCol w="2271183">
                  <a:extLst>
                    <a:ext uri="{9D8B030D-6E8A-4147-A177-3AD203B41FA5}">
                      <a16:colId xmlns:a16="http://schemas.microsoft.com/office/drawing/2014/main" val="20002"/>
                    </a:ext>
                  </a:extLst>
                </a:gridCol>
                <a:gridCol w="2275417">
                  <a:extLst>
                    <a:ext uri="{9D8B030D-6E8A-4147-A177-3AD203B41FA5}">
                      <a16:colId xmlns:a16="http://schemas.microsoft.com/office/drawing/2014/main" val="20003"/>
                    </a:ext>
                  </a:extLst>
                </a:gridCol>
                <a:gridCol w="2273300">
                  <a:extLst>
                    <a:ext uri="{9D8B030D-6E8A-4147-A177-3AD203B41FA5}">
                      <a16:colId xmlns:a16="http://schemas.microsoft.com/office/drawing/2014/main" val="20004"/>
                    </a:ext>
                  </a:extLst>
                </a:gridCol>
              </a:tblGrid>
              <a:tr h="11888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NEO-</a:t>
                      </a:r>
                      <a:r>
                        <a:rPr kumimoji="0" lang="en-US" sz="2400" b="1" i="0" u="none" strike="noStrike" cap="none" normalizeH="0" baseline="0" dirty="0">
                          <a:ln>
                            <a:noFill/>
                          </a:ln>
                          <a:solidFill>
                            <a:srgbClr val="FFFFFF"/>
                          </a:solidFill>
                          <a:effectLst/>
                          <a:latin typeface="Tahoma" pitchFamily="34" charset="0"/>
                          <a:ea typeface="ＭＳ Ｐゴシック" charset="-128"/>
                        </a:rPr>
                        <a:t>CSEP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Clinical Sepsis</a:t>
                      </a:r>
                      <a:endParaRPr kumimoji="0" lang="en-GB" sz="20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NEO-</a:t>
                      </a:r>
                      <a:r>
                        <a:rPr kumimoji="0" lang="en-GB" sz="2400" b="1" i="0" u="none" strike="noStrike" cap="none" normalizeH="0" baseline="0" dirty="0">
                          <a:ln>
                            <a:noFill/>
                          </a:ln>
                          <a:solidFill>
                            <a:srgbClr val="FFFFFF"/>
                          </a:solidFill>
                          <a:effectLst/>
                          <a:latin typeface="Tahoma" pitchFamily="34" charset="0"/>
                          <a:ea typeface="ＭＳ Ｐゴシック" charset="-128"/>
                        </a:rPr>
                        <a:t>LCBI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latin typeface="Tahoma" pitchFamily="34" charset="0"/>
                          <a:ea typeface="ＭＳ Ｐゴシック" charset="-128"/>
                        </a:rPr>
                        <a:t>Lab</a:t>
                      </a:r>
                      <a:r>
                        <a:rPr kumimoji="0" lang="hu-HU" sz="2000" b="1" i="0" u="none" strike="noStrike" cap="none" normalizeH="0" baseline="0" dirty="0" err="1">
                          <a:ln>
                            <a:noFill/>
                          </a:ln>
                          <a:solidFill>
                            <a:srgbClr val="FFFFFF"/>
                          </a:solidFill>
                          <a:effectLst/>
                          <a:latin typeface="Tahoma" pitchFamily="34" charset="0"/>
                          <a:ea typeface="ＭＳ Ｐゴシック" charset="-128"/>
                        </a:rPr>
                        <a:t>oratory</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GB" sz="2000" b="1" i="0" u="none" strike="noStrike" cap="none" normalizeH="0" baseline="0" dirty="0">
                          <a:ln>
                            <a:noFill/>
                          </a:ln>
                          <a:solidFill>
                            <a:srgbClr val="FFFFFF"/>
                          </a:solidFill>
                          <a:effectLst/>
                          <a:latin typeface="Tahoma" pitchFamily="34" charset="0"/>
                          <a:ea typeface="ＭＳ Ｐゴシック" charset="-128"/>
                        </a:rPr>
                        <a:t>confirmed BSI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NEO-</a:t>
                      </a:r>
                      <a:r>
                        <a:rPr kumimoji="0" lang="en-US" sz="2400" b="1" i="0" u="none" strike="noStrike" cap="none" normalizeH="0" baseline="0" dirty="0">
                          <a:ln>
                            <a:noFill/>
                          </a:ln>
                          <a:solidFill>
                            <a:srgbClr val="FFFFFF"/>
                          </a:solidFill>
                          <a:effectLst/>
                          <a:latin typeface="Tahoma" pitchFamily="34" charset="0"/>
                          <a:ea typeface="ＭＳ Ｐゴシック" charset="-128"/>
                        </a:rPr>
                        <a:t>CNSB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latin typeface="Tahoma" pitchFamily="34" charset="0"/>
                          <a:ea typeface="ＭＳ Ｐゴシック" charset="-128"/>
                        </a:rPr>
                        <a:t>Lab</a:t>
                      </a:r>
                      <a:r>
                        <a:rPr kumimoji="0" lang="hu-HU" sz="2000" b="1" i="0" u="none" strike="noStrike" cap="none" normalizeH="0" baseline="0" dirty="0" err="1">
                          <a:ln>
                            <a:noFill/>
                          </a:ln>
                          <a:solidFill>
                            <a:srgbClr val="FFFFFF"/>
                          </a:solidFill>
                          <a:effectLst/>
                          <a:latin typeface="Tahoma" pitchFamily="34" charset="0"/>
                          <a:ea typeface="ＭＳ Ｐゴシック" charset="-128"/>
                        </a:rPr>
                        <a:t>oratory</a:t>
                      </a:r>
                      <a:r>
                        <a:rPr kumimoji="0" lang="hu-HU" sz="2000" b="1" i="0" u="none" strike="noStrike" cap="none" normalizeH="0" baseline="0" dirty="0">
                          <a:ln>
                            <a:noFill/>
                          </a:ln>
                          <a:solidFill>
                            <a:srgbClr val="FFFFFF"/>
                          </a:solidFill>
                          <a:effectLst/>
                          <a:latin typeface="Tahoma" pitchFamily="34" charset="0"/>
                          <a:ea typeface="ＭＳ Ｐゴシック" charset="-128"/>
                        </a:rPr>
                        <a:t>-</a:t>
                      </a:r>
                      <a:r>
                        <a:rPr kumimoji="0" lang="en-GB" sz="2000" b="1" i="0" u="none" strike="noStrike" cap="none" normalizeH="0" baseline="0" dirty="0">
                          <a:ln>
                            <a:noFill/>
                          </a:ln>
                          <a:solidFill>
                            <a:srgbClr val="FFFFFF"/>
                          </a:solidFill>
                          <a:effectLst/>
                          <a:latin typeface="Tahoma" pitchFamily="34" charset="0"/>
                          <a:ea typeface="ＭＳ Ｐゴシック" charset="-128"/>
                        </a:rPr>
                        <a:t>confirmed with BSI CNS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FFFFFF"/>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NEO-</a:t>
                      </a:r>
                      <a:r>
                        <a:rPr kumimoji="0" lang="en-US" sz="2400" b="1" i="0" u="none" strike="noStrike" cap="none" normalizeH="0" baseline="0" dirty="0">
                          <a:ln>
                            <a:noFill/>
                          </a:ln>
                          <a:solidFill>
                            <a:srgbClr val="FFFFFF"/>
                          </a:solidFill>
                          <a:effectLst/>
                          <a:latin typeface="Tahoma" pitchFamily="34" charset="0"/>
                          <a:ea typeface="ＭＳ Ｐゴシック" charset="-128"/>
                        </a:rPr>
                        <a:t>PNEU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Pneumonia</a:t>
                      </a: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a:ln>
                            <a:noFill/>
                          </a:ln>
                          <a:solidFill>
                            <a:srgbClr val="FFFFFF"/>
                          </a:solidFill>
                          <a:effectLst/>
                          <a:latin typeface="Tahoma" pitchFamily="34" charset="0"/>
                          <a:ea typeface="ＭＳ Ｐゴシック" charset="-128"/>
                        </a:rPr>
                        <a:t>NEO-</a:t>
                      </a:r>
                      <a:r>
                        <a:rPr kumimoji="0" lang="en-US" sz="2400" b="1" i="0" u="none" strike="noStrike" cap="none" normalizeH="0" baseline="0" dirty="0">
                          <a:ln>
                            <a:noFill/>
                          </a:ln>
                          <a:solidFill>
                            <a:srgbClr val="FFFFFF"/>
                          </a:solidFill>
                          <a:effectLst/>
                          <a:latin typeface="Tahoma" pitchFamily="34" charset="0"/>
                          <a:ea typeface="ＭＳ Ｐゴシック" charset="-128"/>
                        </a:rPr>
                        <a:t>NEC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FFFFFF"/>
                          </a:solidFill>
                          <a:effectLst/>
                          <a:latin typeface="Tahoma" pitchFamily="34" charset="0"/>
                          <a:ea typeface="ＭＳ Ｐゴシック" charset="-128"/>
                        </a:rPr>
                        <a:t>Necrotizing enterocolitis</a:t>
                      </a: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9900"/>
                    </a:solidFill>
                  </a:tcPr>
                </a:tc>
                <a:extLst>
                  <a:ext uri="{0D108BD9-81ED-4DB2-BD59-A6C34878D82A}">
                    <a16:rowId xmlns:a16="http://schemas.microsoft.com/office/drawing/2014/main" val="10000"/>
                  </a:ext>
                </a:extLst>
              </a:tr>
              <a:tr h="2627537">
                <a:tc>
                  <a:txBody>
                    <a:bodyPr/>
                    <a:lstStyle/>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en-US" sz="1800" b="0" i="0" u="none" strike="noStrike" cap="none" normalizeH="0" baseline="0" dirty="0">
                          <a:ln>
                            <a:noFill/>
                          </a:ln>
                          <a:solidFill>
                            <a:srgbClr val="000000"/>
                          </a:solidFill>
                          <a:effectLst/>
                          <a:latin typeface="Tahoma" pitchFamily="34" charset="0"/>
                          <a:ea typeface="ＭＳ Ｐゴシック" charset="-128"/>
                        </a:rPr>
                        <a:t>ALL </a:t>
                      </a:r>
                      <a:r>
                        <a:rPr kumimoji="0" lang="hu-HU" sz="1800" b="0" i="0" u="none" strike="noStrike" cap="none" normalizeH="0" baseline="0" dirty="0">
                          <a:ln>
                            <a:noFill/>
                          </a:ln>
                          <a:solidFill>
                            <a:srgbClr val="000000"/>
                          </a:solidFill>
                          <a:effectLst/>
                          <a:latin typeface="Tahoma" pitchFamily="34" charset="0"/>
                          <a:ea typeface="ＭＳ Ｐゴシック" charset="-128"/>
                        </a:rPr>
                        <a:t>3</a:t>
                      </a:r>
                      <a:r>
                        <a:rPr kumimoji="0" lang="en-US" sz="1800" b="0" i="0" u="none" strike="noStrike" cap="none" normalizeH="0" baseline="0" dirty="0">
                          <a:ln>
                            <a:noFill/>
                          </a:ln>
                          <a:solidFill>
                            <a:srgbClr val="000000"/>
                          </a:solidFill>
                          <a:effectLst/>
                          <a:latin typeface="Tahoma" pitchFamily="34" charset="0"/>
                          <a:ea typeface="ＭＳ Ｐゴシック" charset="-128"/>
                        </a:rPr>
                        <a:t> OF</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1" u="none" strike="noStrike" cap="none" normalizeH="0" baseline="0" dirty="0">
                          <a:ln>
                            <a:noFill/>
                          </a:ln>
                          <a:solidFill>
                            <a:srgbClr val="000000"/>
                          </a:solidFill>
                          <a:effectLst/>
                          <a:latin typeface="Tahoma" pitchFamily="34" charset="0"/>
                          <a:ea typeface="ＭＳ Ｐゴシック" charset="-128"/>
                        </a:rPr>
                        <a:t>Physician starts therapy for sepsis for 5</a:t>
                      </a:r>
                      <a:r>
                        <a:rPr kumimoji="0" lang="hu-HU" sz="1800" b="0" i="1" u="none" strike="noStrike" cap="none" normalizeH="0" baseline="0" dirty="0">
                          <a:ln>
                            <a:noFill/>
                          </a:ln>
                          <a:solidFill>
                            <a:srgbClr val="000000"/>
                          </a:solidFill>
                          <a:effectLst/>
                          <a:latin typeface="Tahoma" pitchFamily="34" charset="0"/>
                          <a:ea typeface="ＭＳ Ｐゴシック" charset="-128"/>
                        </a:rPr>
                        <a:t> </a:t>
                      </a:r>
                      <a:r>
                        <a:rPr kumimoji="0" lang="hu-HU" sz="1800" b="0" i="1" u="none" strike="noStrike" cap="none" normalizeH="0" baseline="0" dirty="0" err="1">
                          <a:ln>
                            <a:noFill/>
                          </a:ln>
                          <a:solidFill>
                            <a:srgbClr val="000000"/>
                          </a:solidFill>
                          <a:effectLst/>
                          <a:latin typeface="Tahoma" pitchFamily="34" charset="0"/>
                          <a:ea typeface="ＭＳ Ｐゴシック" charset="-128"/>
                        </a:rPr>
                        <a:t>days</a:t>
                      </a:r>
                      <a:r>
                        <a:rPr kumimoji="0" lang="en-US" sz="1800" b="0" i="1" u="none" strike="noStrike" cap="none" normalizeH="0" baseline="0" dirty="0">
                          <a:ln>
                            <a:noFill/>
                          </a:ln>
                          <a:solidFill>
                            <a:srgbClr val="000000"/>
                          </a:solidFill>
                          <a:effectLst/>
                          <a:latin typeface="Tahoma" pitchFamily="34" charset="0"/>
                          <a:ea typeface="ＭＳ Ｐゴシック" charset="-128"/>
                        </a:rPr>
                        <a:t>*</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No detection pathogens in blood/not tested</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N</a:t>
                      </a:r>
                      <a:r>
                        <a:rPr kumimoji="0" lang="hu-HU" sz="1800" b="0" i="0" u="none" strike="noStrike" cap="none" normalizeH="0" baseline="0" dirty="0">
                          <a:ln>
                            <a:noFill/>
                          </a:ln>
                          <a:solidFill>
                            <a:srgbClr val="000000"/>
                          </a:solidFill>
                          <a:effectLst/>
                          <a:latin typeface="Tahoma" pitchFamily="34" charset="0"/>
                          <a:ea typeface="ＭＳ Ｐゴシック" charset="-128"/>
                        </a:rPr>
                        <a:t>o</a:t>
                      </a:r>
                      <a:r>
                        <a:rPr kumimoji="0" lang="en-US" sz="1800" b="0" i="0" u="none" strike="noStrike" cap="none" normalizeH="0" baseline="0" dirty="0">
                          <a:ln>
                            <a:noFill/>
                          </a:ln>
                          <a:solidFill>
                            <a:srgbClr val="000000"/>
                          </a:solidFill>
                          <a:effectLst/>
                          <a:latin typeface="Tahoma" pitchFamily="34" charset="0"/>
                          <a:ea typeface="ＭＳ Ｐゴシック" charset="-128"/>
                        </a:rPr>
                        <a:t> obvious infection </a:t>
                      </a:r>
                      <a:r>
                        <a:rPr kumimoji="0" lang="hu-HU" sz="1800" b="0" i="0" u="none" strike="noStrike" cap="none" normalizeH="0" baseline="0" dirty="0" err="1">
                          <a:ln>
                            <a:noFill/>
                          </a:ln>
                          <a:solidFill>
                            <a:srgbClr val="000000"/>
                          </a:solidFill>
                          <a:effectLst/>
                          <a:latin typeface="Tahoma" pitchFamily="34" charset="0"/>
                          <a:ea typeface="ＭＳ Ｐゴシック" charset="-128"/>
                        </a:rPr>
                        <a:t>at</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other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site</a:t>
                      </a:r>
                      <a:r>
                        <a:rPr kumimoji="0" lang="hu-HU" sz="1800" b="0" i="0" u="none" strike="noStrike" cap="none" normalizeH="0" baseline="0" dirty="0">
                          <a:ln>
                            <a:noFill/>
                          </a:ln>
                          <a:solidFill>
                            <a:srgbClr val="000000"/>
                          </a:solidFill>
                          <a:effectLst/>
                          <a:latin typeface="Tahoma" pitchFamily="34" charset="0"/>
                          <a:ea typeface="ＭＳ Ｐゴシック" charset="-128"/>
                        </a:rPr>
                        <a:t> AND </a:t>
                      </a:r>
                      <a:r>
                        <a:rPr kumimoji="0" lang="en-US" sz="1800" b="0" i="0" u="none" strike="noStrike" cap="none" normalizeH="0" baseline="0" dirty="0">
                          <a:ln>
                            <a:noFill/>
                          </a:ln>
                          <a:solidFill>
                            <a:srgbClr val="000000"/>
                          </a:solidFill>
                          <a:effectLst/>
                          <a:latin typeface="Tahoma" pitchFamily="34" charset="0"/>
                          <a:ea typeface="ＭＳ Ｐゴシック" charset="-128"/>
                        </a:rPr>
                        <a:t>≥2 </a:t>
                      </a:r>
                      <a:r>
                        <a:rPr kumimoji="0" lang="hu-HU" sz="1800" b="0" i="0" u="none" strike="noStrike" cap="none" normalizeH="0" baseline="0" dirty="0" err="1">
                          <a:ln>
                            <a:noFill/>
                          </a:ln>
                          <a:solidFill>
                            <a:srgbClr val="000000"/>
                          </a:solidFill>
                          <a:effectLst/>
                          <a:latin typeface="Tahoma" pitchFamily="34" charset="0"/>
                          <a:ea typeface="ＭＳ Ｐゴシック" charset="-128"/>
                        </a:rPr>
                        <a:t>clinical</a:t>
                      </a:r>
                      <a:r>
                        <a:rPr kumimoji="0" lang="hu-HU" sz="1800" b="0" i="0" u="none" strike="noStrike" cap="none" normalizeH="0" baseline="0" dirty="0">
                          <a:ln>
                            <a:noFill/>
                          </a:ln>
                          <a:solidFill>
                            <a:srgbClr val="000000"/>
                          </a:solidFill>
                          <a:effectLst/>
                          <a:latin typeface="Tahoma" pitchFamily="34" charset="0"/>
                          <a:ea typeface="ＭＳ Ｐゴシック" charset="-128"/>
                        </a:rPr>
                        <a:t> s</a:t>
                      </a:r>
                      <a:r>
                        <a:rPr kumimoji="0" lang="en-US" sz="1800" b="0" i="0" u="none" strike="noStrike" cap="none" normalizeH="0" baseline="0" dirty="0" err="1">
                          <a:ln>
                            <a:noFill/>
                          </a:ln>
                          <a:solidFill>
                            <a:srgbClr val="000000"/>
                          </a:solidFill>
                          <a:effectLst/>
                          <a:latin typeface="Tahoma" pitchFamily="34" charset="0"/>
                          <a:ea typeface="ＭＳ Ｐゴシック" charset="-128"/>
                        </a:rPr>
                        <a:t>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s</a:t>
                      </a:r>
                      <a:r>
                        <a:rPr kumimoji="0" lang="en-US" sz="1800" b="0" i="0" u="none" strike="noStrike" cap="none" normalizeH="0" baseline="0" dirty="0" err="1">
                          <a:ln>
                            <a:noFill/>
                          </a:ln>
                          <a:solidFill>
                            <a:srgbClr val="000000"/>
                          </a:solidFill>
                          <a:effectLst/>
                          <a:latin typeface="Tahoma" pitchFamily="34" charset="0"/>
                          <a:ea typeface="ＭＳ Ｐゴシック" charset="-128"/>
                        </a:rPr>
                        <a:t>ymptoms</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ALL 2 OF</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clinical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symptoms</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R</a:t>
                      </a:r>
                      <a:r>
                        <a:rPr kumimoji="0" lang="en-US" sz="1800" b="0" i="0" u="none" strike="noStrike" cap="none" normalizeH="0" baseline="0" dirty="0" err="1">
                          <a:ln>
                            <a:noFill/>
                          </a:ln>
                          <a:solidFill>
                            <a:srgbClr val="000000"/>
                          </a:solidFill>
                          <a:effectLst/>
                          <a:latin typeface="Tahoma" pitchFamily="34" charset="0"/>
                          <a:ea typeface="ＭＳ Ｐゴシック" charset="-128"/>
                        </a:rPr>
                        <a:t>ecognized</a:t>
                      </a:r>
                      <a:r>
                        <a:rPr kumimoji="0" lang="en-US" sz="1800" b="0" i="0" u="none" strike="noStrike" cap="none" normalizeH="0" baseline="0" dirty="0">
                          <a:ln>
                            <a:noFill/>
                          </a:ln>
                          <a:solidFill>
                            <a:srgbClr val="000000"/>
                          </a:solidFill>
                          <a:effectLst/>
                          <a:latin typeface="Tahoma" pitchFamily="34" charset="0"/>
                          <a:ea typeface="ＭＳ Ｐゴシック" charset="-128"/>
                        </a:rPr>
                        <a:t> pathogen  other than</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coagulase-negative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staphylococci</a:t>
                      </a:r>
                      <a:r>
                        <a:rPr kumimoji="0" lang="en-US"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CNS</a:t>
                      </a:r>
                      <a:r>
                        <a:rPr kumimoji="0" lang="hu-HU" sz="1800" b="0" i="0" u="none" strike="noStrike" cap="none" normalizeH="0" baseline="0" dirty="0">
                          <a:ln>
                            <a:noFill/>
                          </a:ln>
                          <a:solidFill>
                            <a:srgbClr val="000000"/>
                          </a:solidFill>
                          <a:effectLst/>
                          <a:latin typeface="Tahoma" pitchFamily="34" charset="0"/>
                          <a:ea typeface="ＭＳ Ｐゴシック" charset="-128"/>
                        </a:rPr>
                        <a:t>)</a:t>
                      </a:r>
                      <a:r>
                        <a:rPr kumimoji="0" lang="en-US" sz="1800" b="0" i="0" u="none" strike="noStrike" cap="none" normalizeH="0" baseline="0" dirty="0">
                          <a:ln>
                            <a:noFill/>
                          </a:ln>
                          <a:solidFill>
                            <a:srgbClr val="000000"/>
                          </a:solidFill>
                          <a:effectLst/>
                          <a:latin typeface="Tahoma" pitchFamily="34" charset="0"/>
                          <a:ea typeface="ＭＳ Ｐゴシック" charset="-128"/>
                        </a:rPr>
                        <a:t> from blood or </a:t>
                      </a:r>
                      <a:r>
                        <a:rPr kumimoji="0" lang="hu-HU" sz="1800" b="0" i="0" u="none" strike="noStrike" cap="none" normalizeH="0" baseline="0" dirty="0" err="1">
                          <a:ln>
                            <a:noFill/>
                          </a:ln>
                          <a:solidFill>
                            <a:srgbClr val="000000"/>
                          </a:solidFill>
                          <a:effectLst/>
                          <a:latin typeface="Tahoma" pitchFamily="34" charset="0"/>
                          <a:ea typeface="ＭＳ Ｐゴシック" charset="-128"/>
                        </a:rPr>
                        <a:t>cerebrospinal</a:t>
                      </a:r>
                      <a:r>
                        <a:rPr kumimoji="0" lang="hu-HU" sz="1800" b="0" i="0" u="none" strike="noStrike" cap="none" normalizeH="0" baseline="0" dirty="0">
                          <a:ln>
                            <a:noFill/>
                          </a:ln>
                          <a:solidFill>
                            <a:srgbClr val="000000"/>
                          </a:solidFill>
                          <a:effectLst/>
                          <a:latin typeface="Tahoma" pitchFamily="34" charset="0"/>
                          <a:ea typeface="ＭＳ Ｐゴシック" charset="-128"/>
                        </a:rPr>
                        <a:t> fluid</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ALL 3 OF</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≥2 clinical signs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or</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symptom</a:t>
                      </a:r>
                      <a:r>
                        <a:rPr kumimoji="0" lang="hu-HU" sz="1800" b="0" i="0" u="none" strike="noStrike" cap="none" normalizeH="0" baseline="0" dirty="0">
                          <a:ln>
                            <a:noFill/>
                          </a:ln>
                          <a:solidFill>
                            <a:srgbClr val="000000"/>
                          </a:solidFill>
                          <a:effectLst/>
                          <a:latin typeface="Tahoma" pitchFamily="34" charset="0"/>
                          <a:ea typeface="ＭＳ Ｐゴシック" charset="-128"/>
                        </a:rPr>
                        <a:t>s</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CNS </a:t>
                      </a:r>
                      <a:r>
                        <a:rPr kumimoji="0" lang="hu-HU" sz="1800" b="0" i="0" u="none" strike="noStrike" cap="none" normalizeH="0" baseline="0" dirty="0" err="1">
                          <a:ln>
                            <a:noFill/>
                          </a:ln>
                          <a:solidFill>
                            <a:srgbClr val="000000"/>
                          </a:solidFill>
                          <a:effectLst/>
                          <a:latin typeface="Tahoma" pitchFamily="34" charset="0"/>
                          <a:ea typeface="ＭＳ Ｐゴシック" charset="-128"/>
                        </a:rPr>
                        <a:t>cultured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en-US" sz="1800" b="0" i="0" u="none" strike="noStrike" cap="none" normalizeH="0" baseline="0" dirty="0">
                          <a:ln>
                            <a:noFill/>
                          </a:ln>
                          <a:solidFill>
                            <a:srgbClr val="000000"/>
                          </a:solidFill>
                          <a:effectLst/>
                          <a:latin typeface="Tahoma" pitchFamily="34" charset="0"/>
                          <a:ea typeface="ＭＳ Ｐゴシック" charset="-128"/>
                        </a:rPr>
                        <a:t>from blood or catheter tip</a:t>
                      </a: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US" sz="1800" b="0" i="0" u="none" strike="noStrike" cap="none" normalizeH="0" baseline="0" dirty="0">
                          <a:ln>
                            <a:noFill/>
                          </a:ln>
                          <a:solidFill>
                            <a:srgbClr val="000000"/>
                          </a:solidFill>
                          <a:effectLst/>
                          <a:latin typeface="Tahoma" pitchFamily="34" charset="0"/>
                          <a:ea typeface="ＭＳ Ｐゴシック" charset="-128"/>
                        </a:rPr>
                        <a:t>≥1 </a:t>
                      </a:r>
                      <a:r>
                        <a:rPr kumimoji="0" lang="hu-HU" sz="1800" b="0" i="0" u="none" strike="noStrike" cap="none" normalizeH="0" baseline="0" dirty="0" err="1">
                          <a:ln>
                            <a:noFill/>
                          </a:ln>
                          <a:solidFill>
                            <a:srgbClr val="000000"/>
                          </a:solidFill>
                          <a:effectLst/>
                          <a:latin typeface="Tahoma" pitchFamily="34" charset="0"/>
                          <a:ea typeface="ＭＳ Ｐゴシック" charset="-128"/>
                        </a:rPr>
                        <a:t>laboratory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findings</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blood</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tests</a:t>
                      </a:r>
                      <a:r>
                        <a:rPr kumimoji="0" lang="hu-HU" sz="1800" b="0" i="0" u="none" strike="noStrike" cap="none" normalizeH="0" baseline="0" dirty="0">
                          <a:ln>
                            <a:noFill/>
                          </a:ln>
                          <a:solidFill>
                            <a:srgbClr val="000000"/>
                          </a:solidFill>
                          <a:effectLst/>
                          <a:latin typeface="Tahoma" pitchFamily="34" charset="0"/>
                          <a:ea typeface="ＭＳ Ｐゴシック" charset="-128"/>
                        </a:rPr>
                        <a:t>)</a:t>
                      </a:r>
                      <a:endParaRPr kumimoji="0" lang="en-US"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Pct val="100000"/>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ALL 3 OF</a:t>
                      </a: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GB" sz="1800" b="0" i="0" u="none" strike="noStrike" cap="none" normalizeH="0" baseline="0" dirty="0">
                          <a:ln>
                            <a:noFill/>
                          </a:ln>
                          <a:solidFill>
                            <a:srgbClr val="000000"/>
                          </a:solidFill>
                          <a:effectLst/>
                          <a:latin typeface="Tahoma" pitchFamily="34" charset="0"/>
                          <a:ea typeface="ＭＳ Ｐゴシック" charset="-128"/>
                        </a:rPr>
                        <a:t>Respiratory compromise</a:t>
                      </a: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GB" sz="1800" b="0" i="0" u="none" strike="noStrike" cap="none" normalizeH="0" baseline="0" dirty="0">
                          <a:ln>
                            <a:noFill/>
                          </a:ln>
                          <a:solidFill>
                            <a:srgbClr val="000000"/>
                          </a:solidFill>
                          <a:effectLst/>
                          <a:latin typeface="Tahoma" pitchFamily="34" charset="0"/>
                          <a:ea typeface="ＭＳ Ｐゴシック" charset="-128"/>
                        </a:rPr>
                        <a:t>New infiltrate, consolidation, effusion on chest </a:t>
                      </a:r>
                      <a:r>
                        <a:rPr kumimoji="0" lang="hu-HU" sz="1800" b="0" i="0" u="none" strike="noStrike" cap="none" normalizeH="0" baseline="0" dirty="0">
                          <a:ln>
                            <a:noFill/>
                          </a:ln>
                          <a:solidFill>
                            <a:srgbClr val="000000"/>
                          </a:solidFill>
                          <a:effectLst/>
                          <a:latin typeface="Tahoma" pitchFamily="34" charset="0"/>
                          <a:ea typeface="ＭＳ Ｐゴシック" charset="-128"/>
                        </a:rPr>
                        <a:t>X-</a:t>
                      </a:r>
                      <a:r>
                        <a:rPr kumimoji="0" lang="en-GB" sz="1800" b="0" i="0" u="none" strike="noStrike" cap="none" normalizeH="0" baseline="0" dirty="0">
                          <a:ln>
                            <a:noFill/>
                          </a:ln>
                          <a:solidFill>
                            <a:srgbClr val="000000"/>
                          </a:solidFill>
                          <a:effectLst/>
                          <a:latin typeface="Tahoma" pitchFamily="34" charset="0"/>
                          <a:ea typeface="ＭＳ Ｐゴシック" charset="-128"/>
                        </a:rPr>
                        <a:t>ray</a:t>
                      </a:r>
                    </a:p>
                    <a:p>
                      <a:pPr marL="342900" marR="0" lvl="0" indent="-34290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GB" sz="1800" b="0" i="0" u="none" strike="noStrike" cap="none" normalizeH="0" baseline="0" dirty="0">
                          <a:ln>
                            <a:noFill/>
                          </a:ln>
                          <a:solidFill>
                            <a:srgbClr val="000000"/>
                          </a:solidFill>
                          <a:effectLst/>
                          <a:latin typeface="Tahoma" pitchFamily="34" charset="0"/>
                          <a:ea typeface="ＭＳ Ｐゴシック" charset="-128"/>
                        </a:rPr>
                        <a:t>≥4 clinical and lab</a:t>
                      </a:r>
                      <a:r>
                        <a:rPr kumimoji="0" lang="hu-HU" sz="1800" b="0" i="0" u="none" strike="noStrike" cap="none" normalizeH="0" baseline="0" dirty="0" err="1">
                          <a:ln>
                            <a:noFill/>
                          </a:ln>
                          <a:solidFill>
                            <a:srgbClr val="000000"/>
                          </a:solidFill>
                          <a:effectLst/>
                          <a:latin typeface="Tahoma" pitchFamily="34" charset="0"/>
                          <a:ea typeface="ＭＳ Ｐゴシック" charset="-128"/>
                        </a:rPr>
                        <a:t>oratory</a:t>
                      </a:r>
                      <a:r>
                        <a:rPr kumimoji="0" lang="en-GB" sz="1800" b="0" i="0" u="none" strike="noStrike" cap="none" normalizeH="0" baseline="0" dirty="0">
                          <a:ln>
                            <a:noFill/>
                          </a:ln>
                          <a:solidFill>
                            <a:srgbClr val="000000"/>
                          </a:solidFill>
                          <a:effectLst/>
                          <a:latin typeface="Tahoma" pitchFamily="34" charset="0"/>
                          <a:ea typeface="ＭＳ Ｐゴシック" charset="-128"/>
                        </a:rPr>
                        <a:t> criteria</a:t>
                      </a: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hu-HU" sz="1800" b="0" i="0" u="none" strike="noStrike" cap="none" normalizeH="0" baseline="0" dirty="0">
                          <a:ln>
                            <a:noFill/>
                          </a:ln>
                          <a:solidFill>
                            <a:srgbClr val="000000"/>
                          </a:solidFill>
                          <a:effectLst/>
                          <a:latin typeface="Tahoma" pitchFamily="34" charset="0"/>
                          <a:ea typeface="ＭＳ Ｐゴシック" charset="-128"/>
                        </a:rPr>
                        <a:t>≥1 of </a:t>
                      </a:r>
                      <a:r>
                        <a:rPr kumimoji="0" lang="hu-HU" sz="1800" b="0" i="0" u="none" strike="noStrike" cap="none" normalizeH="0" baseline="0" dirty="0" err="1">
                          <a:ln>
                            <a:noFill/>
                          </a:ln>
                          <a:solidFill>
                            <a:srgbClr val="000000"/>
                          </a:solidFill>
                          <a:effectLst/>
                          <a:latin typeface="Tahoma" pitchFamily="34" charset="0"/>
                          <a:ea typeface="ＭＳ Ｐゴシック" charset="-128"/>
                        </a:rPr>
                        <a:t>the</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following</a:t>
                      </a:r>
                      <a:r>
                        <a:rPr kumimoji="0" lang="hu-HU" sz="1800" b="0" i="0" u="none" strike="noStrike" cap="none" normalizeH="0" baseline="0" dirty="0">
                          <a:ln>
                            <a:noFill/>
                          </a:ln>
                          <a:solidFill>
                            <a:srgbClr val="000000"/>
                          </a:solidFill>
                          <a:effectLst/>
                          <a:latin typeface="Tahoma" pitchFamily="34" charset="0"/>
                          <a:ea typeface="ＭＳ Ｐゴシック" charset="-128"/>
                        </a:rPr>
                        <a:t>:</a:t>
                      </a: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en-GB" sz="1800" b="0" i="0" u="none" strike="noStrike" cap="none" normalizeH="0" baseline="0" dirty="0" err="1">
                          <a:ln>
                            <a:noFill/>
                          </a:ln>
                          <a:solidFill>
                            <a:srgbClr val="000000"/>
                          </a:solidFill>
                          <a:effectLst/>
                          <a:latin typeface="Tahoma" pitchFamily="34" charset="0"/>
                          <a:ea typeface="ＭＳ Ｐゴシック" charset="-128"/>
                        </a:rPr>
                        <a:t>Histopath</a:t>
                      </a:r>
                      <a:r>
                        <a:rPr kumimoji="0" lang="hu-HU" sz="1800" b="0" i="0" u="none" strike="noStrike" cap="none" normalizeH="0" baseline="0" dirty="0" err="1">
                          <a:ln>
                            <a:noFill/>
                          </a:ln>
                          <a:solidFill>
                            <a:srgbClr val="000000"/>
                          </a:solidFill>
                          <a:effectLst/>
                          <a:latin typeface="Tahoma" pitchFamily="34" charset="0"/>
                          <a:ea typeface="ＭＳ Ｐゴシック" charset="-128"/>
                        </a:rPr>
                        <a:t>ologic</a:t>
                      </a:r>
                      <a:r>
                        <a:rPr kumimoji="0" lang="en-GB" sz="1800" b="0" i="0" u="none" strike="noStrike" cap="none" normalizeH="0" baseline="0" dirty="0">
                          <a:ln>
                            <a:noFill/>
                          </a:ln>
                          <a:solidFill>
                            <a:srgbClr val="000000"/>
                          </a:solidFill>
                          <a:effectLst/>
                          <a:latin typeface="Tahoma" pitchFamily="34" charset="0"/>
                          <a:ea typeface="ＭＳ Ｐゴシック" charset="-128"/>
                        </a:rPr>
                        <a:t> evidence</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Pct val="100000"/>
                        <a:buFont typeface="Arial" panose="020B0604020202020204" pitchFamily="34" charset="0"/>
                        <a:buChar char="•"/>
                        <a:tabLst/>
                      </a:pPr>
                      <a:r>
                        <a:rPr kumimoji="0" lang="hu-HU" sz="1800" b="0" i="0" u="none" strike="noStrike" cap="none" normalizeH="0" baseline="0" dirty="0">
                          <a:ln>
                            <a:noFill/>
                          </a:ln>
                          <a:solidFill>
                            <a:srgbClr val="000000"/>
                          </a:solidFill>
                          <a:effectLst/>
                          <a:latin typeface="Tahoma" pitchFamily="34" charset="0"/>
                          <a:ea typeface="ＭＳ Ｐゴシック" charset="-128"/>
                        </a:rPr>
                        <a:t>C</a:t>
                      </a:r>
                      <a:r>
                        <a:rPr kumimoji="0" lang="en-GB" sz="1800" b="0" i="0" u="none" strike="noStrike" cap="none" normalizeH="0" baseline="0" dirty="0" err="1">
                          <a:ln>
                            <a:noFill/>
                          </a:ln>
                          <a:solidFill>
                            <a:srgbClr val="000000"/>
                          </a:solidFill>
                          <a:effectLst/>
                          <a:latin typeface="Tahoma" pitchFamily="34" charset="0"/>
                          <a:ea typeface="ＭＳ Ｐゴシック" charset="-128"/>
                        </a:rPr>
                        <a:t>haracteristic</a:t>
                      </a:r>
                      <a:r>
                        <a:rPr kumimoji="0" lang="en-GB" sz="1800" b="0" i="0" u="none" strike="noStrike" cap="none" normalizeH="0" baseline="0" dirty="0">
                          <a:ln>
                            <a:noFill/>
                          </a:ln>
                          <a:solidFill>
                            <a:srgbClr val="000000"/>
                          </a:solidFill>
                          <a:effectLst/>
                          <a:latin typeface="Tahoma" pitchFamily="34" charset="0"/>
                          <a:ea typeface="ＭＳ Ｐゴシック" charset="-128"/>
                        </a:rPr>
                        <a:t> radiology</a:t>
                      </a:r>
                      <a:r>
                        <a:rPr kumimoji="0" lang="hu-HU" sz="1800" b="0" i="0" u="none" strike="noStrike" cap="none" normalizeH="0" baseline="0" dirty="0">
                          <a:ln>
                            <a:noFill/>
                          </a:ln>
                          <a:solidFill>
                            <a:srgbClr val="000000"/>
                          </a:solidFill>
                          <a:effectLst/>
                          <a:latin typeface="Tahoma" pitchFamily="34" charset="0"/>
                          <a:ea typeface="ＭＳ Ｐゴシック" charset="-128"/>
                        </a:rPr>
                        <a:t> AND </a:t>
                      </a:r>
                      <a:r>
                        <a:rPr kumimoji="0" lang="en-US" sz="1800" b="0" i="0" u="none" strike="noStrike" cap="none" normalizeH="0" baseline="0" dirty="0">
                          <a:ln>
                            <a:noFill/>
                          </a:ln>
                          <a:solidFill>
                            <a:srgbClr val="000000"/>
                          </a:solidFill>
                          <a:effectLst/>
                          <a:latin typeface="Tahoma" pitchFamily="34" charset="0"/>
                          <a:ea typeface="ＭＳ Ｐゴシック" charset="-128"/>
                        </a:rPr>
                        <a:t>≥2 </a:t>
                      </a:r>
                      <a:r>
                        <a:rPr kumimoji="0" lang="hu-HU" sz="1800" b="0" i="0" u="none" strike="noStrike" cap="none" normalizeH="0" baseline="0" dirty="0" err="1">
                          <a:ln>
                            <a:noFill/>
                          </a:ln>
                          <a:solidFill>
                            <a:srgbClr val="000000"/>
                          </a:solidFill>
                          <a:effectLst/>
                          <a:latin typeface="Tahoma" pitchFamily="34" charset="0"/>
                          <a:ea typeface="ＭＳ Ｐゴシック" charset="-128"/>
                        </a:rPr>
                        <a:t>clinical</a:t>
                      </a:r>
                      <a:r>
                        <a:rPr kumimoji="0" lang="hu-HU" sz="1800" b="0" i="0" u="none" strike="noStrike" cap="none" normalizeH="0" baseline="0" dirty="0">
                          <a:ln>
                            <a:noFill/>
                          </a:ln>
                          <a:solidFill>
                            <a:srgbClr val="000000"/>
                          </a:solidFill>
                          <a:effectLst/>
                          <a:latin typeface="Tahoma" pitchFamily="34" charset="0"/>
                          <a:ea typeface="ＭＳ Ｐゴシック" charset="-128"/>
                        </a:rPr>
                        <a:t> and </a:t>
                      </a:r>
                      <a:r>
                        <a:rPr kumimoji="0" lang="hu-HU" sz="1800" b="0" i="0" u="none" strike="noStrike" cap="none" normalizeH="0" baseline="0" dirty="0" err="1">
                          <a:ln>
                            <a:noFill/>
                          </a:ln>
                          <a:solidFill>
                            <a:srgbClr val="000000"/>
                          </a:solidFill>
                          <a:effectLst/>
                          <a:latin typeface="Tahoma" pitchFamily="34" charset="0"/>
                          <a:ea typeface="ＭＳ Ｐゴシック" charset="-128"/>
                        </a:rPr>
                        <a:t>laboratory</a:t>
                      </a:r>
                      <a:r>
                        <a:rPr kumimoji="0" lang="hu-HU" sz="1800" b="0" i="0" u="none" strike="noStrike" cap="none" normalizeH="0" baseline="0" dirty="0">
                          <a:ln>
                            <a:noFill/>
                          </a:ln>
                          <a:solidFill>
                            <a:srgbClr val="000000"/>
                          </a:solidFill>
                          <a:effectLst/>
                          <a:latin typeface="Tahoma" pitchFamily="34" charset="0"/>
                          <a:ea typeface="ＭＳ Ｐゴシック" charset="-128"/>
                        </a:rPr>
                        <a:t> </a:t>
                      </a:r>
                      <a:r>
                        <a:rPr kumimoji="0" lang="hu-HU" sz="1800" b="0" i="0" u="none" strike="noStrike" cap="none" normalizeH="0" baseline="0" dirty="0" err="1">
                          <a:ln>
                            <a:noFill/>
                          </a:ln>
                          <a:solidFill>
                            <a:srgbClr val="000000"/>
                          </a:solidFill>
                          <a:effectLst/>
                          <a:latin typeface="Tahoma" pitchFamily="34" charset="0"/>
                          <a:ea typeface="ＭＳ Ｐゴシック" charset="-128"/>
                        </a:rPr>
                        <a:t>criteria</a:t>
                      </a: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endParaRPr kumimoji="0" lang="hu-HU" sz="1800" b="0" i="0" u="none" strike="noStrike" cap="none" normalizeH="0" baseline="0" dirty="0">
                        <a:ln>
                          <a:noFill/>
                        </a:ln>
                        <a:solidFill>
                          <a:srgbClr val="000000"/>
                        </a:solidFill>
                        <a:effectLst/>
                        <a:latin typeface="Tahoma" pitchFamily="34" charset="0"/>
                        <a:ea typeface="ＭＳ Ｐゴシック" charset="-128"/>
                      </a:endParaRPr>
                    </a:p>
                    <a:p>
                      <a:pPr marL="285750" marR="0" lvl="0" indent="-28575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endParaRPr kumimoji="0" lang="en-GB" sz="1800" b="0" i="0" u="none" strike="noStrike" cap="none" normalizeH="0" baseline="0" dirty="0">
                        <a:ln>
                          <a:noFill/>
                        </a:ln>
                        <a:solidFill>
                          <a:srgbClr val="000000"/>
                        </a:solidFill>
                        <a:effectLst/>
                        <a:latin typeface="Tahoma" pitchFamily="34" charset="0"/>
                        <a:ea typeface="ＭＳ Ｐゴシック" charset="-128"/>
                      </a:endParaRPr>
                    </a:p>
                  </a:txBody>
                  <a:tcPr marL="121920" marR="121920"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117783" name="TextBox 1"/>
          <p:cNvSpPr txBox="1">
            <a:spLocks noChangeArrowheads="1"/>
          </p:cNvSpPr>
          <p:nvPr/>
        </p:nvSpPr>
        <p:spPr bwMode="auto">
          <a:xfrm>
            <a:off x="431801" y="6021367"/>
            <a:ext cx="312303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100000"/>
              </a:lnSpc>
              <a:spcAft>
                <a:spcPct val="0"/>
              </a:spcAft>
              <a:buFontTx/>
              <a:buNone/>
            </a:pPr>
            <a:r>
              <a:rPr lang="fi-FI" altLang="en-US" sz="1400" dirty="0"/>
              <a:t>*Intention to treat at least for 5 days</a:t>
            </a:r>
            <a:endParaRPr lang="en-GB" altLang="en-US" sz="1400" dirty="0"/>
          </a:p>
        </p:txBody>
      </p:sp>
    </p:spTree>
    <p:extLst>
      <p:ext uri="{BB962C8B-B14F-4D97-AF65-F5344CB8AC3E}">
        <p14:creationId xmlns:p14="http://schemas.microsoft.com/office/powerpoint/2010/main" val="30487497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Acknowledgements</a:t>
            </a:r>
            <a:br>
              <a:rPr lang="en-GB" dirty="0"/>
            </a:br>
            <a:r>
              <a:rPr lang="en-GB" sz="1100" dirty="0"/>
              <a:t>The creation of this training material was commissioned in 2010 by ECDC to  Health Protection Agency (UK) with the direct involvement of  Dr. S. Hopkins, Prof. J. Reilly, S. Cairns, Dr. E. Sheridan, Dr. G. Hughes, Prof. B. Cookson, Dr. A. </a:t>
            </a:r>
            <a:r>
              <a:rPr lang="en-GB" sz="1100" dirty="0" err="1"/>
              <a:t>Charlett</a:t>
            </a:r>
            <a:r>
              <a:rPr lang="en-GB" sz="1100" dirty="0"/>
              <a:t>, G. </a:t>
            </a:r>
            <a:r>
              <a:rPr lang="en-GB" sz="1100" dirty="0" err="1"/>
              <a:t>Kafatos</a:t>
            </a:r>
            <a:r>
              <a:rPr lang="en-GB" sz="1100" dirty="0"/>
              <a:t>, B. Muller </a:t>
            </a:r>
            <a:r>
              <a:rPr lang="en-GB" sz="1100" dirty="0" err="1"/>
              <a:t>Pebody</a:t>
            </a:r>
            <a:r>
              <a:rPr lang="en-GB" sz="1100" dirty="0"/>
              <a:t>, F. Cowan, and Y. </a:t>
            </a:r>
            <a:r>
              <a:rPr lang="en-GB" sz="1100" dirty="0" err="1"/>
              <a:t>Sueiro</a:t>
            </a:r>
            <a:r>
              <a:rPr lang="en-GB" sz="1100" dirty="0"/>
              <a:t>. </a:t>
            </a:r>
            <a:br>
              <a:rPr lang="en-GB" sz="1100" dirty="0"/>
            </a:br>
            <a:br>
              <a:rPr lang="en-GB" sz="1100" dirty="0"/>
            </a:br>
            <a:r>
              <a:rPr lang="en-GB" sz="1100" dirty="0"/>
              <a:t>The revision and update of this training material was commissioned in 2017 by ECDC to Transmissible (NL) with the direct involvement of </a:t>
            </a:r>
            <a:r>
              <a:rPr lang="hu-HU" sz="1100" dirty="0"/>
              <a:t>Dr. Arnold Bosman and Dr. Ágnes Hajdu </a:t>
            </a:r>
            <a:endParaRPr lang="en-GB" sz="1100" dirty="0"/>
          </a:p>
        </p:txBody>
      </p:sp>
      <p:sp>
        <p:nvSpPr>
          <p:cNvPr id="3" name="Slide Number Placeholder 2"/>
          <p:cNvSpPr>
            <a:spLocks noGrp="1"/>
          </p:cNvSpPr>
          <p:nvPr>
            <p:ph type="sldNum" sz="quarter" idx="10"/>
          </p:nvPr>
        </p:nvSpPr>
        <p:spPr/>
        <p:txBody>
          <a:bodyPr/>
          <a:lstStyle/>
          <a:p>
            <a:fld id="{0580567E-5E8F-47A5-90DF-8BFEB1A71525}" type="slidenum">
              <a:rPr lang="en-GB" smtClean="0"/>
              <a:pPr/>
              <a:t>62</a:t>
            </a:fld>
            <a:endParaRPr lang="en-GB" dirty="0"/>
          </a:p>
        </p:txBody>
      </p:sp>
    </p:spTree>
    <p:extLst>
      <p:ext uri="{BB962C8B-B14F-4D97-AF65-F5344CB8AC3E}">
        <p14:creationId xmlns:p14="http://schemas.microsoft.com/office/powerpoint/2010/main" val="4001638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4294967295"/>
          </p:nvPr>
        </p:nvSpPr>
        <p:spPr>
          <a:xfrm>
            <a:off x="554567" y="3752721"/>
            <a:ext cx="11368617" cy="2196388"/>
          </a:xfrm>
          <a:ln>
            <a:solidFill>
              <a:srgbClr val="FF0000"/>
            </a:solidFill>
            <a:miter lim="800000"/>
            <a:headEnd/>
            <a:tailEnd/>
          </a:ln>
        </p:spPr>
        <p:txBody>
          <a:bodyPr/>
          <a:lstStyle/>
          <a:p>
            <a:pPr>
              <a:spcAft>
                <a:spcPts val="725"/>
              </a:spcAft>
            </a:pPr>
            <a:r>
              <a:rPr lang="en-GB" altLang="en-US" b="1" dirty="0">
                <a:ea typeface="ＭＳ Ｐゴシック" pitchFamily="34" charset="-128"/>
              </a:rPr>
              <a:t>Indication as </a:t>
            </a:r>
            <a:r>
              <a:rPr lang="en-GB" altLang="en-US" b="1" u="sng" dirty="0">
                <a:ea typeface="ＭＳ Ｐゴシック" pitchFamily="34" charset="-128"/>
              </a:rPr>
              <a:t>recorded by the physician</a:t>
            </a:r>
            <a:r>
              <a:rPr lang="en-GB" altLang="en-US" b="1" dirty="0">
                <a:ea typeface="ＭＳ Ｐゴシック" pitchFamily="34" charset="-128"/>
              </a:rPr>
              <a:t> in the notes</a:t>
            </a:r>
          </a:p>
          <a:p>
            <a:pPr lvl="1">
              <a:spcAft>
                <a:spcPts val="725"/>
              </a:spcAft>
            </a:pPr>
            <a:r>
              <a:rPr lang="en-GB" altLang="en-US" sz="1800" b="1" dirty="0">
                <a:ea typeface="ＭＳ Ｐゴシック" pitchFamily="34" charset="-128"/>
              </a:rPr>
              <a:t>CI</a:t>
            </a:r>
            <a:r>
              <a:rPr lang="en-GB" altLang="en-US" sz="1800" dirty="0">
                <a:ea typeface="ＭＳ Ｐゴシック" pitchFamily="34" charset="-128"/>
              </a:rPr>
              <a:t>: treatment </a:t>
            </a:r>
            <a:r>
              <a:rPr lang="en-GB" altLang="en-US" sz="1800" u="sng" dirty="0">
                <a:ea typeface="ＭＳ Ｐゴシック" pitchFamily="34" charset="-128"/>
              </a:rPr>
              <a:t>intention</a:t>
            </a:r>
            <a:r>
              <a:rPr lang="en-GB" altLang="en-US" sz="1800" dirty="0">
                <a:ea typeface="ＭＳ Ｐゴシック" pitchFamily="34" charset="-128"/>
              </a:rPr>
              <a:t> of community-acquired infection</a:t>
            </a:r>
          </a:p>
          <a:p>
            <a:pPr lvl="1">
              <a:spcAft>
                <a:spcPts val="725"/>
              </a:spcAft>
            </a:pPr>
            <a:r>
              <a:rPr lang="en-GB" altLang="en-US" sz="1800" b="1" dirty="0">
                <a:ea typeface="ＭＳ Ｐゴシック" pitchFamily="34" charset="-128"/>
              </a:rPr>
              <a:t>HI</a:t>
            </a:r>
            <a:r>
              <a:rPr lang="en-GB" altLang="en-US" sz="1800" dirty="0">
                <a:ea typeface="ＭＳ Ｐゴシック" pitchFamily="34" charset="-128"/>
              </a:rPr>
              <a:t>: treatment </a:t>
            </a:r>
            <a:r>
              <a:rPr lang="en-GB" altLang="en-US" sz="1800" u="sng" dirty="0">
                <a:ea typeface="ＭＳ Ｐゴシック" pitchFamily="34" charset="-128"/>
              </a:rPr>
              <a:t>intention</a:t>
            </a:r>
            <a:r>
              <a:rPr lang="en-GB" altLang="en-US" sz="1800" dirty="0">
                <a:ea typeface="ＭＳ Ｐゴシック" pitchFamily="34" charset="-128"/>
              </a:rPr>
              <a:t> of acute-hospital-acquired infection</a:t>
            </a:r>
          </a:p>
          <a:p>
            <a:pPr lvl="1">
              <a:spcAft>
                <a:spcPts val="725"/>
              </a:spcAft>
            </a:pPr>
            <a:r>
              <a:rPr lang="en-GB" altLang="en-US" sz="1800" b="1" dirty="0">
                <a:ea typeface="ＭＳ Ｐゴシック" pitchFamily="34" charset="-128"/>
              </a:rPr>
              <a:t>LI: </a:t>
            </a:r>
            <a:r>
              <a:rPr lang="en-GB" altLang="en-US" sz="1800" dirty="0">
                <a:ea typeface="ＭＳ Ｐゴシック" pitchFamily="34" charset="-128"/>
              </a:rPr>
              <a:t>treatment </a:t>
            </a:r>
            <a:r>
              <a:rPr lang="en-GB" altLang="en-US" sz="1800" u="sng" dirty="0">
                <a:ea typeface="ＭＳ Ｐゴシック" pitchFamily="34" charset="-128"/>
              </a:rPr>
              <a:t>intention</a:t>
            </a:r>
            <a:r>
              <a:rPr lang="en-GB" altLang="en-US" sz="1800" dirty="0">
                <a:ea typeface="ＭＳ Ｐゴシック" pitchFamily="34" charset="-128"/>
              </a:rPr>
              <a:t> of long-term care acquired infection</a:t>
            </a:r>
          </a:p>
          <a:p>
            <a:pPr>
              <a:spcAft>
                <a:spcPts val="725"/>
              </a:spcAft>
            </a:pPr>
            <a:endParaRPr lang="fi-FI" altLang="en-US" sz="1800" dirty="0">
              <a:ea typeface="ＭＳ Ｐゴシック" pitchFamily="34" charset="-128"/>
            </a:endParaRPr>
          </a:p>
          <a:p>
            <a:pPr>
              <a:spcAft>
                <a:spcPts val="725"/>
              </a:spcAft>
            </a:pPr>
            <a:r>
              <a:rPr lang="fi-FI" altLang="en-US" sz="1800" dirty="0">
                <a:ea typeface="ＭＳ Ｐゴシック" pitchFamily="34" charset="-128"/>
              </a:rPr>
              <a:t>If treatment intention for infection, </a:t>
            </a:r>
            <a:r>
              <a:rPr lang="fi-FI" altLang="en-US" sz="1800" u="sng" dirty="0">
                <a:ea typeface="ＭＳ Ｐゴシック" pitchFamily="34" charset="-128"/>
              </a:rPr>
              <a:t>fill in</a:t>
            </a:r>
            <a:r>
              <a:rPr lang="fi-FI" altLang="en-US" sz="1800" dirty="0">
                <a:ea typeface="ＭＳ Ｐゴシック" pitchFamily="34" charset="-128"/>
              </a:rPr>
              <a:t> site of infection (diagnosis)</a:t>
            </a:r>
            <a:endParaRPr lang="en-GB" altLang="en-US" sz="1800" dirty="0">
              <a:ea typeface="ＭＳ Ｐゴシック" pitchFamily="34" charset="-128"/>
            </a:endParaRPr>
          </a:p>
        </p:txBody>
      </p:sp>
      <p:cxnSp>
        <p:nvCxnSpPr>
          <p:cNvPr id="13316" name="Straight Arrow Connector 5"/>
          <p:cNvCxnSpPr>
            <a:cxnSpLocks noChangeShapeType="1"/>
          </p:cNvCxnSpPr>
          <p:nvPr/>
        </p:nvCxnSpPr>
        <p:spPr bwMode="auto">
          <a:xfrm>
            <a:off x="3843867" y="2122356"/>
            <a:ext cx="1" cy="1634396"/>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 name="Curved Connector 70349"/>
          <p:cNvCxnSpPr/>
          <p:nvPr/>
        </p:nvCxnSpPr>
        <p:spPr bwMode="auto">
          <a:xfrm rot="5400000">
            <a:off x="550863" y="2003294"/>
            <a:ext cx="3743325" cy="3981451"/>
          </a:xfrm>
          <a:prstGeom prst="bentConnector3">
            <a:avLst>
              <a:gd name="adj1" fmla="val 38599"/>
            </a:avLst>
          </a:prstGeom>
          <a:ln>
            <a:solidFill>
              <a:srgbClr val="FF0000"/>
            </a:solidFill>
            <a:headEnd type="none" w="med" len="med"/>
            <a:tailEnd type="triangle"/>
          </a:ln>
        </p:spPr>
        <p:style>
          <a:lnRef idx="3">
            <a:schemeClr val="accent4"/>
          </a:lnRef>
          <a:fillRef idx="0">
            <a:schemeClr val="accent4"/>
          </a:fillRef>
          <a:effectRef idx="2">
            <a:schemeClr val="accent4"/>
          </a:effectRef>
          <a:fontRef idx="minor">
            <a:schemeClr val="tx1"/>
          </a:fontRef>
        </p:style>
      </p:cxnSp>
      <p:sp>
        <p:nvSpPr>
          <p:cNvPr id="7" name="Title 1"/>
          <p:cNvSpPr txBox="1">
            <a:spLocks/>
          </p:cNvSpPr>
          <p:nvPr/>
        </p:nvSpPr>
        <p:spPr>
          <a:xfrm>
            <a:off x="804538" y="6277447"/>
            <a:ext cx="10318363" cy="822325"/>
          </a:xfrm>
          <a:prstGeom prst="rect">
            <a:avLst/>
          </a:prstGeom>
        </p:spPr>
        <p:txBody>
          <a:bodyPr/>
          <a:lst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a:lstStyle>
          <a:p>
            <a:endParaRPr lang="en-GB" kern="0" dirty="0"/>
          </a:p>
        </p:txBody>
      </p:sp>
      <p:graphicFrame>
        <p:nvGraphicFramePr>
          <p:cNvPr id="9" name="Group 975"/>
          <p:cNvGraphicFramePr>
            <a:graphicFrameLocks noGrp="1"/>
          </p:cNvGraphicFramePr>
          <p:nvPr>
            <p:extLst>
              <p:ext uri="{D42A27DB-BD31-4B8C-83A1-F6EECF244321}">
                <p14:modId xmlns:p14="http://schemas.microsoft.com/office/powerpoint/2010/main" val="3277658771"/>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1" name="Title 1"/>
          <p:cNvSpPr txBox="1">
            <a:spLocks/>
          </p:cNvSpPr>
          <p:nvPr/>
        </p:nvSpPr>
        <p:spPr>
          <a:xfrm>
            <a:off x="431801" y="142890"/>
            <a:ext cx="10318363" cy="822325"/>
          </a:xfrm>
          <a:prstGeom prst="rect">
            <a:avLst/>
          </a:prstGeom>
        </p:spPr>
        <p:txBody>
          <a:bodyPr/>
          <a:lst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a:lstStyle>
          <a:p>
            <a:r>
              <a:rPr lang="en-US" altLang="en-US" dirty="0">
                <a:ea typeface="ＭＳ Ｐゴシック" pitchFamily="34" charset="-128"/>
              </a:rPr>
              <a:t>Indication and </a:t>
            </a:r>
            <a:r>
              <a:rPr lang="hu-HU" altLang="en-US" dirty="0">
                <a:ea typeface="ＭＳ Ｐゴシック" pitchFamily="34" charset="-128"/>
              </a:rPr>
              <a:t>d</a:t>
            </a:r>
            <a:r>
              <a:rPr lang="en-US" altLang="en-US" dirty="0" err="1">
                <a:ea typeface="ＭＳ Ｐゴシック" pitchFamily="34" charset="-128"/>
              </a:rPr>
              <a:t>iagnosis</a:t>
            </a:r>
            <a:r>
              <a:rPr lang="en-US" altLang="en-US" dirty="0">
                <a:ea typeface="ＭＳ Ｐゴシック" pitchFamily="34" charset="-128"/>
              </a:rPr>
              <a:t> for </a:t>
            </a:r>
            <a:r>
              <a:rPr lang="hu-HU" altLang="en-US" dirty="0">
                <a:ea typeface="ＭＳ Ｐゴシック" pitchFamily="34" charset="-128"/>
              </a:rPr>
              <a:t>a</a:t>
            </a:r>
            <a:r>
              <a:rPr lang="en-US" altLang="en-US" dirty="0" err="1">
                <a:ea typeface="ＭＳ Ｐゴシック" pitchFamily="34" charset="-128"/>
              </a:rPr>
              <a:t>ntimicrobial</a:t>
            </a:r>
            <a:endParaRPr lang="en-GB" kern="0" dirty="0"/>
          </a:p>
          <a:p>
            <a:endParaRPr lang="en-GB" kern="0" dirty="0"/>
          </a:p>
        </p:txBody>
      </p:sp>
    </p:spTree>
    <p:extLst>
      <p:ext uri="{BB962C8B-B14F-4D97-AF65-F5344CB8AC3E}">
        <p14:creationId xmlns:p14="http://schemas.microsoft.com/office/powerpoint/2010/main" val="303997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4294967295"/>
          </p:nvPr>
        </p:nvSpPr>
        <p:spPr>
          <a:xfrm>
            <a:off x="554567" y="3752721"/>
            <a:ext cx="11368617" cy="2504860"/>
          </a:xfrm>
          <a:ln>
            <a:solidFill>
              <a:srgbClr val="FF0000"/>
            </a:solidFill>
            <a:miter lim="800000"/>
            <a:headEnd/>
            <a:tailEnd/>
          </a:ln>
        </p:spPr>
        <p:txBody>
          <a:bodyPr/>
          <a:lstStyle/>
          <a:p>
            <a:pPr>
              <a:spcAft>
                <a:spcPts val="725"/>
              </a:spcAft>
            </a:pPr>
            <a:r>
              <a:rPr lang="en-GB" altLang="en-US" b="1" dirty="0">
                <a:ea typeface="ＭＳ Ｐゴシック" pitchFamily="34" charset="-128"/>
              </a:rPr>
              <a:t>Indication as </a:t>
            </a:r>
            <a:r>
              <a:rPr lang="en-GB" altLang="en-US" b="1" u="sng" dirty="0">
                <a:ea typeface="ＭＳ Ｐゴシック" pitchFamily="34" charset="-128"/>
              </a:rPr>
              <a:t>recorded by the physician</a:t>
            </a:r>
            <a:r>
              <a:rPr lang="en-GB" altLang="en-US" b="1" dirty="0">
                <a:ea typeface="ＭＳ Ｐゴシック" pitchFamily="34" charset="-128"/>
              </a:rPr>
              <a:t> in the notes</a:t>
            </a:r>
          </a:p>
          <a:p>
            <a:pPr lvl="1">
              <a:spcAft>
                <a:spcPts val="725"/>
              </a:spcAft>
            </a:pPr>
            <a:r>
              <a:rPr lang="en-GB" altLang="en-US" sz="1800" b="1" dirty="0">
                <a:ea typeface="ＭＳ Ｐゴシック" pitchFamily="34" charset="-128"/>
              </a:rPr>
              <a:t>MP</a:t>
            </a:r>
            <a:r>
              <a:rPr lang="en-GB" altLang="en-US" sz="1800" dirty="0">
                <a:ea typeface="ＭＳ Ｐゴシック" pitchFamily="34" charset="-128"/>
              </a:rPr>
              <a:t>: medical prophylaxis</a:t>
            </a:r>
          </a:p>
          <a:p>
            <a:pPr lvl="1">
              <a:spcAft>
                <a:spcPts val="725"/>
              </a:spcAft>
            </a:pPr>
            <a:r>
              <a:rPr lang="en-GB" altLang="en-US" sz="1800" b="1" dirty="0">
                <a:ea typeface="ＭＳ Ｐゴシック" pitchFamily="34" charset="-128"/>
              </a:rPr>
              <a:t>Surgical prophylaxis: </a:t>
            </a:r>
            <a:r>
              <a:rPr lang="en-GB" altLang="en-US" sz="1800" dirty="0">
                <a:ea typeface="ＭＳ Ｐゴシック" pitchFamily="34" charset="-128"/>
              </a:rPr>
              <a:t>any patient who received ≥1 doses in the 24</a:t>
            </a:r>
            <a:r>
              <a:rPr lang="hu-HU" altLang="en-US" sz="1800" dirty="0">
                <a:ea typeface="ＭＳ Ｐゴシック" pitchFamily="34" charset="-128"/>
              </a:rPr>
              <a:t> </a:t>
            </a:r>
            <a:r>
              <a:rPr lang="en-GB" altLang="en-US" sz="1800" dirty="0">
                <a:ea typeface="ＭＳ Ｐゴシック" pitchFamily="34" charset="-128"/>
              </a:rPr>
              <a:t>h</a:t>
            </a:r>
            <a:r>
              <a:rPr lang="hu-HU" altLang="en-US" sz="1800" dirty="0" err="1">
                <a:ea typeface="ＭＳ Ｐゴシック" pitchFamily="34" charset="-128"/>
              </a:rPr>
              <a:t>rs</a:t>
            </a:r>
            <a:r>
              <a:rPr lang="en-GB" altLang="en-US" sz="1800" dirty="0">
                <a:ea typeface="ＭＳ Ｐゴシック" pitchFamily="34" charset="-128"/>
              </a:rPr>
              <a:t> prior to 8</a:t>
            </a:r>
            <a:r>
              <a:rPr lang="hu-HU" altLang="en-US" sz="1800" dirty="0">
                <a:ea typeface="ＭＳ Ｐゴシック" pitchFamily="34" charset="-128"/>
              </a:rPr>
              <a:t>:00</a:t>
            </a:r>
            <a:r>
              <a:rPr lang="en-GB" altLang="en-US" sz="1800" dirty="0">
                <a:ea typeface="ＭＳ Ｐゴシック" pitchFamily="34" charset="-128"/>
              </a:rPr>
              <a:t> </a:t>
            </a:r>
            <a:r>
              <a:rPr lang="hu-HU" altLang="en-US" sz="1800" dirty="0">
                <a:ea typeface="ＭＳ Ｐゴシック" pitchFamily="34" charset="-128"/>
              </a:rPr>
              <a:t>AM</a:t>
            </a:r>
            <a:r>
              <a:rPr lang="en-GB" altLang="en-US" sz="1800" dirty="0">
                <a:ea typeface="ＭＳ Ｐゴシック" pitchFamily="34" charset="-128"/>
              </a:rPr>
              <a:t> on survey da</a:t>
            </a:r>
            <a:r>
              <a:rPr lang="hu-HU" altLang="en-US" sz="1800" dirty="0">
                <a:ea typeface="ＭＳ Ｐゴシック" pitchFamily="34" charset="-128"/>
              </a:rPr>
              <a:t>y</a:t>
            </a:r>
          </a:p>
          <a:p>
            <a:pPr marL="0" lvl="1" indent="0">
              <a:spcAft>
                <a:spcPts val="725"/>
              </a:spcAft>
              <a:buNone/>
            </a:pPr>
            <a:r>
              <a:rPr lang="hu-HU" altLang="en-US" sz="1800" b="1" dirty="0">
                <a:ea typeface="ＭＳ Ｐゴシック" pitchFamily="34" charset="-128"/>
              </a:rPr>
              <a:t>    </a:t>
            </a:r>
            <a:r>
              <a:rPr lang="en-GB" altLang="en-US" sz="1800" b="1" dirty="0" err="1">
                <a:ea typeface="ＭＳ Ｐゴシック" pitchFamily="34" charset="-128"/>
              </a:rPr>
              <a:t>SP1</a:t>
            </a:r>
            <a:r>
              <a:rPr lang="en-GB" altLang="en-US" sz="1800" dirty="0">
                <a:ea typeface="ＭＳ Ｐゴシック" pitchFamily="34" charset="-128"/>
              </a:rPr>
              <a:t>: single dose</a:t>
            </a:r>
            <a:r>
              <a:rPr lang="hu-HU" altLang="en-US" sz="1800" dirty="0">
                <a:ea typeface="ＭＳ Ｐゴシック" pitchFamily="34" charset="-128"/>
              </a:rPr>
              <a:t>,</a:t>
            </a:r>
            <a:r>
              <a:rPr lang="en-GB" altLang="en-US" sz="1800" dirty="0">
                <a:ea typeface="ＭＳ Ｐゴシック" pitchFamily="34" charset="-128"/>
              </a:rPr>
              <a:t> </a:t>
            </a:r>
            <a:r>
              <a:rPr lang="en-GB" altLang="en-US" sz="1800" b="1" dirty="0" err="1">
                <a:ea typeface="ＭＳ Ｐゴシック" pitchFamily="34" charset="-128"/>
              </a:rPr>
              <a:t>SP2</a:t>
            </a:r>
            <a:r>
              <a:rPr lang="en-GB" altLang="en-US" sz="1800" dirty="0">
                <a:ea typeface="ＭＳ Ｐゴシック" pitchFamily="34" charset="-128"/>
              </a:rPr>
              <a:t>: one day</a:t>
            </a:r>
            <a:r>
              <a:rPr lang="hu-HU" altLang="en-US" sz="1800" dirty="0">
                <a:ea typeface="ＭＳ Ｐゴシック" pitchFamily="34" charset="-128"/>
              </a:rPr>
              <a:t>,</a:t>
            </a:r>
            <a:r>
              <a:rPr lang="en-GB" altLang="en-US" sz="1800" dirty="0">
                <a:ea typeface="ＭＳ Ｐゴシック" pitchFamily="34" charset="-128"/>
              </a:rPr>
              <a:t> </a:t>
            </a:r>
            <a:r>
              <a:rPr lang="en-GB" altLang="en-US" sz="1800" b="1" dirty="0" err="1">
                <a:ea typeface="ＭＳ Ｐゴシック" pitchFamily="34" charset="-128"/>
              </a:rPr>
              <a:t>SP3</a:t>
            </a:r>
            <a:r>
              <a:rPr lang="en-GB" altLang="en-US" sz="1800" dirty="0">
                <a:ea typeface="ＭＳ Ｐゴシック" pitchFamily="34" charset="-128"/>
              </a:rPr>
              <a:t>: &gt; </a:t>
            </a:r>
            <a:r>
              <a:rPr lang="en-GB" altLang="en-US" sz="1800" dirty="0" err="1">
                <a:ea typeface="ＭＳ Ｐゴシック" pitchFamily="34" charset="-128"/>
              </a:rPr>
              <a:t>1day</a:t>
            </a:r>
            <a:endParaRPr lang="en-GB" altLang="en-US" sz="1800" dirty="0">
              <a:ea typeface="ＭＳ Ｐゴシック" pitchFamily="34" charset="-128"/>
            </a:endParaRPr>
          </a:p>
          <a:p>
            <a:pPr lvl="1">
              <a:spcAft>
                <a:spcPts val="725"/>
              </a:spcAft>
            </a:pPr>
            <a:r>
              <a:rPr lang="en-GB" altLang="en-US" sz="1800" b="1" dirty="0">
                <a:ea typeface="ＭＳ Ｐゴシック" pitchFamily="34" charset="-128"/>
              </a:rPr>
              <a:t>UI:</a:t>
            </a:r>
            <a:r>
              <a:rPr lang="en-GB" altLang="en-US" sz="1800" dirty="0">
                <a:ea typeface="ＭＳ Ｐゴシック" pitchFamily="34" charset="-128"/>
              </a:rPr>
              <a:t> unknown indication/reason </a:t>
            </a:r>
            <a:endParaRPr lang="hu-HU" altLang="en-US" sz="1800" dirty="0">
              <a:ea typeface="ＭＳ Ｐゴシック" pitchFamily="34" charset="-128"/>
            </a:endParaRPr>
          </a:p>
          <a:p>
            <a:pPr marL="0" lvl="1" indent="0">
              <a:spcAft>
                <a:spcPts val="725"/>
              </a:spcAft>
              <a:buNone/>
            </a:pPr>
            <a:endParaRPr lang="fi-FI" altLang="en-US" sz="1600" dirty="0">
              <a:ea typeface="ＭＳ Ｐゴシック" pitchFamily="34" charset="-128"/>
            </a:endParaRPr>
          </a:p>
          <a:p>
            <a:pPr>
              <a:spcAft>
                <a:spcPts val="725"/>
              </a:spcAft>
            </a:pPr>
            <a:r>
              <a:rPr lang="fi-FI" altLang="en-US" sz="1800" dirty="0">
                <a:ea typeface="ＭＳ Ｐゴシック" pitchFamily="34" charset="-128"/>
              </a:rPr>
              <a:t>If a prophylaxis or unknown indication, </a:t>
            </a:r>
            <a:r>
              <a:rPr lang="fi-FI" altLang="en-US" sz="1800" u="sng" dirty="0">
                <a:ea typeface="ＭＳ Ｐゴシック" pitchFamily="34" charset="-128"/>
              </a:rPr>
              <a:t>DO NOT</a:t>
            </a:r>
            <a:r>
              <a:rPr lang="fi-FI" altLang="en-US" sz="1800" dirty="0">
                <a:ea typeface="ＭＳ Ｐゴシック" pitchFamily="34" charset="-128"/>
              </a:rPr>
              <a:t> fill in site of infection (diagnosis)</a:t>
            </a:r>
            <a:endParaRPr lang="en-GB" altLang="en-US" sz="1800" dirty="0">
              <a:ea typeface="ＭＳ Ｐゴシック" pitchFamily="34" charset="-128"/>
            </a:endParaRPr>
          </a:p>
          <a:p>
            <a:pPr>
              <a:spcAft>
                <a:spcPts val="725"/>
              </a:spcAft>
            </a:pPr>
            <a:endParaRPr lang="en-GB" altLang="en-US" sz="1800" dirty="0">
              <a:ea typeface="ＭＳ Ｐゴシック" pitchFamily="34" charset="-128"/>
            </a:endParaRPr>
          </a:p>
        </p:txBody>
      </p:sp>
      <p:cxnSp>
        <p:nvCxnSpPr>
          <p:cNvPr id="13316" name="Straight Arrow Connector 5"/>
          <p:cNvCxnSpPr>
            <a:cxnSpLocks noChangeShapeType="1"/>
          </p:cNvCxnSpPr>
          <p:nvPr/>
        </p:nvCxnSpPr>
        <p:spPr bwMode="auto">
          <a:xfrm>
            <a:off x="3909969" y="2122356"/>
            <a:ext cx="1" cy="1634396"/>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9" name="Group 975"/>
          <p:cNvGraphicFramePr>
            <a:graphicFrameLocks noGrp="1"/>
          </p:cNvGraphicFramePr>
          <p:nvPr>
            <p:extLst>
              <p:ext uri="{D42A27DB-BD31-4B8C-83A1-F6EECF244321}">
                <p14:modId xmlns:p14="http://schemas.microsoft.com/office/powerpoint/2010/main" val="4035006117"/>
              </p:ext>
            </p:extLst>
          </p:nvPr>
        </p:nvGraphicFramePr>
        <p:xfrm>
          <a:off x="624418" y="954088"/>
          <a:ext cx="11097684" cy="2428874"/>
        </p:xfrm>
        <a:graphic>
          <a:graphicData uri="http://schemas.openxmlformats.org/drawingml/2006/table">
            <a:tbl>
              <a:tblPr/>
              <a:tblGrid>
                <a:gridCol w="2503800">
                  <a:extLst>
                    <a:ext uri="{9D8B030D-6E8A-4147-A177-3AD203B41FA5}">
                      <a16:colId xmlns:a16="http://schemas.microsoft.com/office/drawing/2014/main" val="20000"/>
                    </a:ext>
                  </a:extLst>
                </a:gridCol>
                <a:gridCol w="545188">
                  <a:extLst>
                    <a:ext uri="{9D8B030D-6E8A-4147-A177-3AD203B41FA5}">
                      <a16:colId xmlns:a16="http://schemas.microsoft.com/office/drawing/2014/main" val="20001"/>
                    </a:ext>
                  </a:extLst>
                </a:gridCol>
                <a:gridCol w="515696">
                  <a:extLst>
                    <a:ext uri="{9D8B030D-6E8A-4147-A177-3AD203B41FA5}">
                      <a16:colId xmlns:a16="http://schemas.microsoft.com/office/drawing/2014/main" val="20002"/>
                    </a:ext>
                  </a:extLst>
                </a:gridCol>
                <a:gridCol w="631608">
                  <a:extLst>
                    <a:ext uri="{9D8B030D-6E8A-4147-A177-3AD203B41FA5}">
                      <a16:colId xmlns:a16="http://schemas.microsoft.com/office/drawing/2014/main" val="20003"/>
                    </a:ext>
                  </a:extLst>
                </a:gridCol>
                <a:gridCol w="631608">
                  <a:extLst>
                    <a:ext uri="{9D8B030D-6E8A-4147-A177-3AD203B41FA5}">
                      <a16:colId xmlns:a16="http://schemas.microsoft.com/office/drawing/2014/main" val="20004"/>
                    </a:ext>
                  </a:extLst>
                </a:gridCol>
                <a:gridCol w="1579023">
                  <a:extLst>
                    <a:ext uri="{9D8B030D-6E8A-4147-A177-3AD203B41FA5}">
                      <a16:colId xmlns:a16="http://schemas.microsoft.com/office/drawing/2014/main" val="20005"/>
                    </a:ext>
                  </a:extLst>
                </a:gridCol>
                <a:gridCol w="729760">
                  <a:extLst>
                    <a:ext uri="{9D8B030D-6E8A-4147-A177-3AD203B41FA5}">
                      <a16:colId xmlns:a16="http://schemas.microsoft.com/office/drawing/2014/main" val="20006"/>
                    </a:ext>
                  </a:extLst>
                </a:gridCol>
                <a:gridCol w="1428968">
                  <a:extLst>
                    <a:ext uri="{9D8B030D-6E8A-4147-A177-3AD203B41FA5}">
                      <a16:colId xmlns:a16="http://schemas.microsoft.com/office/drawing/2014/main" val="20007"/>
                    </a:ext>
                  </a:extLst>
                </a:gridCol>
                <a:gridCol w="971201">
                  <a:extLst>
                    <a:ext uri="{9D8B030D-6E8A-4147-A177-3AD203B41FA5}">
                      <a16:colId xmlns:a16="http://schemas.microsoft.com/office/drawing/2014/main" val="20008"/>
                    </a:ext>
                  </a:extLst>
                </a:gridCol>
                <a:gridCol w="1045136">
                  <a:extLst>
                    <a:ext uri="{9D8B030D-6E8A-4147-A177-3AD203B41FA5}">
                      <a16:colId xmlns:a16="http://schemas.microsoft.com/office/drawing/2014/main" val="20009"/>
                    </a:ext>
                  </a:extLst>
                </a:gridCol>
                <a:gridCol w="515696">
                  <a:extLst>
                    <a:ext uri="{9D8B030D-6E8A-4147-A177-3AD203B41FA5}">
                      <a16:colId xmlns:a16="http://schemas.microsoft.com/office/drawing/2014/main" val="20010"/>
                    </a:ext>
                  </a:extLst>
                </a:gridCol>
              </a:tblGrid>
              <a:tr h="286989">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Antimicrobial</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(generic or brand name)</a:t>
                      </a:r>
                    </a:p>
                  </a:txBody>
                  <a:tcPr marL="121903" marR="121903" marT="45756" marB="4575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Route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Indication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Diagnosis (site)</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Reason in notes</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Date start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0070C0"/>
                          </a:solidFill>
                          <a:effectLst/>
                          <a:latin typeface="Arial" charset="0"/>
                          <a:cs typeface="Arial" charset="0"/>
                        </a:rPr>
                        <a:t>Changed? (+ reason)</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500" b="1" i="0" u="none" strike="noStrike" cap="none" normalizeH="0" baseline="0" dirty="0">
                          <a:ln>
                            <a:noFill/>
                          </a:ln>
                          <a:solidFill>
                            <a:srgbClr val="FF0000"/>
                          </a:solidFill>
                          <a:effectLst/>
                          <a:latin typeface="Arial" charset="0"/>
                          <a:cs typeface="Arial" charset="0"/>
                        </a:rPr>
                        <a:t>If changed: Date start 1</a:t>
                      </a:r>
                      <a:r>
                        <a:rPr kumimoji="0" lang="en-US" sz="1500" b="1" i="0" u="none" strike="noStrike" cap="none" normalizeH="0" baseline="30000" dirty="0">
                          <a:ln>
                            <a:noFill/>
                          </a:ln>
                          <a:solidFill>
                            <a:srgbClr val="FF0000"/>
                          </a:solidFill>
                          <a:effectLst/>
                          <a:latin typeface="Arial" charset="0"/>
                          <a:cs typeface="Arial" charset="0"/>
                        </a:rPr>
                        <a:t>st</a:t>
                      </a:r>
                      <a:r>
                        <a:rPr kumimoji="0" lang="en-US" sz="1500" b="1" i="0" u="none" strike="noStrike" cap="none" normalizeH="0" baseline="0" dirty="0">
                          <a:ln>
                            <a:noFill/>
                          </a:ln>
                          <a:solidFill>
                            <a:srgbClr val="FF0000"/>
                          </a:solidFill>
                          <a:effectLst/>
                          <a:latin typeface="Arial" charset="0"/>
                          <a:cs typeface="Arial" charset="0"/>
                        </a:rPr>
                        <a:t> AM</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Dosage per day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555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cs typeface="Arial" charset="0"/>
                      </a:endParaRPr>
                    </a:p>
                  </a:txBody>
                  <a:tcPr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cs typeface="Arial" charset="0"/>
                      </a:endParaRPr>
                    </a:p>
                  </a:txBody>
                  <a:tcPr marL="90000" marR="90000" marT="46824" marB="46824" vert="eaVert" anchor="ctr" horzOverflow="overflow"/>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hu-HU" sz="1500" b="1" i="0" u="none" strike="noStrike" cap="none" normalizeH="0" baseline="0" dirty="0" err="1">
                          <a:ln>
                            <a:noFill/>
                          </a:ln>
                          <a:solidFill>
                            <a:srgbClr val="FF0000"/>
                          </a:solidFill>
                          <a:effectLst/>
                          <a:latin typeface="Arial" charset="0"/>
                          <a:cs typeface="Arial" charset="0"/>
                        </a:rPr>
                        <a:t>Number</a:t>
                      </a:r>
                      <a:r>
                        <a:rPr kumimoji="0" lang="hu-HU" sz="1500" b="1" i="0" u="none" strike="noStrike" cap="none" normalizeH="0" baseline="0" dirty="0">
                          <a:ln>
                            <a:noFill/>
                          </a:ln>
                          <a:solidFill>
                            <a:srgbClr val="FF0000"/>
                          </a:solidFill>
                          <a:effectLst/>
                          <a:latin typeface="Arial" charset="0"/>
                          <a:cs typeface="Arial" charset="0"/>
                        </a:rPr>
                        <a:t> of </a:t>
                      </a:r>
                      <a:r>
                        <a:rPr kumimoji="0" lang="hu-HU" sz="1500" b="1" i="0" u="none" strike="noStrike" cap="none" normalizeH="0" baseline="0" dirty="0" err="1">
                          <a:ln>
                            <a:noFill/>
                          </a:ln>
                          <a:solidFill>
                            <a:srgbClr val="FF0000"/>
                          </a:solidFill>
                          <a:effectLst/>
                          <a:latin typeface="Arial" charset="0"/>
                          <a:cs typeface="Arial" charset="0"/>
                        </a:rPr>
                        <a:t>doses</a:t>
                      </a:r>
                      <a:endParaRPr kumimoji="0" lang="en-US" sz="1500" b="1" i="0" u="none" strike="noStrike" cap="none" normalizeH="0" baseline="0" dirty="0">
                        <a:ln>
                          <a:noFill/>
                        </a:ln>
                        <a:solidFill>
                          <a:srgbClr val="FF0000"/>
                        </a:solidFill>
                        <a:effectLst/>
                        <a:latin typeface="Arial" charset="0"/>
                        <a:cs typeface="Arial" charset="0"/>
                      </a:endParaRP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Strength    of 1 dose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0000"/>
                          </a:solidFill>
                          <a:effectLst/>
                          <a:latin typeface="Arial" charset="0"/>
                          <a:cs typeface="Arial" charset="0"/>
                        </a:rPr>
                        <a:t>mg/g/IU</a:t>
                      </a:r>
                    </a:p>
                  </a:txBody>
                  <a:tcPr marL="119983" marR="119983" marT="46838" marB="46838"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36011" marB="36011"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1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tx1"/>
                          </a:solidFill>
                          <a:effectLst/>
                          <a:latin typeface="Arial" charset="0"/>
                          <a:cs typeface="Arial" charset="0"/>
                        </a:rPr>
                        <a:t> </a:t>
                      </a: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500" b="0" i="0" u="none" strike="noStrike" cap="none" normalizeH="0" baseline="0" dirty="0">
                          <a:ln>
                            <a:noFill/>
                          </a:ln>
                          <a:solidFill>
                            <a:schemeClr val="tx1"/>
                          </a:solidFill>
                          <a:effectLst/>
                          <a:latin typeface="Arial" charset="0"/>
                          <a:cs typeface="Arial" charset="0"/>
                        </a:rPr>
                        <a:t> </a:t>
                      </a: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rgbClr val="0070C0"/>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n-US" sz="1500" b="0" i="0" u="none" strike="noStrike" cap="none" normalizeH="0" baseline="0" dirty="0">
                        <a:ln>
                          <a:noFill/>
                        </a:ln>
                        <a:solidFill>
                          <a:schemeClr val="tx1"/>
                        </a:solidFill>
                        <a:effectLst/>
                        <a:latin typeface="Arial" charset="0"/>
                        <a:cs typeface="Arial" charset="0"/>
                      </a:endParaRP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500" b="0" i="0" u="none" strike="noStrike" cap="none" normalizeH="0" baseline="0" dirty="0">
                          <a:ln>
                            <a:noFill/>
                          </a:ln>
                          <a:solidFill>
                            <a:schemeClr val="tx1"/>
                          </a:solidFill>
                          <a:effectLst/>
                          <a:latin typeface="Arial" charset="0"/>
                          <a:cs typeface="Arial" charset="0"/>
                        </a:rPr>
                        <a:t>/       /</a:t>
                      </a:r>
                    </a:p>
                  </a:txBody>
                  <a:tcPr marL="47993" marR="47993" marT="18005" marB="180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500" b="0" i="0" u="none" strike="noStrike" cap="none" normalizeH="0" baseline="0" dirty="0">
                        <a:ln>
                          <a:noFill/>
                        </a:ln>
                        <a:solidFill>
                          <a:schemeClr val="tx1"/>
                        </a:solidFill>
                        <a:effectLst/>
                        <a:latin typeface="Arial" charset="0"/>
                        <a:cs typeface="Arial" charset="0"/>
                      </a:endParaRPr>
                    </a:p>
                  </a:txBody>
                  <a:tcPr marL="121903" marR="121903" marT="45756" marB="4575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Title 1"/>
          <p:cNvSpPr txBox="1">
            <a:spLocks/>
          </p:cNvSpPr>
          <p:nvPr/>
        </p:nvSpPr>
        <p:spPr>
          <a:xfrm>
            <a:off x="431801" y="142890"/>
            <a:ext cx="10318363" cy="822325"/>
          </a:xfrm>
          <a:prstGeom prst="rect">
            <a:avLst/>
          </a:prstGeom>
        </p:spPr>
        <p:txBody>
          <a:bodyPr/>
          <a:lst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a:lstStyle>
          <a:p>
            <a:r>
              <a:rPr lang="en-US" altLang="en-US" dirty="0">
                <a:ea typeface="ＭＳ Ｐゴシック" pitchFamily="34" charset="-128"/>
              </a:rPr>
              <a:t>Indication and </a:t>
            </a:r>
            <a:r>
              <a:rPr lang="hu-HU" altLang="en-US" dirty="0">
                <a:ea typeface="ＭＳ Ｐゴシック" pitchFamily="34" charset="-128"/>
              </a:rPr>
              <a:t>d</a:t>
            </a:r>
            <a:r>
              <a:rPr lang="en-US" altLang="en-US" dirty="0" err="1">
                <a:ea typeface="ＭＳ Ｐゴシック" pitchFamily="34" charset="-128"/>
              </a:rPr>
              <a:t>iagnosis</a:t>
            </a:r>
            <a:r>
              <a:rPr lang="en-US" altLang="en-US" dirty="0">
                <a:ea typeface="ＭＳ Ｐゴシック" pitchFamily="34" charset="-128"/>
              </a:rPr>
              <a:t> for </a:t>
            </a:r>
            <a:r>
              <a:rPr lang="hu-HU" altLang="en-US" dirty="0">
                <a:ea typeface="ＭＳ Ｐゴシック" pitchFamily="34" charset="-128"/>
              </a:rPr>
              <a:t>a</a:t>
            </a:r>
            <a:r>
              <a:rPr lang="en-US" altLang="en-US" dirty="0" err="1">
                <a:ea typeface="ＭＳ Ｐゴシック" pitchFamily="34" charset="-128"/>
              </a:rPr>
              <a:t>ntimicrobial</a:t>
            </a:r>
            <a:endParaRPr lang="en-GB" kern="0" dirty="0"/>
          </a:p>
          <a:p>
            <a:endParaRPr lang="en-GB" kern="0" dirty="0"/>
          </a:p>
        </p:txBody>
      </p:sp>
    </p:spTree>
    <p:extLst>
      <p:ext uri="{BB962C8B-B14F-4D97-AF65-F5344CB8AC3E}">
        <p14:creationId xmlns:p14="http://schemas.microsoft.com/office/powerpoint/2010/main" val="4090721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pPr eaLnBrk="1" hangingPunct="1"/>
            <a:r>
              <a:rPr lang="en-US" altLang="en-US" dirty="0">
                <a:solidFill>
                  <a:schemeClr val="tx1"/>
                </a:solidFill>
                <a:ea typeface="ＭＳ Ｐゴシック" pitchFamily="34" charset="-128"/>
              </a:rPr>
              <a:t>Recorded physician diagnosis (site) </a:t>
            </a:r>
            <a:br>
              <a:rPr lang="hu-HU" altLang="en-US" dirty="0">
                <a:ea typeface="ＭＳ Ｐゴシック" pitchFamily="34" charset="-128"/>
              </a:rPr>
            </a:br>
            <a:r>
              <a:rPr lang="en-US" altLang="en-US" dirty="0">
                <a:solidFill>
                  <a:schemeClr val="tx1"/>
                </a:solidFill>
                <a:ea typeface="ＭＳ Ｐゴシック" pitchFamily="34" charset="-128"/>
              </a:rPr>
              <a:t>Protocol </a:t>
            </a:r>
            <a:r>
              <a:rPr lang="hu-HU" altLang="en-US" dirty="0">
                <a:solidFill>
                  <a:schemeClr val="tx1"/>
                </a:solidFill>
                <a:ea typeface="ＭＳ Ｐゴシック" pitchFamily="34" charset="-128"/>
              </a:rPr>
              <a:t>v</a:t>
            </a:r>
            <a:r>
              <a:rPr lang="en-US" altLang="en-US" dirty="0">
                <a:solidFill>
                  <a:schemeClr val="tx1"/>
                </a:solidFill>
                <a:ea typeface="ＭＳ Ｐゴシック" pitchFamily="34" charset="-128"/>
              </a:rPr>
              <a:t>5.</a:t>
            </a:r>
            <a:r>
              <a:rPr lang="hu-HU" altLang="en-US" dirty="0">
                <a:solidFill>
                  <a:schemeClr val="tx1"/>
                </a:solidFill>
                <a:ea typeface="ＭＳ Ｐゴシック" pitchFamily="34" charset="-128"/>
              </a:rPr>
              <a:t>3,</a:t>
            </a:r>
            <a:r>
              <a:rPr lang="en-US" altLang="en-US" dirty="0">
                <a:solidFill>
                  <a:schemeClr val="tx1"/>
                </a:solidFill>
                <a:ea typeface="ＭＳ Ｐゴシック" pitchFamily="34" charset="-128"/>
              </a:rPr>
              <a:t> </a:t>
            </a:r>
            <a:r>
              <a:rPr lang="en-GB" altLang="en-US" dirty="0">
                <a:solidFill>
                  <a:schemeClr val="tx1"/>
                </a:solidFill>
                <a:ea typeface="ＭＳ Ｐゴシック" pitchFamily="34" charset="-128"/>
              </a:rPr>
              <a:t>p</a:t>
            </a:r>
            <a:r>
              <a:rPr lang="hu-HU" altLang="en-US" dirty="0">
                <a:solidFill>
                  <a:schemeClr val="tx1"/>
                </a:solidFill>
                <a:ea typeface="ＭＳ Ｐゴシック" pitchFamily="34" charset="-128"/>
              </a:rPr>
              <a:t>.</a:t>
            </a:r>
            <a:r>
              <a:rPr lang="en-GB" altLang="en-US" dirty="0">
                <a:solidFill>
                  <a:schemeClr val="tx1"/>
                </a:solidFill>
                <a:ea typeface="ＭＳ Ｐゴシック" pitchFamily="34" charset="-128"/>
              </a:rPr>
              <a:t> 4</a:t>
            </a:r>
            <a:r>
              <a:rPr lang="hu-HU" altLang="en-US" dirty="0">
                <a:solidFill>
                  <a:schemeClr val="tx1"/>
                </a:solidFill>
                <a:ea typeface="ＭＳ Ｐゴシック" pitchFamily="34" charset="-128"/>
              </a:rPr>
              <a:t>2</a:t>
            </a:r>
            <a:endParaRPr lang="en-US" altLang="en-US" dirty="0">
              <a:solidFill>
                <a:schemeClr val="tx1"/>
              </a:solidFill>
              <a:ea typeface="ＭＳ Ｐゴシック" pitchFamily="34" charset="-128"/>
            </a:endParaRPr>
          </a:p>
        </p:txBody>
      </p:sp>
      <p:sp>
        <p:nvSpPr>
          <p:cNvPr id="17411" name="TextBox 3"/>
          <p:cNvSpPr txBox="1">
            <a:spLocks noChangeArrowheads="1"/>
          </p:cNvSpPr>
          <p:nvPr/>
        </p:nvSpPr>
        <p:spPr bwMode="auto">
          <a:xfrm>
            <a:off x="334434" y="1050925"/>
            <a:ext cx="1140036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Aft>
                <a:spcPct val="25000"/>
              </a:spcAft>
              <a:buFont typeface="Wingdings" pitchFamily="2" charset="2"/>
              <a:buChar char="§"/>
              <a:defRPr sz="2400">
                <a:solidFill>
                  <a:schemeClr val="tx1"/>
                </a:solidFill>
                <a:latin typeface="Tahoma" pitchFamily="34" charset="0"/>
                <a:ea typeface="ＭＳ Ｐゴシック" pitchFamily="34" charset="-128"/>
              </a:defRPr>
            </a:lvl1pPr>
            <a:lvl2pPr marL="742950" indent="-285750">
              <a:lnSpc>
                <a:spcPct val="90000"/>
              </a:lnSpc>
              <a:spcAft>
                <a:spcPct val="25000"/>
              </a:spcAft>
              <a:buChar char="–"/>
              <a:defRPr sz="2400">
                <a:solidFill>
                  <a:schemeClr val="tx1"/>
                </a:solidFill>
                <a:latin typeface="Tahoma" pitchFamily="34" charset="0"/>
                <a:ea typeface="ＭＳ Ｐゴシック" pitchFamily="34" charset="-128"/>
              </a:defRPr>
            </a:lvl2pPr>
            <a:lvl3pPr marL="1143000" indent="-228600">
              <a:spcBef>
                <a:spcPct val="20000"/>
              </a:spcBef>
              <a:buChar char="•"/>
              <a:defRPr sz="2400">
                <a:solidFill>
                  <a:schemeClr val="tx1"/>
                </a:solidFill>
                <a:latin typeface="Tahoma" pitchFamily="34" charset="0"/>
                <a:ea typeface="ＭＳ Ｐゴシック" pitchFamily="34" charset="-128"/>
              </a:defRPr>
            </a:lvl3pPr>
            <a:lvl4pPr marL="1600200" indent="-228600">
              <a:spcBef>
                <a:spcPct val="20000"/>
              </a:spcBef>
              <a:buChar char="–"/>
              <a:defRPr sz="1600">
                <a:solidFill>
                  <a:schemeClr val="tx1"/>
                </a:solidFill>
                <a:latin typeface="Tahoma" pitchFamily="34" charset="0"/>
                <a:ea typeface="ＭＳ Ｐゴシック" pitchFamily="34" charset="-128"/>
              </a:defRPr>
            </a:lvl4pPr>
            <a:lvl5pPr marL="2057400" indent="-228600">
              <a:spcBef>
                <a:spcPct val="20000"/>
              </a:spcBef>
              <a:buChar char="»"/>
              <a:defRPr sz="16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har char="»"/>
              <a:defRPr sz="1600">
                <a:solidFill>
                  <a:schemeClr val="tx1"/>
                </a:solidFill>
                <a:latin typeface="Tahoma" pitchFamily="34" charset="0"/>
                <a:ea typeface="ＭＳ Ｐゴシック" pitchFamily="34" charset="-128"/>
              </a:defRPr>
            </a:lvl9pPr>
          </a:lstStyle>
          <a:p>
            <a:pPr>
              <a:lnSpc>
                <a:spcPct val="85000"/>
              </a:lnSpc>
              <a:spcAft>
                <a:spcPct val="0"/>
              </a:spcAft>
              <a:buFontTx/>
              <a:buNone/>
            </a:pPr>
            <a:r>
              <a:rPr lang="en-US" altLang="en-US" sz="2000" b="1" dirty="0"/>
              <a:t>Do</a:t>
            </a:r>
            <a:r>
              <a:rPr lang="en-US" altLang="en-US" sz="2000" dirty="0"/>
              <a:t> </a:t>
            </a:r>
            <a:r>
              <a:rPr lang="en-US" altLang="en-US" sz="2000" b="1" dirty="0"/>
              <a:t>not</a:t>
            </a:r>
            <a:r>
              <a:rPr lang="en-US" altLang="en-US" sz="2000" dirty="0"/>
              <a:t> have to meet HAI case definitions as it is the recorded physician diagnosis (ask ward clinicians/nurses</a:t>
            </a:r>
            <a:r>
              <a:rPr lang="hu-HU" altLang="en-US" sz="2000" dirty="0"/>
              <a:t>,</a:t>
            </a:r>
            <a:r>
              <a:rPr lang="en-US" altLang="en-US" sz="2000" dirty="0"/>
              <a:t> if unclear from notes)</a:t>
            </a:r>
          </a:p>
        </p:txBody>
      </p:sp>
      <p:graphicFrame>
        <p:nvGraphicFramePr>
          <p:cNvPr id="2" name="Table 1"/>
          <p:cNvGraphicFramePr>
            <a:graphicFrameLocks noGrp="1"/>
          </p:cNvGraphicFramePr>
          <p:nvPr>
            <p:extLst>
              <p:ext uri="{D42A27DB-BD31-4B8C-83A1-F6EECF244321}">
                <p14:modId xmlns:p14="http://schemas.microsoft.com/office/powerpoint/2010/main" val="3664017978"/>
              </p:ext>
            </p:extLst>
          </p:nvPr>
        </p:nvGraphicFramePr>
        <p:xfrm>
          <a:off x="478244" y="1713199"/>
          <a:ext cx="11056420" cy="4500558"/>
        </p:xfrm>
        <a:graphic>
          <a:graphicData uri="http://schemas.openxmlformats.org/drawingml/2006/table">
            <a:tbl>
              <a:tblPr firstRow="1" bandRow="1" bandCol="1">
                <a:tableStyleId>{5C22544A-7EE6-4342-B048-85BDC9FD1C3A}</a:tableStyleId>
              </a:tblPr>
              <a:tblGrid>
                <a:gridCol w="1760182">
                  <a:extLst>
                    <a:ext uri="{9D8B030D-6E8A-4147-A177-3AD203B41FA5}">
                      <a16:colId xmlns:a16="http://schemas.microsoft.com/office/drawing/2014/main" val="20000"/>
                    </a:ext>
                  </a:extLst>
                </a:gridCol>
                <a:gridCol w="9296238">
                  <a:extLst>
                    <a:ext uri="{9D8B030D-6E8A-4147-A177-3AD203B41FA5}">
                      <a16:colId xmlns:a16="http://schemas.microsoft.com/office/drawing/2014/main" val="20001"/>
                    </a:ext>
                  </a:extLst>
                </a:gridCol>
              </a:tblGrid>
              <a:tr h="206811">
                <a:tc>
                  <a:txBody>
                    <a:bodyPr/>
                    <a:lstStyle/>
                    <a:p>
                      <a:pPr>
                        <a:spcAft>
                          <a:spcPts val="0"/>
                        </a:spcAft>
                      </a:pPr>
                      <a:r>
                        <a:rPr lang="en-GB" sz="1100" spc="-10" dirty="0">
                          <a:effectLst/>
                        </a:rPr>
                        <a:t>Diagnosis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a:spcAft>
                          <a:spcPts val="0"/>
                        </a:spcAft>
                      </a:pPr>
                      <a:r>
                        <a:rPr lang="en-GB" sz="1100" spc="-10">
                          <a:effectLst/>
                        </a:rPr>
                        <a:t>Examples</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0"/>
                  </a:ext>
                </a:extLst>
              </a:tr>
              <a:tr h="190387">
                <a:tc>
                  <a:txBody>
                    <a:bodyPr/>
                    <a:lstStyle/>
                    <a:p>
                      <a:pPr eaLnBrk="0" hangingPunct="0">
                        <a:lnSpc>
                          <a:spcPct val="90000"/>
                        </a:lnSpc>
                        <a:spcAft>
                          <a:spcPts val="0"/>
                        </a:spcAft>
                      </a:pPr>
                      <a:r>
                        <a:rPr lang="en-GB" sz="1100" spc="-10" dirty="0">
                          <a:effectLst/>
                        </a:rPr>
                        <a:t>CNS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Infections of the central nervous system</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1"/>
                  </a:ext>
                </a:extLst>
              </a:tr>
              <a:tr h="190387">
                <a:tc>
                  <a:txBody>
                    <a:bodyPr/>
                    <a:lstStyle/>
                    <a:p>
                      <a:pPr eaLnBrk="0" hangingPunct="0">
                        <a:lnSpc>
                          <a:spcPct val="90000"/>
                        </a:lnSpc>
                        <a:spcAft>
                          <a:spcPts val="0"/>
                        </a:spcAft>
                      </a:pPr>
                      <a:r>
                        <a:rPr lang="en-GB" sz="1100" spc="-10">
                          <a:effectLst/>
                        </a:rPr>
                        <a:t>EYE</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err="1">
                          <a:effectLst/>
                        </a:rPr>
                        <a:t>Endophthalmitis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2"/>
                  </a:ext>
                </a:extLst>
              </a:tr>
              <a:tr h="190387">
                <a:tc>
                  <a:txBody>
                    <a:bodyPr/>
                    <a:lstStyle/>
                    <a:p>
                      <a:pPr eaLnBrk="0" hangingPunct="0">
                        <a:lnSpc>
                          <a:spcPct val="90000"/>
                        </a:lnSpc>
                        <a:spcAft>
                          <a:spcPts val="0"/>
                        </a:spcAft>
                      </a:pPr>
                      <a:r>
                        <a:rPr lang="en-GB" sz="1100" spc="-10">
                          <a:effectLst/>
                        </a:rPr>
                        <a:t>ENT</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Infections of ear, nose, throat, larynx and mouth</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3"/>
                  </a:ext>
                </a:extLst>
              </a:tr>
              <a:tr h="190387">
                <a:tc>
                  <a:txBody>
                    <a:bodyPr/>
                    <a:lstStyle/>
                    <a:p>
                      <a:pPr eaLnBrk="0" hangingPunct="0">
                        <a:lnSpc>
                          <a:spcPct val="90000"/>
                        </a:lnSpc>
                        <a:spcAft>
                          <a:spcPts val="0"/>
                        </a:spcAft>
                      </a:pPr>
                      <a:r>
                        <a:rPr lang="en-GB" sz="1100" spc="-10" dirty="0" err="1">
                          <a:effectLst/>
                        </a:rPr>
                        <a:t>BRON</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Acute bronchitis or exacerbations of chronic bronchitis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4"/>
                  </a:ext>
                </a:extLst>
              </a:tr>
              <a:tr h="190387">
                <a:tc>
                  <a:txBody>
                    <a:bodyPr/>
                    <a:lstStyle/>
                    <a:p>
                      <a:pPr eaLnBrk="0" hangingPunct="0">
                        <a:lnSpc>
                          <a:spcPct val="90000"/>
                        </a:lnSpc>
                        <a:spcAft>
                          <a:spcPts val="0"/>
                        </a:spcAft>
                      </a:pPr>
                      <a:r>
                        <a:rPr lang="en-GB" sz="1100" spc="-10">
                          <a:effectLst/>
                        </a:rPr>
                        <a:t>PNEU</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Pneumonia</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5"/>
                  </a:ext>
                </a:extLst>
              </a:tr>
              <a:tr h="190387">
                <a:tc>
                  <a:txBody>
                    <a:bodyPr/>
                    <a:lstStyle/>
                    <a:p>
                      <a:pPr eaLnBrk="0" hangingPunct="0">
                        <a:lnSpc>
                          <a:spcPct val="90000"/>
                        </a:lnSpc>
                        <a:spcAft>
                          <a:spcPts val="0"/>
                        </a:spcAft>
                      </a:pPr>
                      <a:r>
                        <a:rPr lang="en-GB" sz="1100" spc="-10">
                          <a:effectLst/>
                        </a:rPr>
                        <a:t>CVS</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Cardiovascular infections: endocarditis, vascular graft</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6"/>
                  </a:ext>
                </a:extLst>
              </a:tr>
              <a:tr h="190387">
                <a:tc>
                  <a:txBody>
                    <a:bodyPr/>
                    <a:lstStyle/>
                    <a:p>
                      <a:pPr eaLnBrk="0" hangingPunct="0">
                        <a:lnSpc>
                          <a:spcPct val="90000"/>
                        </a:lnSpc>
                        <a:spcAft>
                          <a:spcPts val="0"/>
                        </a:spcAft>
                      </a:pPr>
                      <a:r>
                        <a:rPr lang="en-GB" sz="1100" spc="-10">
                          <a:effectLst/>
                        </a:rPr>
                        <a:t>GI</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Gastrointestinal infections (e.g. salmonellosis, antibiotic-associated diarrhoea)</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7"/>
                  </a:ext>
                </a:extLst>
              </a:tr>
              <a:tr h="190387">
                <a:tc>
                  <a:txBody>
                    <a:bodyPr/>
                    <a:lstStyle/>
                    <a:p>
                      <a:pPr eaLnBrk="0" hangingPunct="0">
                        <a:lnSpc>
                          <a:spcPct val="90000"/>
                        </a:lnSpc>
                        <a:spcAft>
                          <a:spcPts val="0"/>
                        </a:spcAft>
                      </a:pPr>
                      <a:r>
                        <a:rPr lang="en-GB" sz="1100" spc="-10">
                          <a:effectLst/>
                        </a:rPr>
                        <a:t>IA</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Intra-abdominal sepsis, including </a:t>
                      </a:r>
                      <a:r>
                        <a:rPr lang="en-GB" sz="1100" spc="-10" dirty="0" err="1">
                          <a:effectLst/>
                        </a:rPr>
                        <a:t>hepatobiliary</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8"/>
                  </a:ext>
                </a:extLst>
              </a:tr>
              <a:tr h="190387">
                <a:tc>
                  <a:txBody>
                    <a:bodyPr/>
                    <a:lstStyle/>
                    <a:p>
                      <a:pPr eaLnBrk="0" hangingPunct="0">
                        <a:lnSpc>
                          <a:spcPct val="90000"/>
                        </a:lnSpc>
                        <a:spcAft>
                          <a:spcPts val="0"/>
                        </a:spcAft>
                      </a:pPr>
                      <a:r>
                        <a:rPr lang="en-GB" sz="1100" spc="-10">
                          <a:effectLst/>
                        </a:rPr>
                        <a:t>SST</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Cellulitis, wound, deep soft tissue not involving bone</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09"/>
                  </a:ext>
                </a:extLst>
              </a:tr>
              <a:tr h="190387">
                <a:tc>
                  <a:txBody>
                    <a:bodyPr/>
                    <a:lstStyle/>
                    <a:p>
                      <a:pPr eaLnBrk="0" hangingPunct="0">
                        <a:lnSpc>
                          <a:spcPct val="90000"/>
                        </a:lnSpc>
                        <a:spcAft>
                          <a:spcPts val="0"/>
                        </a:spcAft>
                      </a:pPr>
                      <a:r>
                        <a:rPr lang="en-GB" sz="1100" spc="-10">
                          <a:effectLst/>
                        </a:rPr>
                        <a:t>BJ</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Septic arthritis (including prosthetic joint), osteomyelitis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0"/>
                  </a:ext>
                </a:extLst>
              </a:tr>
              <a:tr h="190387">
                <a:tc>
                  <a:txBody>
                    <a:bodyPr/>
                    <a:lstStyle/>
                    <a:p>
                      <a:pPr eaLnBrk="0" hangingPunct="0">
                        <a:lnSpc>
                          <a:spcPct val="90000"/>
                        </a:lnSpc>
                        <a:spcAft>
                          <a:spcPts val="0"/>
                        </a:spcAft>
                      </a:pPr>
                      <a:r>
                        <a:rPr lang="en-GB" sz="1100" spc="-10">
                          <a:effectLst/>
                        </a:rPr>
                        <a:t>CYS</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Symptomatic lower urinary tract infection (e.g. cystitis)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1"/>
                  </a:ext>
                </a:extLst>
              </a:tr>
              <a:tr h="190387">
                <a:tc>
                  <a:txBody>
                    <a:bodyPr/>
                    <a:lstStyle/>
                    <a:p>
                      <a:pPr eaLnBrk="0" hangingPunct="0">
                        <a:lnSpc>
                          <a:spcPct val="90000"/>
                        </a:lnSpc>
                        <a:spcAft>
                          <a:spcPts val="0"/>
                        </a:spcAft>
                      </a:pPr>
                      <a:r>
                        <a:rPr lang="en-GB" sz="1100" spc="-10">
                          <a:effectLst/>
                        </a:rPr>
                        <a:t>PYE</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Symptomatic upper urinary tract infection (e.g. pyelonephritis)</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2"/>
                  </a:ext>
                </a:extLst>
              </a:tr>
              <a:tr h="190387">
                <a:tc>
                  <a:txBody>
                    <a:bodyPr/>
                    <a:lstStyle/>
                    <a:p>
                      <a:pPr eaLnBrk="0" hangingPunct="0">
                        <a:lnSpc>
                          <a:spcPct val="90000"/>
                        </a:lnSpc>
                        <a:spcAft>
                          <a:spcPts val="0"/>
                        </a:spcAft>
                      </a:pPr>
                      <a:r>
                        <a:rPr lang="en-GB" sz="1100" spc="-10">
                          <a:effectLst/>
                        </a:rPr>
                        <a:t>ASB</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Asymptomatic </a:t>
                      </a:r>
                      <a:r>
                        <a:rPr lang="en-GB" sz="1100" spc="-10" dirty="0" err="1">
                          <a:effectLst/>
                        </a:rPr>
                        <a:t>bacteriuria</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3"/>
                  </a:ext>
                </a:extLst>
              </a:tr>
              <a:tr h="190387">
                <a:tc>
                  <a:txBody>
                    <a:bodyPr/>
                    <a:lstStyle/>
                    <a:p>
                      <a:pPr eaLnBrk="0" hangingPunct="0">
                        <a:lnSpc>
                          <a:spcPct val="90000"/>
                        </a:lnSpc>
                        <a:spcAft>
                          <a:spcPts val="0"/>
                        </a:spcAft>
                      </a:pPr>
                      <a:r>
                        <a:rPr lang="en-GB" sz="1100" spc="-10">
                          <a:effectLst/>
                        </a:rPr>
                        <a:t>OBGY</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Obstetric or gynaecological infections, STD in women</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4"/>
                  </a:ext>
                </a:extLst>
              </a:tr>
              <a:tr h="190387">
                <a:tc>
                  <a:txBody>
                    <a:bodyPr/>
                    <a:lstStyle/>
                    <a:p>
                      <a:pPr eaLnBrk="0" hangingPunct="0">
                        <a:lnSpc>
                          <a:spcPct val="90000"/>
                        </a:lnSpc>
                        <a:spcAft>
                          <a:spcPts val="0"/>
                        </a:spcAft>
                      </a:pPr>
                      <a:r>
                        <a:rPr lang="en-GB" sz="1100" spc="-10">
                          <a:effectLst/>
                        </a:rPr>
                        <a:t>GUM</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Prostatitis, </a:t>
                      </a:r>
                      <a:r>
                        <a:rPr lang="en-GB" sz="1100" spc="-10" dirty="0" err="1">
                          <a:effectLst/>
                        </a:rPr>
                        <a:t>epididymo-orchitis</a:t>
                      </a:r>
                      <a:r>
                        <a:rPr lang="en-GB" sz="1100" spc="-10" dirty="0">
                          <a:effectLst/>
                        </a:rPr>
                        <a:t>, STD in men</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5"/>
                  </a:ext>
                </a:extLst>
              </a:tr>
              <a:tr h="190387">
                <a:tc>
                  <a:txBody>
                    <a:bodyPr/>
                    <a:lstStyle/>
                    <a:p>
                      <a:pPr eaLnBrk="0" hangingPunct="0">
                        <a:lnSpc>
                          <a:spcPct val="90000"/>
                        </a:lnSpc>
                        <a:spcAft>
                          <a:spcPts val="0"/>
                        </a:spcAft>
                      </a:pPr>
                      <a:r>
                        <a:rPr lang="en-GB" sz="1100" spc="-10">
                          <a:effectLst/>
                        </a:rPr>
                        <a:t>BAC</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Laboratory-confirmed bacteraemia</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6"/>
                  </a:ext>
                </a:extLst>
              </a:tr>
              <a:tr h="338197">
                <a:tc>
                  <a:txBody>
                    <a:bodyPr/>
                    <a:lstStyle/>
                    <a:p>
                      <a:pPr eaLnBrk="0" hangingPunct="0">
                        <a:lnSpc>
                          <a:spcPct val="90000"/>
                        </a:lnSpc>
                        <a:spcAft>
                          <a:spcPts val="0"/>
                        </a:spcAft>
                      </a:pPr>
                      <a:r>
                        <a:rPr lang="en-GB" sz="1100" spc="-10">
                          <a:effectLst/>
                        </a:rPr>
                        <a:t>CSEP</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Clinical sepsis </a:t>
                      </a:r>
                      <a:r>
                        <a:rPr lang="hu-HU" sz="1100" spc="-10" dirty="0">
                          <a:effectLst/>
                        </a:rPr>
                        <a:t> </a:t>
                      </a:r>
                      <a:r>
                        <a:rPr lang="en-GB" sz="1100" spc="-10" dirty="0">
                          <a:effectLst/>
                        </a:rPr>
                        <a:t>(suspected bloodstream infection without lab confirmation/results are not available, no blood cultures collected or negative blood culture), excluding febrile neutropenia</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7"/>
                  </a:ext>
                </a:extLst>
              </a:tr>
              <a:tr h="338197">
                <a:tc>
                  <a:txBody>
                    <a:bodyPr/>
                    <a:lstStyle/>
                    <a:p>
                      <a:pPr eaLnBrk="0" hangingPunct="0">
                        <a:lnSpc>
                          <a:spcPct val="90000"/>
                        </a:lnSpc>
                        <a:spcAft>
                          <a:spcPts val="0"/>
                        </a:spcAft>
                      </a:pPr>
                      <a:r>
                        <a:rPr lang="en-GB" sz="1100" spc="-10">
                          <a:effectLst/>
                        </a:rPr>
                        <a:t>FN</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Febrile neutropenia or other form of manifestation of infection in immunocompromised host (e.g. HIV, chemotherapy, etc.) with no clear anatomical site</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8"/>
                  </a:ext>
                </a:extLst>
              </a:tr>
              <a:tr h="190387">
                <a:tc>
                  <a:txBody>
                    <a:bodyPr/>
                    <a:lstStyle/>
                    <a:p>
                      <a:pPr eaLnBrk="0" hangingPunct="0">
                        <a:lnSpc>
                          <a:spcPct val="90000"/>
                        </a:lnSpc>
                        <a:spcAft>
                          <a:spcPts val="0"/>
                        </a:spcAft>
                      </a:pPr>
                      <a:r>
                        <a:rPr lang="en-GB" sz="1100" spc="-10">
                          <a:effectLst/>
                        </a:rPr>
                        <a:t>SIRS</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Systemic inflammatory response with no clear anatomical site</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19"/>
                  </a:ext>
                </a:extLst>
              </a:tr>
              <a:tr h="190387">
                <a:tc>
                  <a:txBody>
                    <a:bodyPr/>
                    <a:lstStyle/>
                    <a:p>
                      <a:pPr eaLnBrk="0" hangingPunct="0">
                        <a:lnSpc>
                          <a:spcPct val="90000"/>
                        </a:lnSpc>
                        <a:spcAft>
                          <a:spcPts val="0"/>
                        </a:spcAft>
                      </a:pPr>
                      <a:r>
                        <a:rPr lang="en-GB" sz="1100" spc="-10">
                          <a:effectLst/>
                        </a:rPr>
                        <a:t>UND</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Completely undefined; site with no systemic inflammation</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20"/>
                  </a:ext>
                </a:extLst>
              </a:tr>
              <a:tr h="190387">
                <a:tc>
                  <a:txBody>
                    <a:bodyPr/>
                    <a:lstStyle/>
                    <a:p>
                      <a:pPr eaLnBrk="0" hangingPunct="0">
                        <a:lnSpc>
                          <a:spcPct val="90000"/>
                        </a:lnSpc>
                        <a:spcAft>
                          <a:spcPts val="0"/>
                        </a:spcAft>
                      </a:pPr>
                      <a:r>
                        <a:rPr lang="en-GB" sz="1100" spc="-10">
                          <a:effectLst/>
                        </a:rPr>
                        <a:t>NA</a:t>
                      </a:r>
                      <a:endParaRPr lang="en-GB" sz="110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tc>
                  <a:txBody>
                    <a:bodyPr/>
                    <a:lstStyle/>
                    <a:p>
                      <a:pPr eaLnBrk="0" hangingPunct="0">
                        <a:lnSpc>
                          <a:spcPct val="90000"/>
                        </a:lnSpc>
                        <a:spcAft>
                          <a:spcPts val="0"/>
                        </a:spcAft>
                      </a:pPr>
                      <a:r>
                        <a:rPr lang="en-GB" sz="1100" spc="-10" dirty="0">
                          <a:effectLst/>
                        </a:rPr>
                        <a:t>Not applicable; for antimicrobial use other than treatment</a:t>
                      </a:r>
                      <a:endParaRPr lang="en-GB" sz="1100" dirty="0">
                        <a:effectLst/>
                        <a:latin typeface="Tahoma" panose="020B0604030504040204" pitchFamily="34" charset="0"/>
                        <a:ea typeface="Batang" panose="02030600000101010101" pitchFamily="18" charset="-127"/>
                        <a:cs typeface="Times New Roman" panose="02020603050405020304" pitchFamily="18" charset="0"/>
                      </a:endParaRPr>
                    </a:p>
                  </a:txBody>
                  <a:tcPr marL="48260" marR="23707" marT="17778" marB="17778"/>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594139091"/>
      </p:ext>
    </p:extLst>
  </p:cSld>
  <p:clrMapOvr>
    <a:masterClrMapping/>
  </p:clrMapOvr>
</p:sld>
</file>

<file path=ppt/theme/theme1.xml><?xml version="1.0" encoding="utf-8"?>
<a:theme xmlns:a="http://schemas.openxmlformats.org/drawingml/2006/main" name="ECDC_PowerPoint_Template_2018-Training">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B2AD77C4-1894-4974-954E-AEA6AD072D25}"/>
    </a:ext>
  </a:extLst>
</a:theme>
</file>

<file path=ppt/theme/theme2.xml><?xml version="1.0" encoding="utf-8"?>
<a:theme xmlns:a="http://schemas.openxmlformats.org/drawingml/2006/main" name="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3.xml><?xml version="1.0" encoding="utf-8"?>
<a:theme xmlns:a="http://schemas.openxmlformats.org/drawingml/2006/main" name="1_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4.xml><?xml version="1.0" encoding="utf-8"?>
<a:theme xmlns:a="http://schemas.openxmlformats.org/drawingml/2006/main" name="2_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5.xml><?xml version="1.0" encoding="utf-8"?>
<a:theme xmlns:a="http://schemas.openxmlformats.org/drawingml/2006/main" name="3_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6.xml><?xml version="1.0" encoding="utf-8"?>
<a:theme xmlns:a="http://schemas.openxmlformats.org/drawingml/2006/main" name="1_ECDC_PowerPoint_Template_2018-Training">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B2AD77C4-1894-4974-954E-AEA6AD072D25}"/>
    </a:ext>
  </a:extLst>
</a:theme>
</file>

<file path=ppt/theme/theme7.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ECDC_PowerPoint_Template_2018-Training</Template>
  <TotalTime>1550</TotalTime>
  <Words>7760</Words>
  <Application>Microsoft Office PowerPoint</Application>
  <PresentationFormat>Breedbeeld</PresentationFormat>
  <Paragraphs>2204</Paragraphs>
  <Slides>62</Slides>
  <Notes>55</Notes>
  <HiddenSlides>1</HiddenSlides>
  <MMClips>0</MMClips>
  <ScaleCrop>false</ScaleCrop>
  <HeadingPairs>
    <vt:vector size="6" baseType="variant">
      <vt:variant>
        <vt:lpstr>Gebruikte lettertypen</vt:lpstr>
      </vt:variant>
      <vt:variant>
        <vt:i4>9</vt:i4>
      </vt:variant>
      <vt:variant>
        <vt:lpstr>Thema</vt:lpstr>
      </vt:variant>
      <vt:variant>
        <vt:i4>6</vt:i4>
      </vt:variant>
      <vt:variant>
        <vt:lpstr>Diatitels</vt:lpstr>
      </vt:variant>
      <vt:variant>
        <vt:i4>62</vt:i4>
      </vt:variant>
    </vt:vector>
  </HeadingPairs>
  <TitlesOfParts>
    <vt:vector size="77" baseType="lpstr">
      <vt:lpstr>Batang</vt:lpstr>
      <vt:lpstr>ＭＳ Ｐゴシック</vt:lpstr>
      <vt:lpstr>Arial</vt:lpstr>
      <vt:lpstr>Symbol</vt:lpstr>
      <vt:lpstr>Tahoma</vt:lpstr>
      <vt:lpstr>Tahoma (Body)</vt:lpstr>
      <vt:lpstr>Times</vt:lpstr>
      <vt:lpstr>Times New Roman</vt:lpstr>
      <vt:lpstr>Wingdings</vt:lpstr>
      <vt:lpstr>ECDC_PowerPoint_Template_2018-Training</vt:lpstr>
      <vt:lpstr>ECDC_PowerPoint_Template_2017-2</vt:lpstr>
      <vt:lpstr>1_ECDC_PowerPoint_Template_2017-2</vt:lpstr>
      <vt:lpstr>2_ECDC_PowerPoint_Template_2017-2</vt:lpstr>
      <vt:lpstr>3_ECDC_PowerPoint_Template_2017-2</vt:lpstr>
      <vt:lpstr>1_ECDC_PowerPoint_Template_2018-Training</vt:lpstr>
      <vt:lpstr>Notes for facilitator</vt:lpstr>
      <vt:lpstr>ECDC PPS HAI and antimicrobial definitions </vt:lpstr>
      <vt:lpstr>Objectives</vt:lpstr>
      <vt:lpstr>Outline</vt:lpstr>
      <vt:lpstr>Antimicrobial definitions: Form in standard and light protocols (Protocol v5.3, p. 23-24)</vt:lpstr>
      <vt:lpstr>PowerPoint-presentatie</vt:lpstr>
      <vt:lpstr>PowerPoint-presentatie</vt:lpstr>
      <vt:lpstr>PowerPoint-presentatie</vt:lpstr>
      <vt:lpstr>Recorded physician diagnosis (site)  Protocol v5.3, p. 42</vt:lpstr>
      <vt:lpstr>Reason for antimicrobial in notes</vt:lpstr>
      <vt:lpstr>Date start antimicrobial </vt:lpstr>
      <vt:lpstr>Antimicrobial changed (+reason) </vt:lpstr>
      <vt:lpstr>Date start first antimicrobial, if change </vt:lpstr>
      <vt:lpstr>Dosage per day</vt:lpstr>
      <vt:lpstr>Form in standard and light protocols</vt:lpstr>
      <vt:lpstr>Is an ACTIVE HAI* present? Protocol v5.3, p. 24</vt:lpstr>
      <vt:lpstr>Active HAI… in other words</vt:lpstr>
      <vt:lpstr>Exercise: Is an HAI present by date?</vt:lpstr>
      <vt:lpstr>PowerPoint-presentatie</vt:lpstr>
      <vt:lpstr>PowerPoint-presentatie</vt:lpstr>
      <vt:lpstr>PowerPoint-presentatie</vt:lpstr>
      <vt:lpstr>PowerPoint-presentatie</vt:lpstr>
      <vt:lpstr>PowerPoint-presentatie</vt:lpstr>
      <vt:lpstr>HAI case definition codes Protocol v5.3, p. 53-69</vt:lpstr>
      <vt:lpstr>Case definition codes</vt:lpstr>
      <vt:lpstr>Case definition codes</vt:lpstr>
      <vt:lpstr>Principles of HAI definitions</vt:lpstr>
      <vt:lpstr>Case definition codes</vt:lpstr>
      <vt:lpstr>Surgical site infection (SSI) Protocol v5.3, p. 53</vt:lpstr>
      <vt:lpstr>Extra info on SSI</vt:lpstr>
      <vt:lpstr>Lower respiratory tract infections </vt:lpstr>
      <vt:lpstr>Pneumonia (PN1-5) Protocol v5.3, p. 54</vt:lpstr>
      <vt:lpstr>Lower respiratory tract infection (LRI), other than pneumonia Protocol v5.3, p. 64   </vt:lpstr>
      <vt:lpstr>How to code these infections?</vt:lpstr>
      <vt:lpstr>Overall respiratory algorithm</vt:lpstr>
      <vt:lpstr>Key issues with Pneumonia (PN)</vt:lpstr>
      <vt:lpstr>Urinary tract infection (UTI) Protocol v5.3, p. 55</vt:lpstr>
      <vt:lpstr>Bloodstream infection (BSI) Protocol v5.3, p. 56</vt:lpstr>
      <vt:lpstr>Catheter-related infection (CRI) (central vascular catheter, CVC) Protocol v5.3, p. 56-57</vt:lpstr>
      <vt:lpstr>Catheter-related infection (CRI) (peripheral vascular catheter, PVC) Protocol v5.3, p. 56-57</vt:lpstr>
      <vt:lpstr>Arterial or venous infection (CVS-VASC) Protocol v5.3, p. 60 </vt:lpstr>
      <vt:lpstr>Overall CVC algorithm</vt:lpstr>
      <vt:lpstr>How to code these infections?</vt:lpstr>
      <vt:lpstr>Treated unidentified severe infection  (SYS-CSEP) Protocol v5.3, p. 70</vt:lpstr>
      <vt:lpstr>Gastrointestinal system infection (GI) Protocol v5.3, p. 65-66</vt:lpstr>
      <vt:lpstr>In summary</vt:lpstr>
      <vt:lpstr>Optional: additional slides on case definitions</vt:lpstr>
      <vt:lpstr>Case definition codes</vt:lpstr>
      <vt:lpstr>Bone and joint infection (BJ) Protocol v5.1, p. 57-58</vt:lpstr>
      <vt:lpstr>Central nervous system infection (CNS) Protocol v5.3, p. 59</vt:lpstr>
      <vt:lpstr>CNS infections: important signs and symptoms</vt:lpstr>
      <vt:lpstr>Cardiovascular system infection (CVS) Protocol v5.3, p. 60-61</vt:lpstr>
      <vt:lpstr>Cardiovascular system infection (CVS) Protocol v5.3, p. 60-61</vt:lpstr>
      <vt:lpstr>Eye, ear, nose, throat/mouth infection (EENT) Protocol v5.3, p. 62-63</vt:lpstr>
      <vt:lpstr>Eye, ear, nose, throat/mouth infection (EENT) Protocol v5.3, p. 62-63</vt:lpstr>
      <vt:lpstr>Gastrointestinal system infection (GI) Protocol v5.3, p. 65-66</vt:lpstr>
      <vt:lpstr>Reproductive tract infection (REPR) Protocol v5.3, p. 67</vt:lpstr>
      <vt:lpstr>Skin and soft tissue infection (SST) Protocol v5.3, p. 68-69</vt:lpstr>
      <vt:lpstr>Skin and soft tissue infection (SST) Protocol v5.3, p. 68-69</vt:lpstr>
      <vt:lpstr>Systemic infection (SYS) Protocol v5.3, p. 70</vt:lpstr>
      <vt:lpstr>Specific neonatal case definitions (NEO) Protocol v5.3, p. 71</vt:lpstr>
      <vt:lpstr>Acknowledgements The creation of this training material was commissioned in 2010 by ECDC to  Health Protection Agency (UK) with the direct involvement of  Dr. S. Hopkins, Prof. J. Reilly, S. Cairns, Dr. E. Sheridan, Dr. G. Hughes, Prof. B. Cookson, Dr. A. Charlett, G. Kafatos, B. Muller Pebody, F. Cowan, and Y. Sueiro.   The revision and update of this training material was commissioned in 2017 by ECDC to Transmissible (NL) with the direct involvement of Dr. Arnold Bosman and Dr. Ágnes Hajdu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lecture/session</dc:title>
  <dc:creator>TOSHIBA</dc:creator>
  <cp:keywords>Template, PowerPoint</cp:keywords>
  <cp:lastModifiedBy>arnold bosman</cp:lastModifiedBy>
  <cp:revision>233</cp:revision>
  <cp:lastPrinted>2018-01-12T14:15:37Z</cp:lastPrinted>
  <dcterms:created xsi:type="dcterms:W3CDTF">2018-04-13T13:45:20Z</dcterms:created>
  <dcterms:modified xsi:type="dcterms:W3CDTF">2018-05-03T09:32:30Z</dcterms:modified>
</cp:coreProperties>
</file>