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 id="2147483659" r:id="rId2"/>
  </p:sldMasterIdLst>
  <p:notesMasterIdLst>
    <p:notesMasterId r:id="rId67"/>
  </p:notesMasterIdLst>
  <p:sldIdLst>
    <p:sldId id="256" r:id="rId3"/>
    <p:sldId id="257" r:id="rId4"/>
    <p:sldId id="258" r:id="rId5"/>
    <p:sldId id="259" r:id="rId6"/>
    <p:sldId id="260" r:id="rId7"/>
    <p:sldId id="328" r:id="rId8"/>
    <p:sldId id="334" r:id="rId9"/>
    <p:sldId id="273" r:id="rId10"/>
    <p:sldId id="345" r:id="rId11"/>
    <p:sldId id="336" r:id="rId12"/>
    <p:sldId id="337" r:id="rId13"/>
    <p:sldId id="338" r:id="rId14"/>
    <p:sldId id="344" r:id="rId15"/>
    <p:sldId id="279" r:id="rId16"/>
    <p:sldId id="329" r:id="rId17"/>
    <p:sldId id="340" r:id="rId18"/>
    <p:sldId id="341" r:id="rId19"/>
    <p:sldId id="343" r:id="rId20"/>
    <p:sldId id="349" r:id="rId21"/>
    <p:sldId id="330" r:id="rId22"/>
    <p:sldId id="346" r:id="rId23"/>
    <p:sldId id="347" r:id="rId24"/>
    <p:sldId id="348"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31" r:id="rId39"/>
    <p:sldId id="363" r:id="rId40"/>
    <p:sldId id="365" r:id="rId41"/>
    <p:sldId id="366" r:id="rId42"/>
    <p:sldId id="368" r:id="rId43"/>
    <p:sldId id="369" r:id="rId44"/>
    <p:sldId id="370" r:id="rId45"/>
    <p:sldId id="371" r:id="rId46"/>
    <p:sldId id="372" r:id="rId47"/>
    <p:sldId id="374" r:id="rId48"/>
    <p:sldId id="375" r:id="rId49"/>
    <p:sldId id="376" r:id="rId50"/>
    <p:sldId id="377" r:id="rId51"/>
    <p:sldId id="378" r:id="rId52"/>
    <p:sldId id="380" r:id="rId53"/>
    <p:sldId id="381" r:id="rId54"/>
    <p:sldId id="382" r:id="rId55"/>
    <p:sldId id="383" r:id="rId56"/>
    <p:sldId id="385" r:id="rId57"/>
    <p:sldId id="384" r:id="rId58"/>
    <p:sldId id="386" r:id="rId59"/>
    <p:sldId id="387" r:id="rId60"/>
    <p:sldId id="332" r:id="rId61"/>
    <p:sldId id="388" r:id="rId62"/>
    <p:sldId id="389" r:id="rId63"/>
    <p:sldId id="390" r:id="rId64"/>
    <p:sldId id="265" r:id="rId65"/>
    <p:sldId id="266" r:id="rId66"/>
  </p:sldIdLst>
  <p:sldSz cx="12192000" cy="6858000"/>
  <p:notesSz cx="7023100" cy="9309100"/>
  <p:embeddedFontLst>
    <p:embeddedFont>
      <p:font typeface="Tahoma" panose="020B0604030504040204" pitchFamily="34" charset="0"/>
      <p:regular r:id="rId68"/>
      <p:bold r:id="rId69"/>
    </p:embeddedFont>
    <p:embeddedFont>
      <p:font typeface="Cambria Math" panose="02040503050406030204" pitchFamily="18" charset="0"/>
      <p:regular r:id="rId70"/>
    </p:embeddedFont>
    <p:embeddedFont>
      <p:font typeface="Times" panose="02020603050405020304" pitchFamily="18"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98" autoAdjust="0"/>
  </p:normalViewPr>
  <p:slideViewPr>
    <p:cSldViewPr snapToGrid="0">
      <p:cViewPr varScale="1">
        <p:scale>
          <a:sx n="89" d="100"/>
          <a:sy n="89" d="100"/>
        </p:scale>
        <p:origin x="138" y="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Shape 4"/>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1600" b="0" i="0" u="none" strike="noStrike" cap="none">
                <a:solidFill>
                  <a:schemeClr val="dk1"/>
                </a:solidFill>
                <a:latin typeface="Tahoma"/>
                <a:ea typeface="Tahoma"/>
                <a:cs typeface="Tahoma"/>
                <a:sym typeface="Tahoma"/>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6pPr>
            <a:lvl7pPr marL="3200400" marR="0" lvl="6"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7pPr>
            <a:lvl8pPr marL="3657600" marR="0" lvl="7"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8pPr>
            <a:lvl9pPr marL="4114800" marR="0" lvl="8"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9pPr>
          </a:lstStyle>
          <a:p>
            <a:endParaRPr/>
          </a:p>
        </p:txBody>
      </p:sp>
      <p:sp>
        <p:nvSpPr>
          <p:cNvPr id="5" name="Shape 5"/>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‹nr.›</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656316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Shape 38"/>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Tahoma"/>
              <a:buNone/>
            </a:pPr>
            <a:r>
              <a:rPr lang="en-GB" sz="1400" b="0" i="0" u="none" strike="noStrike" cap="none">
                <a:solidFill>
                  <a:schemeClr val="dk1"/>
                </a:solidFill>
                <a:latin typeface="Tahoma"/>
                <a:ea typeface="Tahoma"/>
                <a:cs typeface="Tahoma"/>
                <a:sym typeface="Tahoma"/>
              </a:rPr>
              <a:t>Facilitator notes:</a:t>
            </a:r>
            <a:endParaRPr/>
          </a:p>
          <a:p>
            <a:pPr marL="0" marR="0" lvl="0" indent="0" algn="l" rtl="0">
              <a:lnSpc>
                <a:spcPct val="100000"/>
              </a:lnSpc>
              <a:spcBef>
                <a:spcPts val="420"/>
              </a:spcBef>
              <a:spcAft>
                <a:spcPts val="0"/>
              </a:spcAft>
              <a:buClr>
                <a:schemeClr val="dk1"/>
              </a:buClr>
              <a:buSzPts val="1400"/>
              <a:buFont typeface="Tahoma"/>
              <a:buNone/>
            </a:pPr>
            <a:endParaRPr sz="14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58347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In fact there are two components of vaccine protection - direct and indirect effect.</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Direct effect is the prevention of infection by the vaccine in a vaccinated individual</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Indirect effect is the effect of the vaccine at the population level. With increasing coverage, there is a fall in the number of cases and thus sources of transmission in a given population and thus a reduction in the risk of infection in the community - so called herd immunity</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Measures of VE (i.e. RCT) are usually randomised at an individual level to eliminate the indirect effect and thus measure only the direct effect of the vaccine, whereas effectiveness trials measure both direct and indirect effects with the unit of allocation  groups of individuals </a:t>
            </a:r>
          </a:p>
        </p:txBody>
      </p:sp>
    </p:spTree>
    <p:extLst>
      <p:ext uri="{BB962C8B-B14F-4D97-AF65-F5344CB8AC3E}">
        <p14:creationId xmlns:p14="http://schemas.microsoft.com/office/powerpoint/2010/main" val="337371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38188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VE can be estimated from both measures of risk and rate: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From risk: this is a  measure of the  risk or probability of developing disease in the follow-up </a:t>
            </a:r>
            <a:r>
              <a:rPr lang="en-GB" altLang="en-US" dirty="0" err="1">
                <a:latin typeface="Arial" panose="020B0604020202020204" pitchFamily="34" charset="0"/>
              </a:rPr>
              <a:t>period.This</a:t>
            </a:r>
            <a:r>
              <a:rPr lang="en-GB" altLang="en-US" dirty="0">
                <a:latin typeface="Arial" panose="020B0604020202020204" pitchFamily="34" charset="0"/>
              </a:rPr>
              <a:t> equals the number of cases divided by the number of persons in the group. This equates with the AR.</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From </a:t>
            </a:r>
            <a:r>
              <a:rPr lang="en-GB" altLang="en-US" dirty="0" err="1">
                <a:latin typeface="Arial" panose="020B0604020202020204" pitchFamily="34" charset="0"/>
              </a:rPr>
              <a:t>rate:a</a:t>
            </a:r>
            <a:r>
              <a:rPr lang="en-GB" altLang="en-US" dirty="0">
                <a:latin typeface="Arial" panose="020B0604020202020204" pitchFamily="34" charset="0"/>
              </a:rPr>
              <a:t>  measure of the average instantaneous incidence rate of the disease in the follow-up period. This equals the number of cases divided by the person years (or time) at risk computed for each individual </a:t>
            </a:r>
            <a:r>
              <a:rPr lang="en-GB" altLang="en-US" b="1" u="sng" dirty="0">
                <a:latin typeface="Arial" panose="020B0604020202020204" pitchFamily="34" charset="0"/>
              </a:rPr>
              <a:t>from entry into the study to the development of disease or the end of the study period</a:t>
            </a:r>
            <a:r>
              <a:rPr lang="en-GB" altLang="en-US" dirty="0">
                <a:latin typeface="Arial" panose="020B0604020202020204" pitchFamily="34" charset="0"/>
              </a:rPr>
              <a:t>.  This equates with incidence density.</a:t>
            </a:r>
          </a:p>
        </p:txBody>
      </p:sp>
    </p:spTree>
    <p:extLst>
      <p:ext uri="{BB962C8B-B14F-4D97-AF65-F5344CB8AC3E}">
        <p14:creationId xmlns:p14="http://schemas.microsoft.com/office/powerpoint/2010/main" val="143872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79104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51275" y="94329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70" tIns="45786" rIns="91570" bIns="45786" anchor="b"/>
          <a:lstStyle>
            <a:lvl1pPr defTabSz="915988">
              <a:defRPr sz="2000">
                <a:solidFill>
                  <a:schemeClr val="tx1"/>
                </a:solidFill>
                <a:latin typeface="Tahoma" panose="020B0604030504040204" pitchFamily="34" charset="0"/>
              </a:defRPr>
            </a:lvl1pPr>
            <a:lvl2pPr marL="742950" indent="-285750" defTabSz="915988">
              <a:defRPr sz="2000">
                <a:solidFill>
                  <a:schemeClr val="tx1"/>
                </a:solidFill>
                <a:latin typeface="Tahoma" panose="020B0604030504040204" pitchFamily="34" charset="0"/>
              </a:defRPr>
            </a:lvl2pPr>
            <a:lvl3pPr marL="1143000" indent="-228600" defTabSz="915988">
              <a:defRPr sz="2000">
                <a:solidFill>
                  <a:schemeClr val="tx1"/>
                </a:solidFill>
                <a:latin typeface="Tahoma" panose="020B0604030504040204" pitchFamily="34" charset="0"/>
              </a:defRPr>
            </a:lvl3pPr>
            <a:lvl4pPr marL="1600200" indent="-228600" defTabSz="915988">
              <a:defRPr sz="2000">
                <a:solidFill>
                  <a:schemeClr val="tx1"/>
                </a:solidFill>
                <a:latin typeface="Tahoma" panose="020B0604030504040204" pitchFamily="34" charset="0"/>
              </a:defRPr>
            </a:lvl4pPr>
            <a:lvl5pPr marL="2057400" indent="-228600" defTabSz="915988">
              <a:defRPr sz="2000">
                <a:solidFill>
                  <a:schemeClr val="tx1"/>
                </a:solidFill>
                <a:latin typeface="Tahoma" panose="020B0604030504040204" pitchFamily="34" charset="0"/>
              </a:defRPr>
            </a:lvl5pPr>
            <a:lvl6pPr marL="2514600" indent="-228600" defTabSz="915988" fontAlgn="base">
              <a:spcBef>
                <a:spcPct val="0"/>
              </a:spcBef>
              <a:spcAft>
                <a:spcPct val="0"/>
              </a:spcAft>
              <a:defRPr sz="2000">
                <a:solidFill>
                  <a:schemeClr val="tx1"/>
                </a:solidFill>
                <a:latin typeface="Tahoma" panose="020B0604030504040204" pitchFamily="34" charset="0"/>
              </a:defRPr>
            </a:lvl6pPr>
            <a:lvl7pPr marL="2971800" indent="-228600" defTabSz="915988" fontAlgn="base">
              <a:spcBef>
                <a:spcPct val="0"/>
              </a:spcBef>
              <a:spcAft>
                <a:spcPct val="0"/>
              </a:spcAft>
              <a:defRPr sz="2000">
                <a:solidFill>
                  <a:schemeClr val="tx1"/>
                </a:solidFill>
                <a:latin typeface="Tahoma" panose="020B0604030504040204" pitchFamily="34" charset="0"/>
              </a:defRPr>
            </a:lvl7pPr>
            <a:lvl8pPr marL="3429000" indent="-228600" defTabSz="915988" fontAlgn="base">
              <a:spcBef>
                <a:spcPct val="0"/>
              </a:spcBef>
              <a:spcAft>
                <a:spcPct val="0"/>
              </a:spcAft>
              <a:defRPr sz="2000">
                <a:solidFill>
                  <a:schemeClr val="tx1"/>
                </a:solidFill>
                <a:latin typeface="Tahoma" panose="020B0604030504040204" pitchFamily="34" charset="0"/>
              </a:defRPr>
            </a:lvl8pPr>
            <a:lvl9pPr marL="3886200" indent="-228600" defTabSz="915988" fontAlgn="base">
              <a:spcBef>
                <a:spcPct val="0"/>
              </a:spcBef>
              <a:spcAft>
                <a:spcPct val="0"/>
              </a:spcAft>
              <a:defRPr sz="2000">
                <a:solidFill>
                  <a:schemeClr val="tx1"/>
                </a:solidFill>
                <a:latin typeface="Tahoma" panose="020B0604030504040204" pitchFamily="34" charset="0"/>
              </a:defRPr>
            </a:lvl9pPr>
          </a:lstStyle>
          <a:p>
            <a:pPr algn="r"/>
            <a:fld id="{F52481DA-1DAC-4BDF-AF4A-524EED1FDBC3}" type="slidenum">
              <a:rPr lang="en-GB" altLang="en-US" sz="1200">
                <a:latin typeface="Times New Roman" panose="02020603050405020304" pitchFamily="18" charset="0"/>
              </a:rPr>
              <a:pPr algn="r"/>
              <a:t>14</a:t>
            </a:fld>
            <a:endParaRPr lang="en-GB" altLang="en-US" sz="1200">
              <a:latin typeface="Times New Roman" panose="02020603050405020304" pitchFamily="18" charset="0"/>
            </a:endParaRPr>
          </a:p>
        </p:txBody>
      </p:sp>
      <p:sp>
        <p:nvSpPr>
          <p:cNvPr id="202755" name="Rectangle 2"/>
          <p:cNvSpPr>
            <a:spLocks noGrp="1" noRot="1" noChangeAspect="1" noChangeArrowheads="1" noTextEdit="1"/>
          </p:cNvSpPr>
          <p:nvPr>
            <p:ph type="sldImg"/>
          </p:nvPr>
        </p:nvSpPr>
        <p:spPr>
          <a:xfrm>
            <a:off x="103188" y="750888"/>
            <a:ext cx="6594475" cy="3709987"/>
          </a:xfrm>
          <a:ln/>
        </p:spPr>
      </p:sp>
      <p:sp>
        <p:nvSpPr>
          <p:cNvPr id="202756" name="Rectangle 3"/>
          <p:cNvSpPr>
            <a:spLocks noGrp="1" noChangeArrowheads="1"/>
          </p:cNvSpPr>
          <p:nvPr>
            <p:ph type="body" idx="1"/>
          </p:nvPr>
        </p:nvSpPr>
        <p:spPr>
          <a:xfrm>
            <a:off x="906463" y="4714875"/>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8393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43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2160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This table shows the results of  a VE  RCT  for acellular pertussis vaccine in Italy for clinically confirmed cases of pertussis.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Incidence densities (number of cases divided by number of person days at risk) were calculated for those receiving DTP (vaccinated) and those receiving only DT (unvaccinated).</a:t>
            </a:r>
          </a:p>
        </p:txBody>
      </p:sp>
    </p:spTree>
    <p:extLst>
      <p:ext uri="{BB962C8B-B14F-4D97-AF65-F5344CB8AC3E}">
        <p14:creationId xmlns:p14="http://schemas.microsoft.com/office/powerpoint/2010/main" val="211348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38573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VE was calculated as 1 minus the RR and was 84%.</a:t>
            </a:r>
          </a:p>
        </p:txBody>
      </p:sp>
    </p:spTree>
    <p:extLst>
      <p:ext uri="{BB962C8B-B14F-4D97-AF65-F5344CB8AC3E}">
        <p14:creationId xmlns:p14="http://schemas.microsoft.com/office/powerpoint/2010/main" val="8109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Shape 4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552587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536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There are several methods to measure VE.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As already mentioned RCT can be used to measure VE (usually </a:t>
            </a:r>
            <a:r>
              <a:rPr lang="en-GB" altLang="en-US" dirty="0" err="1">
                <a:latin typeface="Arial" panose="020B0604020202020204" pitchFamily="34" charset="0"/>
              </a:rPr>
              <a:t>prelicensure</a:t>
            </a:r>
            <a:r>
              <a:rPr lang="en-GB" altLang="en-US" dirty="0">
                <a:latin typeface="Arial" panose="020B0604020202020204" pitchFamily="34" charset="0"/>
              </a:rPr>
              <a:t> phase 3a) or vaccine effectiveness (usually phase 4post licensure and increasingly </a:t>
            </a:r>
            <a:r>
              <a:rPr lang="en-GB" altLang="en-US" dirty="0" err="1">
                <a:latin typeface="Arial" panose="020B0604020202020204" pitchFamily="34" charset="0"/>
              </a:rPr>
              <a:t>prelicensure</a:t>
            </a:r>
            <a:r>
              <a:rPr lang="en-GB" altLang="en-US" dirty="0">
                <a:latin typeface="Arial" panose="020B0604020202020204" pitchFamily="34" charset="0"/>
              </a:rPr>
              <a:t> phase 3b)</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Observational studies are assessments of VE in the field post-licensure, which  are often undertaken in outbreak settings.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There are several methods which we will explore. They can be serological and/or epidemiological. Epidemiological methods include the rapid screening or case population method, cohort studies, family contact studies based on calculating household secondary attack rates, case-control methods and cross-sectional </a:t>
            </a:r>
            <a:r>
              <a:rPr lang="en-GB" altLang="en-US" dirty="0" err="1">
                <a:latin typeface="Arial" panose="020B0604020202020204" pitchFamily="34" charset="0"/>
              </a:rPr>
              <a:t>mthods</a:t>
            </a:r>
            <a:r>
              <a:rPr lang="en-GB" altLang="en-US" dirty="0">
                <a:latin typeface="Arial" panose="020B0604020202020204" pitchFamily="34" charset="0"/>
              </a:rPr>
              <a:t> such as EPI cluster sampling technique. </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8896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362175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An assessment of VE can be made during or after an outbreak utilising a traditional cohort design. An outbreak is a useful efficient setting to investigate VE as the diseases is  more common and exposure to infection tends to be similar for all in the cohort.</a:t>
            </a:r>
          </a:p>
          <a:p>
            <a:pPr eaLnBrk="1" hangingPunct="1"/>
            <a:r>
              <a:rPr lang="en-GB" altLang="en-US" dirty="0">
                <a:latin typeface="Arial" panose="020B0604020202020204" pitchFamily="34" charset="0"/>
              </a:rPr>
              <a:t>The population at risk needs to be defined - i.e. those with no previous history of disease (susceptible) who were equally exposed to infection. Equal exposure to disease is very important and the assumption is made of random mixing in the community, that the vaccinated and unvaccinated are equally exposed to infection and that pockets of high vaccination coverage are not present which may have reduced exposure to infection.</a:t>
            </a:r>
          </a:p>
          <a:p>
            <a:pPr eaLnBrk="1" hangingPunct="1"/>
            <a:r>
              <a:rPr lang="en-GB" altLang="en-US" dirty="0">
                <a:latin typeface="Arial" panose="020B0604020202020204" pitchFamily="34" charset="0"/>
              </a:rPr>
              <a:t>The vaccination status of the population needs to be determined at the beginning of the outbreak- thus a cohort is created. </a:t>
            </a:r>
          </a:p>
          <a:p>
            <a:pPr eaLnBrk="1" hangingPunct="1"/>
            <a:r>
              <a:rPr lang="en-GB" altLang="en-US" dirty="0">
                <a:latin typeface="Arial" panose="020B0604020202020204" pitchFamily="34" charset="0"/>
              </a:rPr>
              <a:t>The AR in vaccinated and unvaccinated populations are calculated and VE estimated. </a:t>
            </a:r>
          </a:p>
          <a:p>
            <a:pPr eaLnBrk="1" hangingPunct="1"/>
            <a:r>
              <a:rPr lang="en-GB" altLang="en-US" dirty="0">
                <a:latin typeface="Arial" panose="020B0604020202020204" pitchFamily="34" charset="0"/>
              </a:rPr>
              <a:t>If the vaccination status of the population should change during the outbreak, if for example there is a vaccination campaign, then persons initially classified as unvaccinated may become vaccinated, then a person-time approach needs to be used or the analysis should be restricted to cases occurring before the time point of the intervention.</a:t>
            </a:r>
          </a:p>
          <a:p>
            <a:pPr eaLnBrk="1" hangingPunct="1"/>
            <a:endParaRPr lang="en-GB" altLang="en-US" dirty="0">
              <a:latin typeface="Arial" panose="020B0604020202020204" pitchFamily="34" charset="0"/>
            </a:endParaRPr>
          </a:p>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6340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369513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806080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A major concern with population based cohort outbreak investigations is that exposure to disease may be different between the vaccinated and unvaccinated. </a:t>
            </a:r>
          </a:p>
          <a:p>
            <a:pPr eaLnBrk="1" hangingPunct="1"/>
            <a:r>
              <a:rPr lang="en-GB" altLang="en-US" dirty="0">
                <a:latin typeface="Arial" panose="020B0604020202020204" pitchFamily="34" charset="0"/>
              </a:rPr>
              <a:t>The random mixing assumption of vaccinated and unvaccinated is more likely to be met in small units of population such as families. As it is likely that vaccinated and unvaccinated will be equally exposed to index cases - thus reducing this  potential confounding.</a:t>
            </a:r>
          </a:p>
          <a:p>
            <a:pPr eaLnBrk="1" hangingPunct="1"/>
            <a:r>
              <a:rPr lang="en-GB" altLang="en-US" dirty="0">
                <a:latin typeface="Arial" panose="020B0604020202020204" pitchFamily="34" charset="0"/>
              </a:rPr>
              <a:t>Each household is regarded as a </a:t>
            </a:r>
            <a:r>
              <a:rPr lang="en-GB" altLang="en-US" dirty="0" err="1">
                <a:latin typeface="Arial" panose="020B0604020202020204" pitchFamily="34" charset="0"/>
              </a:rPr>
              <a:t>minicohort</a:t>
            </a:r>
            <a:r>
              <a:rPr lang="en-GB" altLang="en-US" dirty="0">
                <a:latin typeface="Arial" panose="020B0604020202020204" pitchFamily="34" charset="0"/>
              </a:rPr>
              <a:t>. Index or primary cases within households are identified and their households investigated, so that household contacts are listed. For each generation, cases are classified as co-primary, secondary, tertiary </a:t>
            </a:r>
            <a:r>
              <a:rPr lang="en-GB" altLang="en-US" dirty="0" err="1">
                <a:latin typeface="Arial" panose="020B0604020202020204" pitchFamily="34" charset="0"/>
              </a:rPr>
              <a:t>etc</a:t>
            </a:r>
            <a:r>
              <a:rPr lang="en-GB" altLang="en-US" dirty="0">
                <a:latin typeface="Arial" panose="020B0604020202020204" pitchFamily="34" charset="0"/>
              </a:rPr>
              <a:t> according to the intervals between contact with index case and onset of disease. </a:t>
            </a:r>
          </a:p>
          <a:p>
            <a:pPr eaLnBrk="1" hangingPunct="1"/>
            <a:r>
              <a:rPr lang="en-GB" altLang="en-US" dirty="0">
                <a:latin typeface="Arial" panose="020B0604020202020204" pitchFamily="34" charset="0"/>
              </a:rPr>
              <a:t>The at risk population (susceptible) is defined for each generation  -  by excluding past cases and the index case from each successive generation. These are summed for all households and generations.  </a:t>
            </a:r>
          </a:p>
          <a:p>
            <a:pPr eaLnBrk="1" hangingPunct="1"/>
            <a:r>
              <a:rPr lang="en-GB" altLang="en-US" dirty="0">
                <a:latin typeface="Arial" panose="020B0604020202020204" pitchFamily="34" charset="0"/>
              </a:rPr>
              <a:t>The cases within this cohort are then classified according to vaccine status and summed across generations and households. The AR is  then determined by vaccination status and the VE calculated.</a:t>
            </a:r>
          </a:p>
          <a:p>
            <a:pPr eaLnBrk="1" hangingPunct="1"/>
            <a:r>
              <a:rPr lang="en-GB" altLang="en-US" dirty="0">
                <a:latin typeface="Arial" panose="020B0604020202020204" pitchFamily="34" charset="0"/>
              </a:rPr>
              <a:t>One potential problem with these studies is that if a provider based surveillance system is used,  it is more likely that families with large numbers of cases will be notified, thus biases the VE estimate.</a:t>
            </a:r>
          </a:p>
        </p:txBody>
      </p:sp>
    </p:spTree>
    <p:extLst>
      <p:ext uri="{BB962C8B-B14F-4D97-AF65-F5344CB8AC3E}">
        <p14:creationId xmlns:p14="http://schemas.microsoft.com/office/powerpoint/2010/main" val="3711294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This is an example of calculation of VE by secondary AR - although this has been performed over one generation.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each family the total number of vaccinated and unvaccinated individuals at risk of infection are defined - so for family one - zero vaccinated and three unvaccinated. Then the number of cases occurring in the household is ascertained - zero and three respectively. The primary and co-primary cases have been excluded.</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These are then added together to give vaccinated and unvaccinated cohorts. The AR are calculated by vaccination status - and thus an estimate made of VE.</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964058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4205776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Case-control studies can also be used to estimate VE. - particularly for rare diseases and these are becoming increasingly used. The OR approximates to the RR  for rare diseases.  </a:t>
            </a:r>
          </a:p>
          <a:p>
            <a:pPr eaLnBrk="1" hangingPunct="1"/>
            <a:r>
              <a:rPr lang="en-GB" altLang="en-US" dirty="0">
                <a:latin typeface="Arial" panose="020B0604020202020204" pitchFamily="34" charset="0"/>
              </a:rPr>
              <a:t>Cases of illness and comparable controls are ascertained - then vaccine history is collected from both. </a:t>
            </a:r>
          </a:p>
          <a:p>
            <a:pPr eaLnBrk="1" hangingPunct="1"/>
            <a:r>
              <a:rPr lang="en-GB" altLang="en-US" dirty="0">
                <a:latin typeface="Arial" panose="020B0604020202020204" pitchFamily="34" charset="0"/>
              </a:rPr>
              <a:t>Great care needs to be taken to avoid confounding and bias and to select controls who are representative of the population from which the cases arose. Bear in mind for instance if controls are community based, then cases need to be selected which are representative of all cases in the community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is best to select several controls per case, not only to increase power, but also so that there are an adequate number of vaccinated and unvaccinated non-cases.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Case-control studies can be designed in an unmatched fashion - adjusting for confounders in the analysis or a  matched design can be used. This may be easier as in field conditions it is possible to select controls from the same general location as the case, in addition this usually adjusts for confounders such as socioeconomic status and access to immunisation services in the design.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1393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Shape 5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33346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550305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4195345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354042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Also known as case-population studies. This provides a preliminary estimate of VE usually during an outbreak investigation among a vaccinated population and provides reassurance that the proportion of vaccinated cases is what would have been expected given the vaccine uptake in the population. </a:t>
            </a:r>
          </a:p>
          <a:p>
            <a:pPr eaLnBrk="1" hangingPunct="1"/>
            <a:r>
              <a:rPr lang="en-GB" altLang="en-US" dirty="0">
                <a:latin typeface="Arial" panose="020B0604020202020204" pitchFamily="34" charset="0"/>
              </a:rPr>
              <a:t>Through a series of curves, the VE is estimated by comparing vaccine uptake amongst cases (PCV) with vaccine uptake in the population (PPV). Generally with higher population coverage,  vaccine uptake also increases among cases.</a:t>
            </a:r>
          </a:p>
          <a:p>
            <a:pPr eaLnBrk="1" hangingPunct="1"/>
            <a:r>
              <a:rPr lang="en-GB" altLang="en-US" dirty="0">
                <a:latin typeface="Arial" panose="020B0604020202020204" pitchFamily="34" charset="0"/>
              </a:rPr>
              <a:t>In addition, it provides a poor estimate at the limits of the curve when the population coverage is either very high or very low.</a:t>
            </a:r>
          </a:p>
          <a:p>
            <a:pPr eaLnBrk="1" hangingPunct="1"/>
            <a:r>
              <a:rPr lang="en-GB" altLang="en-US" dirty="0">
                <a:latin typeface="Arial" panose="020B0604020202020204" pitchFamily="34" charset="0"/>
              </a:rPr>
              <a:t>The main limitations of this method are that it allows very little control of confounding - thus it is important to be sure that the cases are from the same population as the PPV data. </a:t>
            </a:r>
          </a:p>
          <a:p>
            <a:pPr eaLnBrk="1" hangingPunct="1"/>
            <a:r>
              <a:rPr lang="en-GB" altLang="en-US" dirty="0">
                <a:latin typeface="Arial" panose="020B0604020202020204" pitchFamily="34" charset="0"/>
              </a:rPr>
              <a:t>This is partially achieved by ensuring both PPV and PCV are from  the same age groups.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However it does seem to have a role in the initial determination of a need for a further  more methodologically rigorous study.</a:t>
            </a:r>
          </a:p>
        </p:txBody>
      </p:sp>
    </p:spTree>
    <p:extLst>
      <p:ext uri="{BB962C8B-B14F-4D97-AF65-F5344CB8AC3E}">
        <p14:creationId xmlns:p14="http://schemas.microsoft.com/office/powerpoint/2010/main" val="3509045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4282626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123189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Through a series of curves, the VE is estimated by comparing vaccine uptake amongst cases (PCV) with vaccine uptake in the population (PPV). Generally with higher population coverage,  vaccine uptake also increases among cases.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example : if coverage (PPV) for measles vaccine was thought to be 90% and if 50% of cases in an outbreak had a history of vaccine (PCV) - VE is estimated at 90%. The investigator might conclude that efficacy was not a major problem in the outbreak.</a:t>
            </a:r>
          </a:p>
          <a:p>
            <a:pPr eaLnBrk="1" hangingPunct="1"/>
            <a:r>
              <a:rPr lang="en-GB" altLang="en-US" dirty="0">
                <a:latin typeface="Arial" panose="020B0604020202020204" pitchFamily="34" charset="0"/>
              </a:rPr>
              <a:t>However if PPV was 50%, and PCV was 40%, then estimated VE would be below 40% causing more concern.</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728642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998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2815561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The purpose of the study needs to be clearly defined and thus the case definition. What endpoint is of interest - is it protection against clinical disease, or carrier state or serological evidence of infection. Each may have different VE..</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50657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1887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Ideally the case definitions should be both sensitive and specific, but specificity is a more crucial factor than sensitivity.</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However if the case definition is non-specific, then background illness may be misclassified as cases. If these false positives distribute equally between vaccinated and unvaccinated, then the AR will rise disproportionately in vaccinated compared to the unvaccinated. Remembering the equation results in an increase in RR - thus resulting in a falsely low estimate of VE.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Sensitivity is important to gain a more precise estimate. Low sensitivity lowers the power of the study, but does not alter the point estimate,  providing the sensitivity is the same for </a:t>
            </a:r>
            <a:r>
              <a:rPr lang="en-GB" altLang="en-US" dirty="0" err="1">
                <a:latin typeface="Arial" panose="020B0604020202020204" pitchFamily="34" charset="0"/>
              </a:rPr>
              <a:t>vaccinees</a:t>
            </a:r>
            <a:r>
              <a:rPr lang="en-GB" altLang="en-US" dirty="0">
                <a:latin typeface="Arial" panose="020B0604020202020204" pitchFamily="34" charset="0"/>
              </a:rPr>
              <a:t> and non-</a:t>
            </a:r>
            <a:r>
              <a:rPr lang="en-GB" altLang="en-US" dirty="0" err="1">
                <a:latin typeface="Arial" panose="020B0604020202020204" pitchFamily="34" charset="0"/>
              </a:rPr>
              <a:t>vaccinees</a:t>
            </a:r>
            <a:r>
              <a:rPr lang="en-GB" altLang="en-US" dirty="0">
                <a:latin typeface="Arial" panose="020B0604020202020204" pitchFamily="34" charset="0"/>
              </a:rPr>
              <a:t> (which we deal with under case-ascertainment) - as you lose both </a:t>
            </a:r>
            <a:r>
              <a:rPr lang="en-GB" altLang="en-US" dirty="0" err="1">
                <a:latin typeface="Arial" panose="020B0604020202020204" pitchFamily="34" charset="0"/>
              </a:rPr>
              <a:t>vacc</a:t>
            </a:r>
            <a:r>
              <a:rPr lang="en-GB" altLang="en-US" dirty="0">
                <a:latin typeface="Arial" panose="020B0604020202020204" pitchFamily="34" charset="0"/>
              </a:rPr>
              <a:t> and </a:t>
            </a:r>
            <a:r>
              <a:rPr lang="en-GB" altLang="en-US" dirty="0" err="1">
                <a:latin typeface="Arial" panose="020B0604020202020204" pitchFamily="34" charset="0"/>
              </a:rPr>
              <a:t>unvacc</a:t>
            </a:r>
            <a:r>
              <a:rPr lang="en-GB" altLang="en-US" dirty="0">
                <a:latin typeface="Arial" panose="020B0604020202020204" pitchFamily="34" charset="0"/>
              </a:rPr>
              <a:t> cases.</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006525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This example shows the effect of changes in the specificity of a case definition for mumps during an outbreak investigation of mumps vaccine efficacy.</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Initially cases were defined by the school nurse on the basis of parents notes- resulting in an ARV of 18% and ARU of 28% and thus a VE of 37%. </a:t>
            </a:r>
          </a:p>
        </p:txBody>
      </p:sp>
    </p:spTree>
    <p:extLst>
      <p:ext uri="{BB962C8B-B14F-4D97-AF65-F5344CB8AC3E}">
        <p14:creationId xmlns:p14="http://schemas.microsoft.com/office/powerpoint/2010/main" val="2780861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549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However when parents were interviewed and a clinical case definition was used which was more specific (</a:t>
            </a:r>
            <a:r>
              <a:rPr lang="en-GB" altLang="en-US" dirty="0" err="1">
                <a:latin typeface="Arial" panose="020B0604020202020204" pitchFamily="34" charset="0"/>
              </a:rPr>
              <a:t>parotitis</a:t>
            </a:r>
            <a:r>
              <a:rPr lang="en-GB" altLang="en-US" dirty="0">
                <a:latin typeface="Arial" panose="020B0604020202020204" pitchFamily="34" charset="0"/>
              </a:rPr>
              <a:t> for more than 2 days) - then relatively more cases were excluded from the vaccinated group resulting in an increase in the estimated VE to 52% (more accurate).</a:t>
            </a:r>
          </a:p>
        </p:txBody>
      </p:sp>
    </p:spTree>
    <p:extLst>
      <p:ext uri="{BB962C8B-B14F-4D97-AF65-F5344CB8AC3E}">
        <p14:creationId xmlns:p14="http://schemas.microsoft.com/office/powerpoint/2010/main" val="295805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8472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The design of case-finding depends on many factors including  the nature and incidence of the disease, the type of study, the degree to which cases  have access to medical services and the quality of medical records. </a:t>
            </a:r>
            <a:r>
              <a:rPr lang="en-GB" altLang="en-US" b="1" dirty="0">
                <a:latin typeface="Arial" panose="020B0604020202020204" pitchFamily="34" charset="0"/>
              </a:rPr>
              <a:t>The main aim is to avoid differential case finding according to vaccination status.</a:t>
            </a:r>
          </a:p>
          <a:p>
            <a:pPr eaLnBrk="1" hangingPunct="1"/>
            <a:endParaRPr lang="en-GB" altLang="en-US" b="1" dirty="0">
              <a:latin typeface="Arial" panose="020B0604020202020204" pitchFamily="34" charset="0"/>
            </a:endParaRPr>
          </a:p>
          <a:p>
            <a:pPr eaLnBrk="1" hangingPunct="1"/>
            <a:r>
              <a:rPr lang="en-GB" altLang="en-US" dirty="0">
                <a:latin typeface="Arial" panose="020B0604020202020204" pitchFamily="34" charset="0"/>
              </a:rPr>
              <a:t>There are two main alternatives: population based case finding and health care provider based case finding.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former is usually preferable especially for common diseases such as MMR for which patients frequently do not seek medical care. In addition provider based systems may tend to selectively report those with good access to medical services such as vaccination.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However provider based case finding may be more practical for rare severe diseases </a:t>
            </a:r>
            <a:r>
              <a:rPr lang="en-GB" altLang="en-US" dirty="0" err="1">
                <a:latin typeface="Arial" panose="020B0604020202020204" pitchFamily="34" charset="0"/>
              </a:rPr>
              <a:t>eg</a:t>
            </a:r>
            <a:r>
              <a:rPr lang="en-GB" altLang="en-US" dirty="0">
                <a:latin typeface="Arial" panose="020B0604020202020204" pitchFamily="34" charset="0"/>
              </a:rPr>
              <a:t> bacterial meningitis, where cases are usually hospitalised. In addition health care facilities often provide lab confirmation a and thus improve the specificity of case definition.</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367572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GB" altLang="en-US" dirty="0"/>
              <a:t>This example shows the impact of an alteration in the method of case finding during the same outbreak of mumps. With case finding initially through the school nurse who produced a list of cases.</a:t>
            </a:r>
            <a:r>
              <a:rPr lang="en-GB" altLang="en-US" baseline="0" dirty="0"/>
              <a:t> </a:t>
            </a:r>
            <a:r>
              <a:rPr lang="en-GB" altLang="en-US" dirty="0">
                <a:latin typeface="Arial" panose="020B0604020202020204" pitchFamily="34" charset="0"/>
              </a:rPr>
              <a:t>8 vaccinated cases and 68 UV cases were found, resulting in an estimated VE of 52%. </a:t>
            </a:r>
          </a:p>
        </p:txBody>
      </p:sp>
    </p:spTree>
    <p:extLst>
      <p:ext uri="{BB962C8B-B14F-4D97-AF65-F5344CB8AC3E}">
        <p14:creationId xmlns:p14="http://schemas.microsoft.com/office/powerpoint/2010/main" val="26358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972766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Using a population based survey of approaching all parents to identify cases, the survey recognised a </a:t>
            </a:r>
            <a:r>
              <a:rPr lang="en-GB" altLang="en-US" b="1" dirty="0">
                <a:latin typeface="Arial" panose="020B0604020202020204" pitchFamily="34" charset="0"/>
              </a:rPr>
              <a:t>large number of previously unidentified cases</a:t>
            </a:r>
            <a:r>
              <a:rPr lang="en-GB" altLang="en-US" dirty="0">
                <a:latin typeface="Arial" panose="020B0604020202020204" pitchFamily="34" charset="0"/>
              </a:rPr>
              <a:t> -  8 vaccinated and 97 unvaccinated so particularly amongst the unvaccinated cohort. This resulted in an increase in the calculated VE to 64%.</a:t>
            </a:r>
          </a:p>
        </p:txBody>
      </p:sp>
    </p:spTree>
    <p:extLst>
      <p:ext uri="{BB962C8B-B14F-4D97-AF65-F5344CB8AC3E}">
        <p14:creationId xmlns:p14="http://schemas.microsoft.com/office/powerpoint/2010/main" val="4037078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48872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880316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If multiple doses of vaccine are needed  to acquire full protection.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Partial vaccination may afford some protection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To calculate the VE of the complete scheme, this should be compared to those who have received no vaccine </a:t>
            </a:r>
            <a:r>
              <a:rPr lang="en-GB" altLang="en-US" b="1" dirty="0">
                <a:latin typeface="Arial" panose="020B0604020202020204" pitchFamily="34" charset="0"/>
              </a:rPr>
              <a:t>with those who have received one or two doses excluded.</a:t>
            </a:r>
          </a:p>
          <a:p>
            <a:pPr eaLnBrk="1" hangingPunct="1"/>
            <a:endParaRPr lang="en-GB" altLang="en-US" b="1" dirty="0">
              <a:latin typeface="Arial" panose="020B0604020202020204" pitchFamily="34" charset="0"/>
            </a:endParaRPr>
          </a:p>
          <a:p>
            <a:pPr eaLnBrk="1" hangingPunct="1"/>
            <a:r>
              <a:rPr lang="en-GB" altLang="en-US" dirty="0">
                <a:latin typeface="Arial" panose="020B0604020202020204" pitchFamily="34" charset="0"/>
              </a:rPr>
              <a:t>However, it is also possible to calculate the VE of 1 dose vs. none or two doses vs. none, and thus estimate the protection afforded by a partial series.</a:t>
            </a:r>
          </a:p>
        </p:txBody>
      </p:sp>
    </p:spTree>
    <p:extLst>
      <p:ext uri="{BB962C8B-B14F-4D97-AF65-F5344CB8AC3E}">
        <p14:creationId xmlns:p14="http://schemas.microsoft.com/office/powerpoint/2010/main" val="2598843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The ideal observational study would involve V and UV groups whose only difference was in regards to vaccination status - however post-licensure trials mean that UV and V can be dissimilar in several ways.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risk of infection during the outbreak should be the same for UV and V, however if the UV come from a population cluster with low coverage then the infection exposure may be higher than where population more highly vaccinated and thus the indirect effect of vaccination (herd immunity effect) is different. Often an assumption is made of a randomly mixing population of vaccinated and unvaccinated individuals (although estimates of this different indirect effect can be made from random effects models).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Likewise the susceptibility to infection (in particular previous exposure to infection) should be the same for UV and V (except vaccine which should be randomly administered),  otherwise estimates of VE can be distorted.</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4025208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This is crucial in defining our denominator population. There should be similar susceptibility of the vaccinated and unvaccinated groups except in regard of vaccination status.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This is a  reflection of the exposure to infection prior to the investigation. IF before the outbreak the UV had been exposed to disease more than the vaccinated, then susceptibility may be much lower in the UV group compared to the V group, resulting in a lower than expected AR in the UV, a larger RR and thus a falsely low VE.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Thus it must be decided whether to obtain histories of those with prior disease and to include them or to ignore them totally. Models have estimated that ignoring prior disease status can give a VE estimate up to 10% lower than true VE  for measles vaccine even when previous exposure was high.</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then touch on case definition again. Many infections can be subclinical - for example 50% of rubella cases. If the proportion of subclinical infections is the same regardless of vaccination status, VE against clinical disease should the same as the VE against infection. However, if there is an alteration in the host response by vaccination, so the proportion of subclinical infections is higher in vaccinated compared to </a:t>
            </a:r>
            <a:r>
              <a:rPr lang="en-GB" altLang="en-US" dirty="0" err="1">
                <a:latin typeface="Arial" panose="020B0604020202020204" pitchFamily="34" charset="0"/>
              </a:rPr>
              <a:t>unvaccinated,thus</a:t>
            </a:r>
            <a:r>
              <a:rPr lang="en-GB" altLang="en-US" dirty="0">
                <a:latin typeface="Arial" panose="020B0604020202020204" pitchFamily="34" charset="0"/>
              </a:rPr>
              <a:t> resulting in a lower than expected AR for disease in vaccinated and thus a smaller RR. The VE  for</a:t>
            </a:r>
            <a:r>
              <a:rPr lang="en-GB" altLang="en-US" b="1" dirty="0">
                <a:latin typeface="Arial" panose="020B0604020202020204" pitchFamily="34" charset="0"/>
              </a:rPr>
              <a:t> disease</a:t>
            </a:r>
            <a:r>
              <a:rPr lang="en-GB" altLang="en-US" dirty="0">
                <a:latin typeface="Arial" panose="020B0604020202020204" pitchFamily="34" charset="0"/>
              </a:rPr>
              <a:t> will be higher than the protection against </a:t>
            </a:r>
            <a:r>
              <a:rPr lang="en-GB" altLang="en-US" b="1" dirty="0">
                <a:latin typeface="Arial" panose="020B0604020202020204" pitchFamily="34" charset="0"/>
              </a:rPr>
              <a:t>infection</a:t>
            </a:r>
            <a:r>
              <a:rPr lang="en-GB" altLang="en-US" dirty="0">
                <a:latin typeface="Arial" panose="020B0604020202020204" pitchFamily="34" charset="0"/>
              </a:rPr>
              <a:t>. Usually though we are more interested in protection against</a:t>
            </a:r>
            <a:r>
              <a:rPr lang="en-GB" altLang="en-US" b="1" dirty="0">
                <a:latin typeface="Arial" panose="020B0604020202020204" pitchFamily="34" charset="0"/>
              </a:rPr>
              <a:t> diseas</a:t>
            </a:r>
            <a:r>
              <a:rPr lang="en-GB" altLang="en-US" dirty="0">
                <a:latin typeface="Arial" panose="020B0604020202020204" pitchFamily="34" charset="0"/>
              </a:rPr>
              <a:t>e rather than protection against infection.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 </a:t>
            </a:r>
          </a:p>
        </p:txBody>
      </p:sp>
    </p:spTree>
    <p:extLst>
      <p:ext uri="{BB962C8B-B14F-4D97-AF65-F5344CB8AC3E}">
        <p14:creationId xmlns:p14="http://schemas.microsoft.com/office/powerpoint/2010/main" val="31840310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535190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952123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9253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5801601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241177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sz="1600" dirty="0"/>
              <a:t>Vaccine introduced 1999-2000 with catch-up to age 18</a:t>
            </a:r>
            <a:endParaRPr lang="en-GB" altLang="en-US" dirty="0">
              <a:latin typeface="Arial" panose="020B0604020202020204" pitchFamily="34" charset="0"/>
            </a:endParaRPr>
          </a:p>
        </p:txBody>
      </p:sp>
    </p:spTree>
    <p:extLst>
      <p:ext uri="{BB962C8B-B14F-4D97-AF65-F5344CB8AC3E}">
        <p14:creationId xmlns:p14="http://schemas.microsoft.com/office/powerpoint/2010/main" val="33903194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73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726309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r>
              <a:rPr lang="en-GB" altLang="en-US" dirty="0">
                <a:latin typeface="Arial" panose="020B0604020202020204" pitchFamily="34" charset="0"/>
              </a:rPr>
              <a:t>It is also possible to estimate how much VE declines with time after vaccination, by calculating the VE for groups with different time frames after having received their scheduled vaccine.</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2441100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8273153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22073673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Shape 100"/>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803915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Shape 107"/>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
        <p:nvSpPr>
          <p:cNvPr id="108" name="Shape 108"/>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64</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63038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7129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51275" y="94329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70" tIns="45786" rIns="91570" bIns="45786" anchor="b"/>
          <a:lstStyle>
            <a:lvl1pPr defTabSz="915988">
              <a:defRPr sz="2000">
                <a:solidFill>
                  <a:schemeClr val="tx1"/>
                </a:solidFill>
                <a:latin typeface="Tahoma" panose="020B0604030504040204" pitchFamily="34" charset="0"/>
              </a:defRPr>
            </a:lvl1pPr>
            <a:lvl2pPr marL="742950" indent="-285750" defTabSz="915988">
              <a:defRPr sz="2000">
                <a:solidFill>
                  <a:schemeClr val="tx1"/>
                </a:solidFill>
                <a:latin typeface="Tahoma" panose="020B0604030504040204" pitchFamily="34" charset="0"/>
              </a:defRPr>
            </a:lvl2pPr>
            <a:lvl3pPr marL="1143000" indent="-228600" defTabSz="915988">
              <a:defRPr sz="2000">
                <a:solidFill>
                  <a:schemeClr val="tx1"/>
                </a:solidFill>
                <a:latin typeface="Tahoma" panose="020B0604030504040204" pitchFamily="34" charset="0"/>
              </a:defRPr>
            </a:lvl3pPr>
            <a:lvl4pPr marL="1600200" indent="-228600" defTabSz="915988">
              <a:defRPr sz="2000">
                <a:solidFill>
                  <a:schemeClr val="tx1"/>
                </a:solidFill>
                <a:latin typeface="Tahoma" panose="020B0604030504040204" pitchFamily="34" charset="0"/>
              </a:defRPr>
            </a:lvl4pPr>
            <a:lvl5pPr marL="2057400" indent="-228600" defTabSz="915988">
              <a:defRPr sz="2000">
                <a:solidFill>
                  <a:schemeClr val="tx1"/>
                </a:solidFill>
                <a:latin typeface="Tahoma" panose="020B0604030504040204" pitchFamily="34" charset="0"/>
              </a:defRPr>
            </a:lvl5pPr>
            <a:lvl6pPr marL="2514600" indent="-228600" defTabSz="915988" fontAlgn="base">
              <a:spcBef>
                <a:spcPct val="0"/>
              </a:spcBef>
              <a:spcAft>
                <a:spcPct val="0"/>
              </a:spcAft>
              <a:defRPr sz="2000">
                <a:solidFill>
                  <a:schemeClr val="tx1"/>
                </a:solidFill>
                <a:latin typeface="Tahoma" panose="020B0604030504040204" pitchFamily="34" charset="0"/>
              </a:defRPr>
            </a:lvl6pPr>
            <a:lvl7pPr marL="2971800" indent="-228600" defTabSz="915988" fontAlgn="base">
              <a:spcBef>
                <a:spcPct val="0"/>
              </a:spcBef>
              <a:spcAft>
                <a:spcPct val="0"/>
              </a:spcAft>
              <a:defRPr sz="2000">
                <a:solidFill>
                  <a:schemeClr val="tx1"/>
                </a:solidFill>
                <a:latin typeface="Tahoma" panose="020B0604030504040204" pitchFamily="34" charset="0"/>
              </a:defRPr>
            </a:lvl7pPr>
            <a:lvl8pPr marL="3429000" indent="-228600" defTabSz="915988" fontAlgn="base">
              <a:spcBef>
                <a:spcPct val="0"/>
              </a:spcBef>
              <a:spcAft>
                <a:spcPct val="0"/>
              </a:spcAft>
              <a:defRPr sz="2000">
                <a:solidFill>
                  <a:schemeClr val="tx1"/>
                </a:solidFill>
                <a:latin typeface="Tahoma" panose="020B0604030504040204" pitchFamily="34" charset="0"/>
              </a:defRPr>
            </a:lvl8pPr>
            <a:lvl9pPr marL="3886200" indent="-228600" defTabSz="915988" fontAlgn="base">
              <a:spcBef>
                <a:spcPct val="0"/>
              </a:spcBef>
              <a:spcAft>
                <a:spcPct val="0"/>
              </a:spcAft>
              <a:defRPr sz="2000">
                <a:solidFill>
                  <a:schemeClr val="tx1"/>
                </a:solidFill>
                <a:latin typeface="Tahoma" panose="020B0604030504040204" pitchFamily="34" charset="0"/>
              </a:defRPr>
            </a:lvl9pPr>
          </a:lstStyle>
          <a:p>
            <a:pPr algn="r"/>
            <a:fld id="{F6861402-6C4E-4DA2-AB17-27DEB58B89CB}" type="slidenum">
              <a:rPr lang="en-GB" altLang="en-US" sz="1200">
                <a:latin typeface="Times New Roman" panose="02020603050405020304" pitchFamily="18" charset="0"/>
              </a:rPr>
              <a:pPr algn="r"/>
              <a:t>8</a:t>
            </a:fld>
            <a:endParaRPr lang="en-GB" altLang="en-US" sz="1200">
              <a:latin typeface="Times New Roman" panose="02020603050405020304" pitchFamily="18" charset="0"/>
            </a:endParaRPr>
          </a:p>
        </p:txBody>
      </p:sp>
      <p:sp>
        <p:nvSpPr>
          <p:cNvPr id="195587" name="Rectangle 2"/>
          <p:cNvSpPr>
            <a:spLocks noGrp="1" noRot="1" noChangeAspect="1" noChangeArrowheads="1" noTextEdit="1"/>
          </p:cNvSpPr>
          <p:nvPr>
            <p:ph type="sldImg"/>
          </p:nvPr>
        </p:nvSpPr>
        <p:spPr>
          <a:xfrm>
            <a:off x="103188" y="750888"/>
            <a:ext cx="6594475" cy="3709987"/>
          </a:xfrm>
          <a:ln/>
        </p:spPr>
      </p:sp>
      <p:sp>
        <p:nvSpPr>
          <p:cNvPr id="195588" name="Rectangle 3"/>
          <p:cNvSpPr>
            <a:spLocks noGrp="1" noChangeArrowheads="1"/>
          </p:cNvSpPr>
          <p:nvPr>
            <p:ph type="body" idx="1"/>
          </p:nvPr>
        </p:nvSpPr>
        <p:spPr>
          <a:xfrm>
            <a:off x="906463" y="4714875"/>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GB" altLang="en-US" dirty="0"/>
              <a:t>Need to highlight the core differences between vaccine efficacy and vaccine effectiveness</a:t>
            </a:r>
            <a:endParaRPr lang="en-GB" dirty="0"/>
          </a:p>
        </p:txBody>
      </p:sp>
    </p:spTree>
    <p:extLst>
      <p:ext uri="{BB962C8B-B14F-4D97-AF65-F5344CB8AC3E}">
        <p14:creationId xmlns:p14="http://schemas.microsoft.com/office/powerpoint/2010/main" val="105784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480"/>
              </a:spcBef>
              <a:spcAft>
                <a:spcPts val="0"/>
              </a:spcAft>
              <a:buNone/>
            </a:pP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3988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nl-NL"/>
              <a:t>Klik om stijl te bewerken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nl-NL"/>
              <a:t>Klikken om de ondertitelstijl van het model te bewerken</a:t>
            </a:r>
            <a:endParaRPr lang="en-GB" dirty="0"/>
          </a:p>
        </p:txBody>
      </p:sp>
      <p:pic>
        <p:nvPicPr>
          <p:cNvPr id="8"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369696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Courier New" panose="02070309020205020404" pitchFamily="49" charset="0"/>
              <a:buChar char="o"/>
              <a:tabLst>
                <a:tab pos="541312" algn="l"/>
              </a:tabLst>
              <a:defRPr sz="2000">
                <a:latin typeface="Tahoma" pitchFamily="34" charset="0"/>
                <a:cs typeface="Tahoma" pitchFamily="34" charset="0"/>
              </a:defRPr>
            </a:lvl3pPr>
            <a:lvl5pPr>
              <a:buNone/>
              <a:defRPr/>
            </a:lvl5pPr>
          </a:lstStyle>
          <a:p>
            <a:pPr lvl="0"/>
            <a:r>
              <a:rPr lang="nl-NL"/>
              <a:t>Tekststijl van het model bewerken</a:t>
            </a:r>
          </a:p>
          <a:p>
            <a:pPr lvl="1"/>
            <a:r>
              <a:rPr lang="nl-NL"/>
              <a:t>Tweede niveau</a:t>
            </a:r>
          </a:p>
          <a:p>
            <a:pPr lvl="2"/>
            <a:r>
              <a:rPr lang="nl-NL"/>
              <a:t>Derde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60889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6270439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144585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29529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2577713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860"/>
            <a:ext cx="12192000" cy="6858000"/>
          </a:xfrm>
          <a:prstGeom prst="rect">
            <a:avLst/>
          </a:prstGeom>
        </p:spPr>
      </p:pic>
      <p:sp>
        <p:nvSpPr>
          <p:cNvPr id="180226" name="Rectangle 2"/>
          <p:cNvSpPr>
            <a:spLocks noGrp="1" noChangeArrowheads="1"/>
          </p:cNvSpPr>
          <p:nvPr>
            <p:ph type="title"/>
          </p:nvPr>
        </p:nvSpPr>
        <p:spPr bwMode="auto">
          <a:xfrm>
            <a:off x="431801" y="358923"/>
            <a:ext cx="10318363" cy="793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22048"/>
            <a:ext cx="11368617" cy="50200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pic>
        <p:nvPicPr>
          <p:cNvPr id="7" name="Picture 8"/>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379172358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62" r:id="rId4"/>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Courier New" panose="02070309020205020404" pitchFamily="49" charset="0"/>
        <a:buChar char="o"/>
        <a:defRPr sz="20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nl-NL"/>
              <a:t>Klik om stijl te bewerken</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271672993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78" algn="l" rtl="0" eaLnBrk="1" fontAlgn="base" hangingPunct="1">
        <a:lnSpc>
          <a:spcPct val="90000"/>
        </a:lnSpc>
        <a:spcBef>
          <a:spcPct val="0"/>
        </a:spcBef>
        <a:spcAft>
          <a:spcPct val="0"/>
        </a:spcAft>
        <a:defRPr sz="3200">
          <a:solidFill>
            <a:schemeClr val="bg1"/>
          </a:solidFill>
          <a:latin typeface="Tahoma" pitchFamily="34" charset="0"/>
        </a:defRPr>
      </a:lvl6pPr>
      <a:lvl7pPr marL="914354" algn="l" rtl="0" eaLnBrk="1" fontAlgn="base" hangingPunct="1">
        <a:lnSpc>
          <a:spcPct val="90000"/>
        </a:lnSpc>
        <a:spcBef>
          <a:spcPct val="0"/>
        </a:spcBef>
        <a:spcAft>
          <a:spcPct val="0"/>
        </a:spcAft>
        <a:defRPr sz="3200">
          <a:solidFill>
            <a:schemeClr val="bg1"/>
          </a:solidFill>
          <a:latin typeface="Tahoma" pitchFamily="34" charset="0"/>
        </a:defRPr>
      </a:lvl7pPr>
      <a:lvl8pPr marL="1371532" algn="l" rtl="0" eaLnBrk="1" fontAlgn="base" hangingPunct="1">
        <a:lnSpc>
          <a:spcPct val="90000"/>
        </a:lnSpc>
        <a:spcBef>
          <a:spcPct val="0"/>
        </a:spcBef>
        <a:spcAft>
          <a:spcPct val="0"/>
        </a:spcAft>
        <a:defRPr sz="3200">
          <a:solidFill>
            <a:schemeClr val="bg1"/>
          </a:solidFill>
          <a:latin typeface="Tahoma" pitchFamily="34" charset="0"/>
        </a:defRPr>
      </a:lvl8pPr>
      <a:lvl9pPr marL="1828709"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85" indent="-285737" algn="l" rtl="0" eaLnBrk="1" fontAlgn="base" hangingPunct="1">
        <a:spcBef>
          <a:spcPct val="20000"/>
        </a:spcBef>
        <a:spcAft>
          <a:spcPct val="0"/>
        </a:spcAft>
        <a:buChar char="–"/>
        <a:defRPr sz="2800">
          <a:solidFill>
            <a:schemeClr val="tx1"/>
          </a:solidFill>
          <a:latin typeface="Arial" charset="0"/>
        </a:defRPr>
      </a:lvl2pPr>
      <a:lvl3pPr marL="1230252" indent="-228589" algn="l" rtl="0" eaLnBrk="1" fontAlgn="base" hangingPunct="1">
        <a:spcBef>
          <a:spcPct val="20000"/>
        </a:spcBef>
        <a:spcAft>
          <a:spcPct val="0"/>
        </a:spcAft>
        <a:buChar char="•"/>
        <a:defRPr sz="2400">
          <a:solidFill>
            <a:schemeClr val="tx1"/>
          </a:solidFill>
          <a:latin typeface="Arial" charset="0"/>
        </a:defRPr>
      </a:lvl3pPr>
      <a:lvl4pPr marL="1638218" indent="-228589" algn="l" rtl="0" eaLnBrk="1" fontAlgn="base" hangingPunct="1">
        <a:spcBef>
          <a:spcPct val="20000"/>
        </a:spcBef>
        <a:spcAft>
          <a:spcPct val="0"/>
        </a:spcAft>
        <a:buChar char="–"/>
        <a:defRPr sz="2000">
          <a:solidFill>
            <a:schemeClr val="tx1"/>
          </a:solidFill>
          <a:latin typeface="Arial" charset="0"/>
        </a:defRPr>
      </a:lvl4pPr>
      <a:lvl5pPr marL="2057298" indent="-228589" algn="l" rtl="0" eaLnBrk="1" fontAlgn="base" hangingPunct="1">
        <a:spcBef>
          <a:spcPct val="20000"/>
        </a:spcBef>
        <a:spcAft>
          <a:spcPct val="0"/>
        </a:spcAft>
        <a:buChar char="»"/>
        <a:defRPr sz="2000">
          <a:solidFill>
            <a:schemeClr val="tx1"/>
          </a:solidFill>
          <a:latin typeface="Arial" charset="0"/>
        </a:defRPr>
      </a:lvl5pPr>
      <a:lvl6pPr marL="2514474" indent="-228589" algn="l" rtl="0" eaLnBrk="1" fontAlgn="base" hangingPunct="1">
        <a:spcBef>
          <a:spcPct val="20000"/>
        </a:spcBef>
        <a:spcAft>
          <a:spcPct val="0"/>
        </a:spcAft>
        <a:buChar char="»"/>
        <a:defRPr sz="2000">
          <a:solidFill>
            <a:schemeClr val="tx1"/>
          </a:solidFill>
          <a:latin typeface="Arial" charset="0"/>
        </a:defRPr>
      </a:lvl6pPr>
      <a:lvl7pPr marL="2971652" indent="-228589" algn="l" rtl="0" eaLnBrk="1" fontAlgn="base" hangingPunct="1">
        <a:spcBef>
          <a:spcPct val="20000"/>
        </a:spcBef>
        <a:spcAft>
          <a:spcPct val="0"/>
        </a:spcAft>
        <a:buChar char="»"/>
        <a:defRPr sz="2000">
          <a:solidFill>
            <a:schemeClr val="tx1"/>
          </a:solidFill>
          <a:latin typeface="Arial" charset="0"/>
        </a:defRPr>
      </a:lvl7pPr>
      <a:lvl8pPr marL="3428829" indent="-228589" algn="l" rtl="0" eaLnBrk="1" fontAlgn="base" hangingPunct="1">
        <a:spcBef>
          <a:spcPct val="20000"/>
        </a:spcBef>
        <a:spcAft>
          <a:spcPct val="0"/>
        </a:spcAft>
        <a:buChar char="»"/>
        <a:defRPr sz="2000">
          <a:solidFill>
            <a:schemeClr val="tx1"/>
          </a:solidFill>
          <a:latin typeface="Arial" charset="0"/>
        </a:defRPr>
      </a:lvl8pPr>
      <a:lvl9pPr marL="3886006" indent="-228589"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44057" y="4320001"/>
            <a:ext cx="10869432" cy="1146523"/>
          </a:xfrm>
          <a:prstGeom prst="rect">
            <a:avLst/>
          </a:prstGeom>
          <a:noFill/>
          <a:ln>
            <a:noFill/>
          </a:ln>
        </p:spPr>
        <p:txBody>
          <a:bodyPr spcFirstLastPara="1" wrap="square" lIns="0" tIns="0" rIns="0" bIns="0" anchor="t" anchorCtr="0">
            <a:noAutofit/>
          </a:bodyPr>
          <a:lstStyle/>
          <a:p>
            <a:pPr lvl="0"/>
            <a:r>
              <a:rPr lang="en-GB" sz="3600" b="1" dirty="0"/>
              <a:t>Main learning points in lecture “Applied Epidemiological Research for Vaccine Preventable Diseases: Vaccine Effectiveness”</a:t>
            </a:r>
          </a:p>
        </p:txBody>
      </p:sp>
      <p:sp>
        <p:nvSpPr>
          <p:cNvPr id="41" name="Shape 41"/>
          <p:cNvSpPr txBox="1">
            <a:spLocks noGrp="1"/>
          </p:cNvSpPr>
          <p:nvPr>
            <p:ph type="subTitle" idx="1"/>
          </p:nvPr>
        </p:nvSpPr>
        <p:spPr>
          <a:xfrm>
            <a:off x="644057" y="3600010"/>
            <a:ext cx="10869432" cy="462721"/>
          </a:xfrm>
          <a:prstGeom prst="rect">
            <a:avLst/>
          </a:prstGeom>
          <a:noFill/>
          <a:ln>
            <a:noFill/>
          </a:ln>
        </p:spPr>
        <p:txBody>
          <a:bodyPr spcFirstLastPara="1" wrap="square" lIns="0" tIns="0" rIns="0" bIns="0" anchor="t" anchorCtr="0">
            <a:noAutofit/>
          </a:bodyPr>
          <a:lstStyle/>
          <a:p>
            <a:pPr marL="0" lvl="0" indent="0"/>
            <a:r>
              <a:rPr lang="en-GB" sz="2800" b="0" dirty="0"/>
              <a:t>Training of Trainers in Epidemiology of Vaccine Preventable Diseases</a:t>
            </a:r>
          </a:p>
        </p:txBody>
      </p:sp>
      <p:sp>
        <p:nvSpPr>
          <p:cNvPr id="42" name="Shape 42"/>
          <p:cNvSpPr txBox="1"/>
          <p:nvPr/>
        </p:nvSpPr>
        <p:spPr>
          <a:xfrm>
            <a:off x="644057" y="5652001"/>
            <a:ext cx="10869432" cy="99853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Tahoma"/>
              <a:ea typeface="Tahoma"/>
              <a:cs typeface="Tahoma"/>
              <a:sym typeface="Tahoma"/>
            </a:endParaRPr>
          </a:p>
          <a:p>
            <a:pPr marL="0" marR="0" lvl="0" indent="0" algn="l" rtl="0">
              <a:lnSpc>
                <a:spcPct val="90000"/>
              </a:lnSpc>
              <a:spcBef>
                <a:spcPts val="600"/>
              </a:spcBef>
              <a:spcAft>
                <a:spcPts val="0"/>
              </a:spcAft>
              <a:buNone/>
            </a:pPr>
            <a:endParaRPr sz="2000" b="0" i="0" u="none" strike="noStrike" cap="none" dirty="0">
              <a:solidFill>
                <a:schemeClr val="lt1"/>
              </a:solidFill>
              <a:latin typeface="Tahoma"/>
              <a:ea typeface="Tahoma"/>
              <a:cs typeface="Tahoma"/>
              <a:sym typeface="Tahoma"/>
            </a:endParaRPr>
          </a:p>
          <a:p>
            <a:pPr lvl="0">
              <a:lnSpc>
                <a:spcPct val="90000"/>
              </a:lnSpc>
            </a:pPr>
            <a:r>
              <a:rPr lang="en-GB" sz="2000" dirty="0">
                <a:solidFill>
                  <a:schemeClr val="lt1"/>
                </a:solidFill>
                <a:latin typeface="Tahoma"/>
                <a:ea typeface="Tahoma"/>
                <a:cs typeface="Tahoma"/>
                <a:sym typeface="Tahoma"/>
              </a:rPr>
              <a:t>Created in February 2012, revised May 2018</a:t>
            </a: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Efficacy, effectiveness, impact and herd immunity </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b="1" dirty="0"/>
              <a:t>Efficacy</a:t>
            </a:r>
            <a:r>
              <a:rPr lang="en-GB" dirty="0"/>
              <a:t> is the direct protection to a vaccinated individual as estimated from a clinical trial </a:t>
            </a:r>
          </a:p>
          <a:p>
            <a:pPr marL="342900" lvl="0" indent="-342900">
              <a:spcBef>
                <a:spcPts val="0"/>
              </a:spcBef>
              <a:buFont typeface="Arial" panose="020B0604020202020204" pitchFamily="34" charset="0"/>
              <a:buChar char="•"/>
            </a:pPr>
            <a:r>
              <a:rPr lang="en-GB" b="1" dirty="0"/>
              <a:t>Effectiveness</a:t>
            </a:r>
            <a:r>
              <a:rPr lang="en-GB" dirty="0"/>
              <a:t> is an estimate of the direct protection in a field study </a:t>
            </a:r>
            <a:br>
              <a:rPr lang="en-GB" dirty="0"/>
            </a:br>
            <a:r>
              <a:rPr lang="en-GB" dirty="0"/>
              <a:t>post licensure. </a:t>
            </a:r>
          </a:p>
          <a:p>
            <a:pPr marL="342900" lvl="0" indent="-342900">
              <a:spcBef>
                <a:spcPts val="0"/>
              </a:spcBef>
              <a:buFont typeface="Arial" panose="020B0604020202020204" pitchFamily="34" charset="0"/>
              <a:buChar char="•"/>
            </a:pPr>
            <a:r>
              <a:rPr lang="en-GB" b="1" dirty="0"/>
              <a:t>Impact</a:t>
            </a:r>
            <a:r>
              <a:rPr lang="en-GB" dirty="0"/>
              <a:t> is the population level effect of a vaccination campaign. </a:t>
            </a:r>
          </a:p>
          <a:p>
            <a:pPr marL="612761" lvl="1" indent="-342900">
              <a:spcBef>
                <a:spcPts val="0"/>
              </a:spcBef>
            </a:pPr>
            <a:r>
              <a:rPr lang="en-GB" sz="2000" dirty="0"/>
              <a:t>This will depend on many factors such as vaccine coverage, herd immunity and effectiveness. </a:t>
            </a:r>
          </a:p>
          <a:p>
            <a:pPr marL="342900" lvl="0" indent="-342900">
              <a:spcBef>
                <a:spcPts val="0"/>
              </a:spcBef>
              <a:buFont typeface="Arial" panose="020B0604020202020204" pitchFamily="34" charset="0"/>
              <a:buChar char="•"/>
            </a:pPr>
            <a:r>
              <a:rPr lang="en-GB" b="1" dirty="0"/>
              <a:t>Herd immunity</a:t>
            </a:r>
            <a:r>
              <a:rPr lang="en-GB" dirty="0"/>
              <a:t> is an indirect effect of vaccination due to reduced </a:t>
            </a:r>
            <a:br>
              <a:rPr lang="en-GB" dirty="0"/>
            </a:br>
            <a:r>
              <a:rPr lang="en-GB" dirty="0"/>
              <a:t>disease transmission.</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68266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Mathematical definition of vaccine efficacy</a:t>
            </a:r>
            <a:endParaRPr dirty="0"/>
          </a:p>
        </p:txBody>
      </p:sp>
      <mc:AlternateContent xmlns:mc="http://schemas.openxmlformats.org/markup-compatibility/2006">
        <mc:Choice xmlns:a14="http://schemas.microsoft.com/office/drawing/2010/main" Requires="a14">
          <p:sp>
            <p:nvSpPr>
              <p:cNvPr id="68" name="Shape 68"/>
              <p:cNvSpPr txBox="1">
                <a:spLocks noGrp="1"/>
              </p:cNvSpPr>
              <p:nvPr>
                <p:ph idx="1"/>
              </p:nvPr>
            </p:nvSpPr>
            <p:spPr>
              <a:xfrm>
                <a:off x="431807" y="1286540"/>
                <a:ext cx="11368617" cy="4955510"/>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The reduction in the chance you will get disease if vaccinated compared to not vaccinated (usually given as a %)</a:t>
                </a:r>
              </a:p>
              <a:p>
                <a:pPr marL="342900" lvl="0" indent="-342900">
                  <a:spcBef>
                    <a:spcPts val="0"/>
                  </a:spcBef>
                  <a:buFont typeface="Arial" panose="020B0604020202020204" pitchFamily="34" charset="0"/>
                  <a:buChar char="•"/>
                </a:pPr>
                <a:endParaRPr lang="en-GB" dirty="0"/>
              </a:p>
              <a:p>
                <a:pPr marL="0" lvl="0" indent="0">
                  <a:spcBef>
                    <a:spcPts val="0"/>
                  </a:spcBef>
                </a:pPr>
                <a:r>
                  <a:rPr lang="en-GB" dirty="0"/>
                  <a:t>For example: </a:t>
                </a:r>
              </a:p>
              <a:p>
                <a:pPr marL="342900" lvl="0" indent="-342900">
                  <a:spcBef>
                    <a:spcPts val="0"/>
                  </a:spcBef>
                  <a:buFont typeface="Arial" panose="020B0604020202020204" pitchFamily="34" charset="0"/>
                  <a:buChar char="•"/>
                </a:pPr>
                <a:r>
                  <a:rPr lang="en-GB" dirty="0"/>
                  <a:t>Let ARU = disease attack rate in unvaccinated</a:t>
                </a:r>
              </a:p>
              <a:p>
                <a:pPr marL="342900" lvl="0" indent="-342900">
                  <a:spcBef>
                    <a:spcPts val="0"/>
                  </a:spcBef>
                  <a:buFont typeface="Arial" panose="020B0604020202020204" pitchFamily="34" charset="0"/>
                  <a:buChar char="•"/>
                </a:pPr>
                <a:r>
                  <a:rPr lang="en-GB" dirty="0"/>
                  <a:t>Let ARV = disease attack rate in vaccinated</a:t>
                </a:r>
              </a:p>
              <a:p>
                <a:pPr lvl="0" algn="ctr">
                  <a:spcBef>
                    <a:spcPts val="0"/>
                  </a:spcBef>
                </a:pPr>
                <a14:m>
                  <m:oMathPara xmlns:m="http://schemas.openxmlformats.org/officeDocument/2006/math">
                    <m:oMathParaPr>
                      <m:jc m:val="centerGroup"/>
                    </m:oMathParaPr>
                    <m:oMath xmlns:m="http://schemas.openxmlformats.org/officeDocument/2006/math">
                      <m:r>
                        <a:rPr lang="nl-NL" sz="2800" b="0" i="1" smtClean="0">
                          <a:latin typeface="Cambria Math" panose="02040503050406030204" pitchFamily="18" charset="0"/>
                        </a:rPr>
                        <m:t>𝑉𝐸</m:t>
                      </m:r>
                      <m:r>
                        <a:rPr lang="nl-NL" sz="2800" b="0" i="1" smtClean="0">
                          <a:latin typeface="Cambria Math" panose="02040503050406030204" pitchFamily="18" charset="0"/>
                        </a:rPr>
                        <m:t>=</m:t>
                      </m:r>
                      <m:f>
                        <m:fPr>
                          <m:ctrlPr>
                            <a:rPr lang="nl-NL" sz="2800" i="1" smtClean="0">
                              <a:latin typeface="Cambria Math" panose="02040503050406030204" pitchFamily="18" charset="0"/>
                            </a:rPr>
                          </m:ctrlPr>
                        </m:fPr>
                        <m:num>
                          <m:r>
                            <a:rPr lang="nl-NL" sz="2800" b="0" i="1" smtClean="0">
                              <a:latin typeface="Cambria Math" panose="02040503050406030204" pitchFamily="18" charset="0"/>
                            </a:rPr>
                            <m:t>𝐴𝑅𝑈</m:t>
                          </m:r>
                          <m:r>
                            <a:rPr lang="nl-NL" sz="2800" b="0" i="1" smtClean="0">
                              <a:latin typeface="Cambria Math" panose="02040503050406030204" pitchFamily="18" charset="0"/>
                            </a:rPr>
                            <m:t>−</m:t>
                          </m:r>
                          <m:r>
                            <a:rPr lang="nl-NL" sz="2800" b="0" i="1" smtClean="0">
                              <a:latin typeface="Cambria Math" panose="02040503050406030204" pitchFamily="18" charset="0"/>
                            </a:rPr>
                            <m:t>𝐴𝑅𝑉</m:t>
                          </m:r>
                        </m:num>
                        <m:den>
                          <m:r>
                            <a:rPr lang="nl-NL" sz="2800" b="0" i="1" smtClean="0">
                              <a:latin typeface="Cambria Math" panose="02040503050406030204" pitchFamily="18" charset="0"/>
                            </a:rPr>
                            <m:t>𝐴𝑅𝑈</m:t>
                          </m:r>
                        </m:den>
                      </m:f>
                    </m:oMath>
                  </m:oMathPara>
                </a14:m>
                <a:endParaRPr lang="nl-NL" sz="2800" dirty="0"/>
              </a:p>
              <a:p>
                <a:pPr lvl="0" algn="ctr">
                  <a:spcBef>
                    <a:spcPts val="0"/>
                  </a:spcBef>
                </a:pPr>
                <a14:m>
                  <m:oMathPara xmlns:m="http://schemas.openxmlformats.org/officeDocument/2006/math">
                    <m:oMathParaPr>
                      <m:jc m:val="centerGroup"/>
                    </m:oMathParaPr>
                    <m:oMath xmlns:m="http://schemas.openxmlformats.org/officeDocument/2006/math">
                      <m:r>
                        <a:rPr lang="nl-NL" sz="2800" b="0" i="1" smtClean="0">
                          <a:latin typeface="Cambria Math" panose="02040503050406030204" pitchFamily="18" charset="0"/>
                        </a:rPr>
                        <m:t>=1 −(</m:t>
                      </m:r>
                      <m:f>
                        <m:fPr>
                          <m:ctrlPr>
                            <a:rPr lang="nl-NL" sz="2800" i="1" smtClean="0">
                              <a:latin typeface="Cambria Math" panose="02040503050406030204" pitchFamily="18" charset="0"/>
                            </a:rPr>
                          </m:ctrlPr>
                        </m:fPr>
                        <m:num>
                          <m:r>
                            <a:rPr lang="nl-NL" sz="2800" b="0" i="1" smtClean="0">
                              <a:latin typeface="Cambria Math" panose="02040503050406030204" pitchFamily="18" charset="0"/>
                            </a:rPr>
                            <m:t>𝐴𝑅𝑉</m:t>
                          </m:r>
                        </m:num>
                        <m:den>
                          <m:r>
                            <a:rPr lang="nl-NL" sz="2800" b="0" i="1" smtClean="0">
                              <a:latin typeface="Cambria Math" panose="02040503050406030204" pitchFamily="18" charset="0"/>
                            </a:rPr>
                            <m:t>𝐴𝑅𝑈</m:t>
                          </m:r>
                        </m:den>
                      </m:f>
                      <m:r>
                        <a:rPr lang="nl-NL" sz="2800" b="0" i="1" smtClean="0">
                          <a:latin typeface="Cambria Math" panose="02040503050406030204" pitchFamily="18" charset="0"/>
                        </a:rPr>
                        <m:t>)</m:t>
                      </m:r>
                    </m:oMath>
                  </m:oMathPara>
                </a14:m>
                <a:endParaRPr lang="en-GB" sz="2800" dirty="0"/>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So VE = 1-RR  ‘preventive fraction’</a:t>
                </a:r>
              </a:p>
              <a:p>
                <a:pPr marL="342900" lvl="0" indent="-342900">
                  <a:spcBef>
                    <a:spcPts val="0"/>
                  </a:spcBef>
                  <a:buFont typeface="Arial" panose="020B0604020202020204" pitchFamily="34" charset="0"/>
                  <a:buChar char="•"/>
                </a:pPr>
                <a:r>
                  <a:rPr lang="en-GB" dirty="0"/>
                  <a:t>RR is relative risk of disease in vaccinated compared to unvaccinated</a:t>
                </a:r>
              </a:p>
              <a:p>
                <a:pPr marL="0" marR="0" lvl="0" indent="0" algn="l" rtl="0">
                  <a:lnSpc>
                    <a:spcPct val="90000"/>
                  </a:lnSpc>
                  <a:spcBef>
                    <a:spcPts val="0"/>
                  </a:spcBef>
                  <a:spcAft>
                    <a:spcPts val="0"/>
                  </a:spcAft>
                  <a:buNone/>
                </a:pPr>
                <a:endParaRPr sz="2400" i="0" u="none" strike="noStrike" cap="none" dirty="0">
                  <a:solidFill>
                    <a:schemeClr val="dk1"/>
                  </a:solidFill>
                  <a:sym typeface="Tahoma"/>
                </a:endParaRPr>
              </a:p>
            </p:txBody>
          </p:sp>
        </mc:Choice>
        <mc:Fallback>
          <p:sp>
            <p:nvSpPr>
              <p:cNvPr id="68" name="Shape 68"/>
              <p:cNvSpPr txBox="1">
                <a:spLocks noGrp="1" noRot="1" noChangeAspect="1" noMove="1" noResize="1" noEditPoints="1" noAdjustHandles="1" noChangeArrowheads="1" noChangeShapeType="1" noTextEdit="1"/>
              </p:cNvSpPr>
              <p:nvPr>
                <p:ph idx="1"/>
              </p:nvPr>
            </p:nvSpPr>
            <p:spPr>
              <a:xfrm>
                <a:off x="431807" y="1286540"/>
                <a:ext cx="11368617" cy="4955510"/>
              </a:xfrm>
              <a:prstGeom prst="rect">
                <a:avLst/>
              </a:prstGeom>
              <a:blipFill>
                <a:blip r:embed="rId3"/>
                <a:stretch>
                  <a:fillRect l="-1662" t="-2583" b="-6519"/>
                </a:stretch>
              </a:blipFill>
              <a:ln>
                <a:noFill/>
              </a:ln>
            </p:spPr>
            <p:txBody>
              <a:bodyPr/>
              <a:lstStyle/>
              <a:p>
                <a:r>
                  <a:rPr lang="en-GB">
                    <a:noFill/>
                  </a:rPr>
                  <a:t> </a:t>
                </a:r>
              </a:p>
            </p:txBody>
          </p:sp>
        </mc:Fallback>
      </mc:AlternateContent>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75250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Calculation of attack rates</a:t>
            </a:r>
            <a:endParaRPr dirty="0"/>
          </a:p>
        </p:txBody>
      </p:sp>
      <mc:AlternateContent xmlns:mc="http://schemas.openxmlformats.org/markup-compatibility/2006">
        <mc:Choice xmlns:a14="http://schemas.microsoft.com/office/drawing/2010/main" Requires="a14">
          <p:sp>
            <p:nvSpPr>
              <p:cNvPr id="68" name="Shape 68"/>
              <p:cNvSpPr txBox="1">
                <a:spLocks noGrp="1"/>
              </p:cNvSpPr>
              <p:nvPr>
                <p:ph idx="1"/>
              </p:nvPr>
            </p:nvSpPr>
            <p:spPr>
              <a:xfrm>
                <a:off x="431807" y="1297172"/>
                <a:ext cx="11368617" cy="494487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measure of risk: attack rate (AR) </a:t>
                </a:r>
              </a:p>
              <a:p>
                <a:pPr marL="342900" lvl="0" indent="-342900">
                  <a:spcBef>
                    <a:spcPts val="0"/>
                  </a:spcBef>
                  <a:buFont typeface="Arial" panose="020B0604020202020204" pitchFamily="34" charset="0"/>
                  <a:buChar char="•"/>
                </a:pPr>
                <a:endParaRPr lang="en-GB" dirty="0"/>
              </a:p>
              <a:p>
                <a:pPr lvl="0">
                  <a:spcBef>
                    <a:spcPts val="0"/>
                  </a:spcBef>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d>
                            <m:dPr>
                              <m:ctrlPr>
                                <a:rPr lang="nl-NL" b="0" i="1" smtClean="0">
                                  <a:latin typeface="Cambria Math" panose="02040503050406030204" pitchFamily="18" charset="0"/>
                                </a:rPr>
                              </m:ctrlPr>
                            </m:dPr>
                            <m:e>
                              <m:r>
                                <a:rPr lang="nl-NL" b="0" i="1" smtClean="0">
                                  <a:latin typeface="Cambria Math" panose="02040503050406030204" pitchFamily="18" charset="0"/>
                                </a:rPr>
                                <m:t>𝑛𝑢𝑚𝑏𝑒𝑟</m:t>
                              </m:r>
                              <m:r>
                                <a:rPr lang="nl-NL" b="0" i="1" smtClean="0">
                                  <a:latin typeface="Cambria Math" panose="02040503050406030204" pitchFamily="18" charset="0"/>
                                </a:rPr>
                                <m:t> </m:t>
                              </m:r>
                              <m:r>
                                <a:rPr lang="nl-NL" b="0" i="1" smtClean="0">
                                  <a:latin typeface="Cambria Math" panose="02040503050406030204" pitchFamily="18" charset="0"/>
                                </a:rPr>
                                <m:t>𝑜𝑓</m:t>
                              </m:r>
                              <m:r>
                                <a:rPr lang="nl-NL" b="0" i="1" smtClean="0">
                                  <a:latin typeface="Cambria Math" panose="02040503050406030204" pitchFamily="18" charset="0"/>
                                </a:rPr>
                                <m:t> </m:t>
                              </m:r>
                              <m:r>
                                <a:rPr lang="nl-NL" b="0" i="1" smtClean="0">
                                  <a:latin typeface="Cambria Math" panose="02040503050406030204" pitchFamily="18" charset="0"/>
                                </a:rPr>
                                <m:t>𝑐𝑎𝑠𝑒𝑠</m:t>
                              </m:r>
                            </m:e>
                          </m:d>
                        </m:num>
                        <m:den>
                          <m:r>
                            <a:rPr lang="nl-NL" b="0" i="1" smtClean="0">
                              <a:latin typeface="Cambria Math" panose="02040503050406030204" pitchFamily="18" charset="0"/>
                            </a:rPr>
                            <m:t>(</m:t>
                          </m:r>
                          <m:r>
                            <a:rPr lang="nl-NL" b="0" i="1" smtClean="0">
                              <a:latin typeface="Cambria Math" panose="02040503050406030204" pitchFamily="18" charset="0"/>
                            </a:rPr>
                            <m:t>𝑛𝑢𝑚𝑏𝑒𝑟</m:t>
                          </m:r>
                          <m:r>
                            <a:rPr lang="nl-NL" b="0" i="1" smtClean="0">
                              <a:latin typeface="Cambria Math" panose="02040503050406030204" pitchFamily="18" charset="0"/>
                            </a:rPr>
                            <m:t> </m:t>
                          </m:r>
                          <m:r>
                            <a:rPr lang="nl-NL" b="0" i="1" smtClean="0">
                              <a:latin typeface="Cambria Math" panose="02040503050406030204" pitchFamily="18" charset="0"/>
                            </a:rPr>
                            <m:t>𝑜𝑓</m:t>
                          </m:r>
                          <m:r>
                            <a:rPr lang="nl-NL" b="0" i="1" smtClean="0">
                              <a:latin typeface="Cambria Math" panose="02040503050406030204" pitchFamily="18" charset="0"/>
                            </a:rPr>
                            <m:t> </m:t>
                          </m:r>
                          <m:r>
                            <a:rPr lang="nl-NL" b="0" i="1" smtClean="0">
                              <a:latin typeface="Cambria Math" panose="02040503050406030204" pitchFamily="18" charset="0"/>
                            </a:rPr>
                            <m:t>𝑝𝑒𝑟𝑠𝑜𝑛𝑠</m:t>
                          </m:r>
                          <m:r>
                            <a:rPr lang="nl-NL" b="0" i="1" smtClean="0">
                              <a:latin typeface="Cambria Math" panose="02040503050406030204" pitchFamily="18" charset="0"/>
                            </a:rPr>
                            <m:t> </m:t>
                          </m:r>
                          <m:r>
                            <a:rPr lang="nl-NL" b="0" i="1" smtClean="0">
                              <a:latin typeface="Cambria Math" panose="02040503050406030204" pitchFamily="18" charset="0"/>
                            </a:rPr>
                            <m:t>𝑎𝑡</m:t>
                          </m:r>
                          <m:r>
                            <a:rPr lang="nl-NL" b="0" i="1" smtClean="0">
                              <a:latin typeface="Cambria Math" panose="02040503050406030204" pitchFamily="18" charset="0"/>
                            </a:rPr>
                            <m:t> </m:t>
                          </m:r>
                          <m:r>
                            <a:rPr lang="nl-NL" b="0" i="1" smtClean="0">
                              <a:latin typeface="Cambria Math" panose="02040503050406030204" pitchFamily="18" charset="0"/>
                            </a:rPr>
                            <m:t>𝑟𝑖𝑠𝑘</m:t>
                          </m:r>
                          <m:r>
                            <a:rPr lang="nl-NL" b="0" i="1" smtClean="0">
                              <a:latin typeface="Cambria Math" panose="02040503050406030204" pitchFamily="18" charset="0"/>
                            </a:rPr>
                            <m:t>)</m:t>
                          </m:r>
                        </m:den>
                      </m:f>
                    </m:oMath>
                  </m:oMathPara>
                </a14:m>
                <a:endParaRPr lang="en-GB" dirty="0"/>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measure of rate: 	incidence density </a:t>
                </a:r>
                <a:br>
                  <a:rPr lang="en-GB" dirty="0"/>
                </a:br>
                <a:endParaRPr lang="en-GB" dirty="0"/>
              </a:p>
              <a:p>
                <a:pPr lvl="0">
                  <a:spcBef>
                    <a:spcPts val="0"/>
                  </a:spcBef>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d>
                            <m:dPr>
                              <m:ctrlPr>
                                <a:rPr lang="nl-NL" b="0" i="1" smtClean="0">
                                  <a:latin typeface="Cambria Math" panose="02040503050406030204" pitchFamily="18" charset="0"/>
                                </a:rPr>
                              </m:ctrlPr>
                            </m:dPr>
                            <m:e>
                              <m:r>
                                <a:rPr lang="nl-NL" b="0" i="1" smtClean="0">
                                  <a:latin typeface="Cambria Math" panose="02040503050406030204" pitchFamily="18" charset="0"/>
                                </a:rPr>
                                <m:t>𝑛𝑢𝑚𝑏𝑒𝑟</m:t>
                              </m:r>
                              <m:r>
                                <a:rPr lang="nl-NL" b="0" i="1" smtClean="0">
                                  <a:latin typeface="Cambria Math" panose="02040503050406030204" pitchFamily="18" charset="0"/>
                                </a:rPr>
                                <m:t> </m:t>
                              </m:r>
                              <m:r>
                                <a:rPr lang="nl-NL" b="0" i="1" smtClean="0">
                                  <a:latin typeface="Cambria Math" panose="02040503050406030204" pitchFamily="18" charset="0"/>
                                </a:rPr>
                                <m:t>𝑜𝑓</m:t>
                              </m:r>
                              <m:r>
                                <a:rPr lang="nl-NL" b="0" i="1" smtClean="0">
                                  <a:latin typeface="Cambria Math" panose="02040503050406030204" pitchFamily="18" charset="0"/>
                                </a:rPr>
                                <m:t> </m:t>
                              </m:r>
                              <m:r>
                                <a:rPr lang="nl-NL" b="0" i="1" smtClean="0">
                                  <a:latin typeface="Cambria Math" panose="02040503050406030204" pitchFamily="18" charset="0"/>
                                </a:rPr>
                                <m:t>𝑐𝑎𝑠𝑒𝑠</m:t>
                              </m:r>
                            </m:e>
                          </m:d>
                        </m:num>
                        <m:den>
                          <m:r>
                            <a:rPr lang="nl-NL" b="0" i="1" smtClean="0">
                              <a:latin typeface="Cambria Math" panose="02040503050406030204" pitchFamily="18" charset="0"/>
                            </a:rPr>
                            <m:t>(</m:t>
                          </m:r>
                          <m:r>
                            <a:rPr lang="nl-NL" b="0" i="1" smtClean="0">
                              <a:latin typeface="Cambria Math" panose="02040503050406030204" pitchFamily="18" charset="0"/>
                            </a:rPr>
                            <m:t>𝑛𝑢𝑚𝑏𝑒𝑟</m:t>
                          </m:r>
                          <m:r>
                            <a:rPr lang="nl-NL" b="0" i="1" smtClean="0">
                              <a:latin typeface="Cambria Math" panose="02040503050406030204" pitchFamily="18" charset="0"/>
                            </a:rPr>
                            <m:t> </m:t>
                          </m:r>
                          <m:r>
                            <a:rPr lang="nl-NL" b="0" i="1" smtClean="0">
                              <a:latin typeface="Cambria Math" panose="02040503050406030204" pitchFamily="18" charset="0"/>
                            </a:rPr>
                            <m:t>𝑜𝑓</m:t>
                          </m:r>
                          <m:r>
                            <a:rPr lang="nl-NL" b="0" i="1" smtClean="0">
                              <a:latin typeface="Cambria Math" panose="02040503050406030204" pitchFamily="18" charset="0"/>
                            </a:rPr>
                            <m:t> </m:t>
                          </m:r>
                          <m:r>
                            <a:rPr lang="nl-NL" b="0" i="1" smtClean="0">
                              <a:latin typeface="Cambria Math" panose="02040503050406030204" pitchFamily="18" charset="0"/>
                            </a:rPr>
                            <m:t>𝑝𝑒𝑟𝑠𝑜𝑛</m:t>
                          </m:r>
                          <m:r>
                            <a:rPr lang="nl-NL" b="0" i="1" smtClean="0">
                              <a:latin typeface="Cambria Math" panose="02040503050406030204" pitchFamily="18" charset="0"/>
                            </a:rPr>
                            <m:t>−</m:t>
                          </m:r>
                          <m:r>
                            <a:rPr lang="nl-NL" b="0" i="1" smtClean="0">
                              <a:latin typeface="Cambria Math" panose="02040503050406030204" pitchFamily="18" charset="0"/>
                            </a:rPr>
                            <m:t>𝑦𝑒𝑎𝑟𝑠</m:t>
                          </m:r>
                          <m:r>
                            <a:rPr lang="nl-NL" b="0" i="1" smtClean="0">
                              <a:latin typeface="Cambria Math" panose="02040503050406030204" pitchFamily="18" charset="0"/>
                            </a:rPr>
                            <m:t> </m:t>
                          </m:r>
                          <m:r>
                            <a:rPr lang="nl-NL" b="0" i="1" smtClean="0">
                              <a:latin typeface="Cambria Math" panose="02040503050406030204" pitchFamily="18" charset="0"/>
                            </a:rPr>
                            <m:t>𝑎𝑡</m:t>
                          </m:r>
                          <m:r>
                            <a:rPr lang="nl-NL" b="0" i="1" smtClean="0">
                              <a:latin typeface="Cambria Math" panose="02040503050406030204" pitchFamily="18" charset="0"/>
                            </a:rPr>
                            <m:t> </m:t>
                          </m:r>
                          <m:r>
                            <a:rPr lang="nl-NL" b="0" i="1" smtClean="0">
                              <a:latin typeface="Cambria Math" panose="02040503050406030204" pitchFamily="18" charset="0"/>
                            </a:rPr>
                            <m:t>𝑟𝑖𝑠𝑘</m:t>
                          </m:r>
                          <m:r>
                            <a:rPr lang="nl-NL" b="0" i="1" smtClean="0">
                              <a:latin typeface="Cambria Math" panose="02040503050406030204" pitchFamily="18" charset="0"/>
                            </a:rPr>
                            <m:t>)</m:t>
                          </m:r>
                        </m:den>
                      </m:f>
                    </m:oMath>
                  </m:oMathPara>
                </a14:m>
                <a:endParaRPr lang="en-GB" dirty="0"/>
              </a:p>
              <a:p>
                <a:pPr marL="0" lvl="0" indent="0">
                  <a:spcBef>
                    <a:spcPts val="0"/>
                  </a:spcBef>
                </a:pPr>
                <a:r>
                  <a:rPr lang="en-GB" dirty="0"/>
                  <a:t>		</a:t>
                </a:r>
              </a:p>
            </p:txBody>
          </p:sp>
        </mc:Choice>
        <mc:Fallback>
          <p:sp>
            <p:nvSpPr>
              <p:cNvPr id="68" name="Shape 68"/>
              <p:cNvSpPr txBox="1">
                <a:spLocks noGrp="1" noRot="1" noChangeAspect="1" noMove="1" noResize="1" noEditPoints="1" noAdjustHandles="1" noChangeArrowheads="1" noChangeShapeType="1" noTextEdit="1"/>
              </p:cNvSpPr>
              <p:nvPr>
                <p:ph idx="1"/>
              </p:nvPr>
            </p:nvSpPr>
            <p:spPr>
              <a:xfrm>
                <a:off x="431807" y="1297172"/>
                <a:ext cx="11368617" cy="4944878"/>
              </a:xfrm>
              <a:prstGeom prst="rect">
                <a:avLst/>
              </a:prstGeom>
              <a:blipFill>
                <a:blip r:embed="rId3"/>
                <a:stretch>
                  <a:fillRect l="-1555" t="-2713"/>
                </a:stretch>
              </a:blipFill>
              <a:ln>
                <a:noFill/>
              </a:ln>
            </p:spPr>
            <p:txBody>
              <a:bodyPr/>
              <a:lstStyle/>
              <a:p>
                <a:r>
                  <a:rPr lang="en-GB">
                    <a:noFill/>
                  </a:rPr>
                  <a:t> </a:t>
                </a:r>
              </a:p>
            </p:txBody>
          </p:sp>
        </mc:Fallback>
      </mc:AlternateContent>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05454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For the following slide – ask the group to answer each question quickly (either in pairs or all together)</a:t>
            </a:r>
          </a:p>
        </p:txBody>
      </p:sp>
    </p:spTree>
    <p:extLst>
      <p:ext uri="{BB962C8B-B14F-4D97-AF65-F5344CB8AC3E}">
        <p14:creationId xmlns:p14="http://schemas.microsoft.com/office/powerpoint/2010/main" val="248505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type="title"/>
          </p:nvPr>
        </p:nvSpPr>
        <p:spPr>
          <a:xfrm>
            <a:off x="4166110" y="272358"/>
            <a:ext cx="3728519" cy="990600"/>
          </a:xfrm>
        </p:spPr>
        <p:txBody>
          <a:bodyPr spcFirstLastPara="1" wrap="square" lIns="72000" tIns="72000" rIns="72000" bIns="72000" anchor="t" anchorCtr="0"/>
          <a:lstStyle/>
          <a:p>
            <a:pPr eaLnBrk="1" hangingPunct="1"/>
            <a:r>
              <a:rPr lang="en-GB" altLang="en-US" sz="3000">
                <a:solidFill>
                  <a:schemeClr val="hlink"/>
                </a:solidFill>
              </a:rPr>
              <a:t>VE       = 1- </a:t>
            </a:r>
            <a:r>
              <a:rPr lang="en-GB" altLang="en-US" sz="3000" u="sng">
                <a:solidFill>
                  <a:schemeClr val="hlink"/>
                </a:solidFill>
              </a:rPr>
              <a:t>ARV </a:t>
            </a:r>
            <a:r>
              <a:rPr lang="en-GB" altLang="en-US" sz="3000">
                <a:solidFill>
                  <a:schemeClr val="hlink"/>
                </a:solidFill>
              </a:rPr>
              <a:t> </a:t>
            </a:r>
            <a:br>
              <a:rPr lang="en-GB" altLang="en-US" sz="3000">
                <a:solidFill>
                  <a:schemeClr val="hlink"/>
                </a:solidFill>
              </a:rPr>
            </a:br>
            <a:r>
              <a:rPr lang="en-GB" altLang="en-US" sz="3000">
                <a:solidFill>
                  <a:schemeClr val="hlink"/>
                </a:solidFill>
              </a:rPr>
              <a:t>		   ARU</a:t>
            </a:r>
            <a:br>
              <a:rPr lang="en-GB" altLang="en-US" sz="3000">
                <a:solidFill>
                  <a:schemeClr val="hlink"/>
                </a:solidFill>
              </a:rPr>
            </a:br>
            <a:endParaRPr lang="en-GB" altLang="en-US" sz="3000">
              <a:solidFill>
                <a:schemeClr val="hlink"/>
              </a:solidFill>
            </a:endParaRPr>
          </a:p>
        </p:txBody>
      </p:sp>
      <p:graphicFrame>
        <p:nvGraphicFramePr>
          <p:cNvPr id="201730" name="Object 2"/>
          <p:cNvGraphicFramePr>
            <a:graphicFrameLocks noGrp="1" noChangeAspect="1"/>
          </p:cNvGraphicFramePr>
          <p:nvPr>
            <p:ph idx="1"/>
            <p:extLst>
              <p:ext uri="{D42A27DB-BD31-4B8C-83A1-F6EECF244321}">
                <p14:modId xmlns:p14="http://schemas.microsoft.com/office/powerpoint/2010/main" val="2781421804"/>
              </p:ext>
            </p:extLst>
          </p:nvPr>
        </p:nvGraphicFramePr>
        <p:xfrm>
          <a:off x="3367088" y="1471613"/>
          <a:ext cx="6156325" cy="5638800"/>
        </p:xfrm>
        <a:graphic>
          <a:graphicData uri="http://schemas.openxmlformats.org/presentationml/2006/ole">
            <mc:AlternateContent xmlns:mc="http://schemas.openxmlformats.org/markup-compatibility/2006">
              <mc:Choice xmlns:v="urn:schemas-microsoft-com:vml" Requires="v">
                <p:oleObj spid="_x0000_s1070" name="Document" r:id="rId4" imgW="6957060" imgH="6371844" progId="Word.Document.8">
                  <p:embed/>
                </p:oleObj>
              </mc:Choice>
              <mc:Fallback>
                <p:oleObj name="Document" r:id="rId4" imgW="6957060" imgH="637184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088" y="1471613"/>
                        <a:ext cx="61563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hape 49"/>
          <p:cNvSpPr txBox="1">
            <a:spLocks noGrp="1"/>
          </p:cNvSpPr>
          <p:nvPr>
            <p:ph type="sldNum" sz="quarter" idx="10"/>
          </p:nvPr>
        </p:nvSpPr>
        <p:spPr>
          <a:xfrm>
            <a:off x="9108000" y="6490648"/>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14</a:t>
            </a:fld>
            <a:endParaRPr sz="1200" b="0" i="0" u="none" strike="noStrike" cap="none"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8805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Clinical trials to estimate efficacy</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37191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Estimating efficacy - clinical trials</a:t>
            </a:r>
            <a:endParaRPr dirty="0"/>
          </a:p>
        </p:txBody>
      </p:sp>
      <p:sp>
        <p:nvSpPr>
          <p:cNvPr id="68" name="Shape 68"/>
          <p:cNvSpPr txBox="1">
            <a:spLocks noGrp="1"/>
          </p:cNvSpPr>
          <p:nvPr>
            <p:ph idx="1"/>
          </p:nvPr>
        </p:nvSpPr>
        <p:spPr>
          <a:xfrm>
            <a:off x="431807" y="1233376"/>
            <a:ext cx="11368617" cy="5008673"/>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Gold standard </a:t>
            </a:r>
          </a:p>
          <a:p>
            <a:pPr marL="800100" lvl="1" indent="-342900">
              <a:spcBef>
                <a:spcPts val="0"/>
              </a:spcBef>
              <a:buFont typeface="Arial" panose="020B0604020202020204" pitchFamily="34" charset="0"/>
              <a:buChar char="•"/>
            </a:pPr>
            <a:r>
              <a:rPr lang="en-GB" sz="2000" dirty="0"/>
              <a:t>Evaluate optimal clinical protection from vaccine in target population (phase 3 trial)</a:t>
            </a:r>
          </a:p>
          <a:p>
            <a:pPr marL="800100" lvl="1" indent="-342900">
              <a:spcBef>
                <a:spcPts val="0"/>
              </a:spcBef>
              <a:buFont typeface="Arial" panose="020B0604020202020204" pitchFamily="34" charset="0"/>
              <a:buChar char="•"/>
            </a:pPr>
            <a:r>
              <a:rPr lang="en-GB" sz="2000" dirty="0"/>
              <a:t>Compare new vaccine to either placebo or control vaccine </a:t>
            </a:r>
          </a:p>
          <a:p>
            <a:pPr marL="342900" lvl="0" indent="-342900">
              <a:spcBef>
                <a:spcPts val="0"/>
              </a:spcBef>
              <a:buFont typeface="Arial" panose="020B0604020202020204" pitchFamily="34" charset="0"/>
              <a:buChar char="•"/>
            </a:pPr>
            <a:r>
              <a:rPr lang="en-GB" dirty="0"/>
              <a:t>Randomised, double-blind design</a:t>
            </a:r>
          </a:p>
          <a:p>
            <a:pPr marL="800100" lvl="1" indent="-342900">
              <a:spcBef>
                <a:spcPts val="0"/>
              </a:spcBef>
              <a:buFont typeface="Arial" panose="020B0604020202020204" pitchFamily="34" charset="0"/>
              <a:buChar char="•"/>
            </a:pPr>
            <a:r>
              <a:rPr lang="en-GB" sz="2000" dirty="0"/>
              <a:t>Only difference between individuals is vaccine status</a:t>
            </a:r>
          </a:p>
          <a:p>
            <a:pPr marL="800100" lvl="1" indent="-342900">
              <a:spcBef>
                <a:spcPts val="0"/>
              </a:spcBef>
              <a:buFont typeface="Arial" panose="020B0604020202020204" pitchFamily="34" charset="0"/>
              <a:buChar char="•"/>
            </a:pPr>
            <a:r>
              <a:rPr lang="en-GB" sz="2000" dirty="0"/>
              <a:t>Control for confounding and bias in study design</a:t>
            </a:r>
          </a:p>
          <a:p>
            <a:pPr marL="800100" lvl="1" indent="-342900">
              <a:spcBef>
                <a:spcPts val="0"/>
              </a:spcBef>
              <a:buFont typeface="Arial" panose="020B0604020202020204" pitchFamily="34" charset="0"/>
              <a:buChar char="•"/>
            </a:pPr>
            <a:r>
              <a:rPr lang="en-GB" sz="2000" dirty="0"/>
              <a:t>Can randomise individuals or sometimes communities</a:t>
            </a:r>
          </a:p>
          <a:p>
            <a:pPr marL="342900" lvl="0" indent="-342900">
              <a:spcBef>
                <a:spcPts val="0"/>
              </a:spcBef>
              <a:buFont typeface="Arial" panose="020B0604020202020204" pitchFamily="34" charset="0"/>
              <a:buChar char="•"/>
            </a:pPr>
            <a:r>
              <a:rPr lang="en-GB" dirty="0"/>
              <a:t>Issues</a:t>
            </a:r>
          </a:p>
          <a:p>
            <a:pPr marL="800100" lvl="1" indent="-342900">
              <a:spcBef>
                <a:spcPts val="0"/>
              </a:spcBef>
              <a:buFont typeface="Arial" panose="020B0604020202020204" pitchFamily="34" charset="0"/>
              <a:buChar char="•"/>
            </a:pPr>
            <a:r>
              <a:rPr lang="en-GB" sz="2000" dirty="0"/>
              <a:t>Expensive for rare outcomes (use correlate of protection)</a:t>
            </a:r>
          </a:p>
          <a:p>
            <a:pPr marL="800100" lvl="1" indent="-342900">
              <a:spcBef>
                <a:spcPts val="0"/>
              </a:spcBef>
              <a:buFont typeface="Arial" panose="020B0604020202020204" pitchFamily="34" charset="0"/>
              <a:buChar char="•"/>
            </a:pPr>
            <a:r>
              <a:rPr lang="en-GB" sz="2000" dirty="0"/>
              <a:t>May not represent population vaccine used on</a:t>
            </a:r>
          </a:p>
          <a:p>
            <a:pPr marL="800100" lvl="1" indent="-342900">
              <a:spcBef>
                <a:spcPts val="0"/>
              </a:spcBef>
              <a:buFont typeface="Arial" panose="020B0604020202020204" pitchFamily="34" charset="0"/>
              <a:buChar char="•"/>
            </a:pPr>
            <a:r>
              <a:rPr lang="en-GB" sz="2000" dirty="0"/>
              <a:t>Ethical issues</a:t>
            </a:r>
          </a:p>
          <a:p>
            <a:pPr marL="800100" lvl="1" indent="-342900">
              <a:spcBef>
                <a:spcPts val="0"/>
              </a:spcBef>
              <a:buFont typeface="Arial" panose="020B0604020202020204" pitchFamily="34" charset="0"/>
              <a:buChar char="•"/>
            </a:pPr>
            <a:r>
              <a:rPr lang="en-GB" sz="2000" dirty="0"/>
              <a:t>What to use as comparison group  – particular if new formulation or delivery method</a:t>
            </a:r>
          </a:p>
          <a:p>
            <a:pPr marL="0" marR="0" lvl="0" indent="0" algn="l" rtl="0">
              <a:lnSpc>
                <a:spcPct val="90000"/>
              </a:lnSpc>
              <a:spcBef>
                <a:spcPts val="0"/>
              </a:spcBef>
              <a:spcAft>
                <a:spcPts val="0"/>
              </a:spcAft>
              <a:buNone/>
            </a:pPr>
            <a:endParaRPr lang="en-GB" sz="2400" i="0" u="none" strike="noStrike" cap="none" dirty="0">
              <a:solidFill>
                <a:schemeClr val="dk1"/>
              </a:solidFill>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0797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Randomised clinical trial</a:t>
            </a:r>
            <a:endParaRPr dirty="0"/>
          </a:p>
        </p:txBody>
      </p:sp>
      <p:sp>
        <p:nvSpPr>
          <p:cNvPr id="68" name="Shape 68"/>
          <p:cNvSpPr txBox="1">
            <a:spLocks noGrp="1"/>
          </p:cNvSpPr>
          <p:nvPr>
            <p:ph idx="1"/>
          </p:nvPr>
        </p:nvSpPr>
        <p:spPr>
          <a:xfrm>
            <a:off x="431807" y="1233376"/>
            <a:ext cx="11368617" cy="5008673"/>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Clinically confirmed cases of pertussis and VE of acellular DTP </a:t>
            </a:r>
            <a:br>
              <a:rPr lang="en-GB" dirty="0"/>
            </a:br>
            <a:r>
              <a:rPr lang="en-GB" dirty="0"/>
              <a:t>(Greco D et al, 1996) </a:t>
            </a:r>
            <a:r>
              <a:rPr lang="en-GB" altLang="en-US" dirty="0"/>
              <a:t>				</a:t>
            </a:r>
            <a:endParaRPr sz="2400" i="0" u="none" strike="noStrike" cap="none" dirty="0">
              <a:solidFill>
                <a:schemeClr val="dk1"/>
              </a:solidFill>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17</a:t>
            </a:fld>
            <a:endParaRPr sz="1200" b="0" i="0" u="none" strike="noStrike" cap="none">
              <a:solidFill>
                <a:schemeClr val="lt1"/>
              </a:solidFill>
              <a:latin typeface="Tahoma"/>
              <a:ea typeface="Tahoma"/>
              <a:cs typeface="Tahoma"/>
              <a:sym typeface="Tahoma"/>
            </a:endParaRPr>
          </a:p>
        </p:txBody>
      </p:sp>
      <p:graphicFrame>
        <p:nvGraphicFramePr>
          <p:cNvPr id="3" name="Tabell 2"/>
          <p:cNvGraphicFramePr>
            <a:graphicFrameLocks noGrp="1"/>
          </p:cNvGraphicFramePr>
          <p:nvPr>
            <p:extLst>
              <p:ext uri="{D42A27DB-BD31-4B8C-83A1-F6EECF244321}">
                <p14:modId xmlns:p14="http://schemas.microsoft.com/office/powerpoint/2010/main" val="930630351"/>
              </p:ext>
            </p:extLst>
          </p:nvPr>
        </p:nvGraphicFramePr>
        <p:xfrm>
          <a:off x="431801" y="2697322"/>
          <a:ext cx="11173640" cy="1737360"/>
        </p:xfrm>
        <a:graphic>
          <a:graphicData uri="http://schemas.openxmlformats.org/drawingml/2006/table">
            <a:tbl>
              <a:tblPr firstRow="1" bandRow="1">
                <a:tableStyleId>{5C22544A-7EE6-4342-B048-85BDC9FD1C3A}</a:tableStyleId>
              </a:tblPr>
              <a:tblGrid>
                <a:gridCol w="1609650">
                  <a:extLst>
                    <a:ext uri="{9D8B030D-6E8A-4147-A177-3AD203B41FA5}">
                      <a16:colId xmlns:a16="http://schemas.microsoft.com/office/drawing/2014/main" val="20000"/>
                    </a:ext>
                  </a:extLst>
                </a:gridCol>
                <a:gridCol w="3040912">
                  <a:extLst>
                    <a:ext uri="{9D8B030D-6E8A-4147-A177-3AD203B41FA5}">
                      <a16:colId xmlns:a16="http://schemas.microsoft.com/office/drawing/2014/main" val="20001"/>
                    </a:ext>
                  </a:extLst>
                </a:gridCol>
                <a:gridCol w="3211032">
                  <a:extLst>
                    <a:ext uri="{9D8B030D-6E8A-4147-A177-3AD203B41FA5}">
                      <a16:colId xmlns:a16="http://schemas.microsoft.com/office/drawing/2014/main" val="20002"/>
                    </a:ext>
                  </a:extLst>
                </a:gridCol>
                <a:gridCol w="3312046">
                  <a:extLst>
                    <a:ext uri="{9D8B030D-6E8A-4147-A177-3AD203B41FA5}">
                      <a16:colId xmlns:a16="http://schemas.microsoft.com/office/drawing/2014/main" val="20003"/>
                    </a:ext>
                  </a:extLst>
                </a:gridCol>
              </a:tblGrid>
              <a:tr h="421660">
                <a:tc>
                  <a:txBody>
                    <a:bodyPr/>
                    <a:lstStyle/>
                    <a:p>
                      <a:pPr algn="ctr"/>
                      <a:endParaRPr lang="en-GB" sz="2400" dirty="0"/>
                    </a:p>
                  </a:txBody>
                  <a:tcPr/>
                </a:tc>
                <a:tc>
                  <a:txBody>
                    <a:bodyPr/>
                    <a:lstStyle/>
                    <a:p>
                      <a:pPr algn="ctr"/>
                      <a:r>
                        <a:rPr lang="nb-NO" sz="2400" dirty="0"/>
                        <a:t>No o person-</a:t>
                      </a:r>
                      <a:r>
                        <a:rPr lang="nb-NO" sz="2400" dirty="0" err="1"/>
                        <a:t>days</a:t>
                      </a:r>
                      <a:r>
                        <a:rPr lang="nb-NO" sz="2400" baseline="0" dirty="0"/>
                        <a:t> at risk</a:t>
                      </a:r>
                      <a:endParaRPr lang="en-GB" sz="2400" dirty="0"/>
                    </a:p>
                  </a:txBody>
                  <a:tcPr/>
                </a:tc>
                <a:tc>
                  <a:txBody>
                    <a:bodyPr/>
                    <a:lstStyle/>
                    <a:p>
                      <a:pPr algn="ctr"/>
                      <a:r>
                        <a:rPr lang="nb-NO" sz="2400" dirty="0"/>
                        <a:t>No </a:t>
                      </a:r>
                      <a:r>
                        <a:rPr lang="nb-NO" sz="2400" dirty="0" err="1"/>
                        <a:t>of</a:t>
                      </a:r>
                      <a:r>
                        <a:rPr lang="nb-NO" sz="2400" dirty="0"/>
                        <a:t> cases</a:t>
                      </a:r>
                      <a:endParaRPr lang="en-GB" sz="2400" dirty="0"/>
                    </a:p>
                  </a:txBody>
                  <a:tcPr/>
                </a:tc>
                <a:tc>
                  <a:txBody>
                    <a:bodyPr/>
                    <a:lstStyle/>
                    <a:p>
                      <a:pPr algn="ctr"/>
                      <a:r>
                        <a:rPr lang="nb-NO" sz="2400" dirty="0" err="1"/>
                        <a:t>Incidence</a:t>
                      </a:r>
                      <a:r>
                        <a:rPr lang="nb-NO" sz="2400" dirty="0"/>
                        <a:t> / 100,000</a:t>
                      </a:r>
                      <a:r>
                        <a:rPr lang="nb-NO" sz="2400" baseline="0" dirty="0"/>
                        <a:t> person-</a:t>
                      </a:r>
                      <a:r>
                        <a:rPr lang="nb-NO" sz="2400" baseline="0" dirty="0" err="1"/>
                        <a:t>years</a:t>
                      </a:r>
                      <a:endParaRPr lang="en-GB" sz="2400" dirty="0"/>
                    </a:p>
                  </a:txBody>
                  <a:tcPr/>
                </a:tc>
                <a:extLst>
                  <a:ext uri="{0D108BD9-81ED-4DB2-BD59-A6C34878D82A}">
                    <a16:rowId xmlns:a16="http://schemas.microsoft.com/office/drawing/2014/main" val="10000"/>
                  </a:ext>
                </a:extLst>
              </a:tr>
              <a:tr h="421660">
                <a:tc>
                  <a:txBody>
                    <a:bodyPr/>
                    <a:lstStyle/>
                    <a:p>
                      <a:pPr algn="ctr"/>
                      <a:r>
                        <a:rPr lang="nb-NO" sz="2400" dirty="0"/>
                        <a:t>DTP</a:t>
                      </a:r>
                      <a:endParaRPr lang="en-GB" sz="2400" dirty="0"/>
                    </a:p>
                  </a:txBody>
                  <a:tcPr/>
                </a:tc>
                <a:tc>
                  <a:txBody>
                    <a:bodyPr/>
                    <a:lstStyle/>
                    <a:p>
                      <a:pPr algn="ctr"/>
                      <a:r>
                        <a:rPr lang="en-GB" altLang="en-US" sz="2400" dirty="0"/>
                        <a:t>2,354,321</a:t>
                      </a:r>
                      <a:endParaRPr lang="en-GB" sz="2400" dirty="0"/>
                    </a:p>
                  </a:txBody>
                  <a:tcPr/>
                </a:tc>
                <a:tc>
                  <a:txBody>
                    <a:bodyPr/>
                    <a:lstStyle/>
                    <a:p>
                      <a:pPr algn="ctr"/>
                      <a:r>
                        <a:rPr lang="en-GB" altLang="en-US" sz="2400" dirty="0"/>
                        <a:t>37</a:t>
                      </a:r>
                      <a:endParaRPr lang="en-GB" sz="2400" dirty="0"/>
                    </a:p>
                  </a:txBody>
                  <a:tcPr/>
                </a:tc>
                <a:tc>
                  <a:txBody>
                    <a:bodyPr/>
                    <a:lstStyle/>
                    <a:p>
                      <a:pPr algn="ctr"/>
                      <a:endParaRPr lang="nb-NO" sz="2400" dirty="0"/>
                    </a:p>
                  </a:txBody>
                  <a:tcPr/>
                </a:tc>
                <a:extLst>
                  <a:ext uri="{0D108BD9-81ED-4DB2-BD59-A6C34878D82A}">
                    <a16:rowId xmlns:a16="http://schemas.microsoft.com/office/drawing/2014/main" val="10001"/>
                  </a:ext>
                </a:extLst>
              </a:tr>
              <a:tr h="421660">
                <a:tc>
                  <a:txBody>
                    <a:bodyPr/>
                    <a:lstStyle/>
                    <a:p>
                      <a:pPr algn="ctr"/>
                      <a:r>
                        <a:rPr lang="nb-NO" sz="2400" dirty="0"/>
                        <a:t>DT</a:t>
                      </a:r>
                      <a:endParaRPr lang="en-GB" sz="2400" dirty="0"/>
                    </a:p>
                  </a:txBody>
                  <a:tcPr/>
                </a:tc>
                <a:tc>
                  <a:txBody>
                    <a:bodyPr/>
                    <a:lstStyle/>
                    <a:p>
                      <a:pPr algn="ctr"/>
                      <a:r>
                        <a:rPr lang="en-GB" altLang="en-US" sz="2400" dirty="0"/>
                        <a:t>758,646</a:t>
                      </a:r>
                      <a:endParaRPr lang="en-GB" sz="2400" dirty="0"/>
                    </a:p>
                  </a:txBody>
                  <a:tcPr/>
                </a:tc>
                <a:tc>
                  <a:txBody>
                    <a:bodyPr/>
                    <a:lstStyle/>
                    <a:p>
                      <a:pPr algn="ctr"/>
                      <a:r>
                        <a:rPr lang="en-GB" altLang="en-US" sz="2400" dirty="0"/>
                        <a:t>74</a:t>
                      </a:r>
                      <a:endParaRPr lang="en-GB" sz="2400" dirty="0"/>
                    </a:p>
                  </a:txBody>
                  <a:tcPr/>
                </a:tc>
                <a:tc>
                  <a:txBody>
                    <a:bodyPr/>
                    <a:lstStyle/>
                    <a:p>
                      <a:pPr algn="ctr"/>
                      <a:endParaRPr lang="nb-NO" sz="2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6820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For the following slide – ask the group how they would calculate VE (hint – see formula from previous slide)</a:t>
            </a:r>
          </a:p>
        </p:txBody>
      </p:sp>
    </p:spTree>
    <p:extLst>
      <p:ext uri="{BB962C8B-B14F-4D97-AF65-F5344CB8AC3E}">
        <p14:creationId xmlns:p14="http://schemas.microsoft.com/office/powerpoint/2010/main" val="61712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Randomised clinical trial</a:t>
            </a:r>
            <a:endParaRPr dirty="0"/>
          </a:p>
        </p:txBody>
      </p:sp>
      <p:sp>
        <p:nvSpPr>
          <p:cNvPr id="68" name="Shape 68"/>
          <p:cNvSpPr txBox="1">
            <a:spLocks noGrp="1"/>
          </p:cNvSpPr>
          <p:nvPr>
            <p:ph idx="1"/>
          </p:nvPr>
        </p:nvSpPr>
        <p:spPr>
          <a:xfrm>
            <a:off x="431807" y="1212112"/>
            <a:ext cx="11368617" cy="502993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Clinically confirmed cases of pertussis and VE of acellular DTP </a:t>
            </a:r>
            <a:br>
              <a:rPr lang="en-GB" dirty="0"/>
            </a:br>
            <a:r>
              <a:rPr lang="en-GB" dirty="0"/>
              <a:t>(Greco D et al, 1996) </a:t>
            </a:r>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GB" altLang="en-US" dirty="0"/>
          </a:p>
          <a:p>
            <a:pPr marL="0" indent="0">
              <a:spcBef>
                <a:spcPts val="0"/>
              </a:spcBef>
            </a:pPr>
            <a:r>
              <a:rPr lang="en-GB" altLang="en-US" dirty="0"/>
              <a:t>VE = 1-RR = 1- 0.56/3.5  = 0.84 (84%)</a:t>
            </a:r>
          </a:p>
          <a:p>
            <a:pPr marL="0" lvl="0" indent="0">
              <a:spcBef>
                <a:spcPts val="0"/>
              </a:spcBef>
            </a:pPr>
            <a:r>
              <a:rPr lang="en-GB" altLang="en-US" dirty="0"/>
              <a:t>				</a:t>
            </a:r>
            <a:endParaRPr sz="2400" i="0" u="none" strike="noStrike" cap="none" dirty="0">
              <a:solidFill>
                <a:schemeClr val="dk1"/>
              </a:solidFill>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19</a:t>
            </a:fld>
            <a:endParaRPr sz="1200" b="0" i="0" u="none" strike="noStrike" cap="none">
              <a:solidFill>
                <a:schemeClr val="lt1"/>
              </a:solidFill>
              <a:latin typeface="Tahoma"/>
              <a:ea typeface="Tahoma"/>
              <a:cs typeface="Tahoma"/>
              <a:sym typeface="Tahoma"/>
            </a:endParaRPr>
          </a:p>
        </p:txBody>
      </p:sp>
      <p:graphicFrame>
        <p:nvGraphicFramePr>
          <p:cNvPr id="3" name="Tabell 2"/>
          <p:cNvGraphicFramePr>
            <a:graphicFrameLocks noGrp="1"/>
          </p:cNvGraphicFramePr>
          <p:nvPr>
            <p:extLst>
              <p:ext uri="{D42A27DB-BD31-4B8C-83A1-F6EECF244321}">
                <p14:modId xmlns:p14="http://schemas.microsoft.com/office/powerpoint/2010/main" val="1160021032"/>
              </p:ext>
            </p:extLst>
          </p:nvPr>
        </p:nvGraphicFramePr>
        <p:xfrm>
          <a:off x="431801" y="2697322"/>
          <a:ext cx="11173640" cy="1737360"/>
        </p:xfrm>
        <a:graphic>
          <a:graphicData uri="http://schemas.openxmlformats.org/drawingml/2006/table">
            <a:tbl>
              <a:tblPr firstRow="1" bandRow="1">
                <a:tableStyleId>{5C22544A-7EE6-4342-B048-85BDC9FD1C3A}</a:tableStyleId>
              </a:tblPr>
              <a:tblGrid>
                <a:gridCol w="1609650">
                  <a:extLst>
                    <a:ext uri="{9D8B030D-6E8A-4147-A177-3AD203B41FA5}">
                      <a16:colId xmlns:a16="http://schemas.microsoft.com/office/drawing/2014/main" val="20000"/>
                    </a:ext>
                  </a:extLst>
                </a:gridCol>
                <a:gridCol w="3040912">
                  <a:extLst>
                    <a:ext uri="{9D8B030D-6E8A-4147-A177-3AD203B41FA5}">
                      <a16:colId xmlns:a16="http://schemas.microsoft.com/office/drawing/2014/main" val="20001"/>
                    </a:ext>
                  </a:extLst>
                </a:gridCol>
                <a:gridCol w="3211032">
                  <a:extLst>
                    <a:ext uri="{9D8B030D-6E8A-4147-A177-3AD203B41FA5}">
                      <a16:colId xmlns:a16="http://schemas.microsoft.com/office/drawing/2014/main" val="20002"/>
                    </a:ext>
                  </a:extLst>
                </a:gridCol>
                <a:gridCol w="3312046">
                  <a:extLst>
                    <a:ext uri="{9D8B030D-6E8A-4147-A177-3AD203B41FA5}">
                      <a16:colId xmlns:a16="http://schemas.microsoft.com/office/drawing/2014/main" val="20003"/>
                    </a:ext>
                  </a:extLst>
                </a:gridCol>
              </a:tblGrid>
              <a:tr h="421660">
                <a:tc>
                  <a:txBody>
                    <a:bodyPr/>
                    <a:lstStyle/>
                    <a:p>
                      <a:pPr algn="ctr"/>
                      <a:endParaRPr lang="en-GB" sz="2400" dirty="0"/>
                    </a:p>
                  </a:txBody>
                  <a:tcPr/>
                </a:tc>
                <a:tc>
                  <a:txBody>
                    <a:bodyPr/>
                    <a:lstStyle/>
                    <a:p>
                      <a:pPr algn="ctr"/>
                      <a:r>
                        <a:rPr lang="nb-NO" sz="2400" dirty="0"/>
                        <a:t>No o person-</a:t>
                      </a:r>
                      <a:r>
                        <a:rPr lang="nb-NO" sz="2400" dirty="0" err="1"/>
                        <a:t>days</a:t>
                      </a:r>
                      <a:r>
                        <a:rPr lang="nb-NO" sz="2400" baseline="0" dirty="0"/>
                        <a:t> at risk</a:t>
                      </a:r>
                      <a:endParaRPr lang="en-GB" sz="2400" dirty="0"/>
                    </a:p>
                  </a:txBody>
                  <a:tcPr/>
                </a:tc>
                <a:tc>
                  <a:txBody>
                    <a:bodyPr/>
                    <a:lstStyle/>
                    <a:p>
                      <a:pPr algn="ctr"/>
                      <a:r>
                        <a:rPr lang="nb-NO" sz="2400" dirty="0"/>
                        <a:t>No </a:t>
                      </a:r>
                      <a:r>
                        <a:rPr lang="nb-NO" sz="2400" dirty="0" err="1"/>
                        <a:t>of</a:t>
                      </a:r>
                      <a:r>
                        <a:rPr lang="nb-NO" sz="2400" dirty="0"/>
                        <a:t> cases</a:t>
                      </a:r>
                      <a:endParaRPr lang="en-GB" sz="2400" dirty="0"/>
                    </a:p>
                  </a:txBody>
                  <a:tcPr/>
                </a:tc>
                <a:tc>
                  <a:txBody>
                    <a:bodyPr/>
                    <a:lstStyle/>
                    <a:p>
                      <a:pPr algn="ctr"/>
                      <a:r>
                        <a:rPr lang="nb-NO" sz="2400" dirty="0" err="1"/>
                        <a:t>Incidence</a:t>
                      </a:r>
                      <a:r>
                        <a:rPr lang="nb-NO" sz="2400" dirty="0"/>
                        <a:t> / 100,000</a:t>
                      </a:r>
                      <a:r>
                        <a:rPr lang="nb-NO" sz="2400" baseline="0" dirty="0"/>
                        <a:t> person-</a:t>
                      </a:r>
                      <a:r>
                        <a:rPr lang="nb-NO" sz="2400" baseline="0" dirty="0" err="1"/>
                        <a:t>years</a:t>
                      </a:r>
                      <a:endParaRPr lang="en-GB" sz="2400" dirty="0"/>
                    </a:p>
                  </a:txBody>
                  <a:tcPr/>
                </a:tc>
                <a:extLst>
                  <a:ext uri="{0D108BD9-81ED-4DB2-BD59-A6C34878D82A}">
                    <a16:rowId xmlns:a16="http://schemas.microsoft.com/office/drawing/2014/main" val="10000"/>
                  </a:ext>
                </a:extLst>
              </a:tr>
              <a:tr h="421660">
                <a:tc>
                  <a:txBody>
                    <a:bodyPr/>
                    <a:lstStyle/>
                    <a:p>
                      <a:pPr algn="ctr"/>
                      <a:r>
                        <a:rPr lang="nb-NO" sz="2400" dirty="0"/>
                        <a:t>DTP</a:t>
                      </a:r>
                      <a:endParaRPr lang="en-GB" sz="2400" dirty="0"/>
                    </a:p>
                  </a:txBody>
                  <a:tcPr/>
                </a:tc>
                <a:tc>
                  <a:txBody>
                    <a:bodyPr/>
                    <a:lstStyle/>
                    <a:p>
                      <a:pPr algn="ctr"/>
                      <a:r>
                        <a:rPr lang="en-GB" altLang="en-US" sz="2400" dirty="0"/>
                        <a:t>2,354,321</a:t>
                      </a:r>
                      <a:endParaRPr lang="en-GB" sz="2400" dirty="0"/>
                    </a:p>
                  </a:txBody>
                  <a:tcPr/>
                </a:tc>
                <a:tc>
                  <a:txBody>
                    <a:bodyPr/>
                    <a:lstStyle/>
                    <a:p>
                      <a:pPr algn="ctr"/>
                      <a:r>
                        <a:rPr lang="en-GB" altLang="en-US" sz="2400" dirty="0"/>
                        <a:t>37</a:t>
                      </a:r>
                      <a:endParaRPr lang="en-GB" sz="2400" dirty="0"/>
                    </a:p>
                  </a:txBody>
                  <a:tcPr/>
                </a:tc>
                <a:tc>
                  <a:txBody>
                    <a:bodyPr/>
                    <a:lstStyle/>
                    <a:p>
                      <a:pPr algn="ctr"/>
                      <a:r>
                        <a:rPr lang="nb-NO" sz="2400" dirty="0"/>
                        <a:t>0.56</a:t>
                      </a:r>
                    </a:p>
                  </a:txBody>
                  <a:tcPr/>
                </a:tc>
                <a:extLst>
                  <a:ext uri="{0D108BD9-81ED-4DB2-BD59-A6C34878D82A}">
                    <a16:rowId xmlns:a16="http://schemas.microsoft.com/office/drawing/2014/main" val="10001"/>
                  </a:ext>
                </a:extLst>
              </a:tr>
              <a:tr h="421660">
                <a:tc>
                  <a:txBody>
                    <a:bodyPr/>
                    <a:lstStyle/>
                    <a:p>
                      <a:pPr algn="ctr"/>
                      <a:r>
                        <a:rPr lang="nb-NO" sz="2400" dirty="0"/>
                        <a:t>DT</a:t>
                      </a:r>
                      <a:endParaRPr lang="en-GB" sz="2400" dirty="0"/>
                    </a:p>
                  </a:txBody>
                  <a:tcPr/>
                </a:tc>
                <a:tc>
                  <a:txBody>
                    <a:bodyPr/>
                    <a:lstStyle/>
                    <a:p>
                      <a:pPr algn="ctr"/>
                      <a:r>
                        <a:rPr lang="en-GB" altLang="en-US" sz="2400" dirty="0"/>
                        <a:t>758,646</a:t>
                      </a:r>
                      <a:endParaRPr lang="en-GB" sz="2400" dirty="0"/>
                    </a:p>
                  </a:txBody>
                  <a:tcPr/>
                </a:tc>
                <a:tc>
                  <a:txBody>
                    <a:bodyPr/>
                    <a:lstStyle/>
                    <a:p>
                      <a:pPr algn="ctr"/>
                      <a:r>
                        <a:rPr lang="en-GB" altLang="en-US" sz="2400" dirty="0"/>
                        <a:t>74</a:t>
                      </a:r>
                      <a:endParaRPr lang="en-GB" sz="2400" dirty="0"/>
                    </a:p>
                  </a:txBody>
                  <a:tcPr/>
                </a:tc>
                <a:tc>
                  <a:txBody>
                    <a:bodyPr/>
                    <a:lstStyle/>
                    <a:p>
                      <a:pPr algn="ctr"/>
                      <a:r>
                        <a:rPr lang="nb-NO" sz="2400" dirty="0"/>
                        <a:t>3.5</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944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Objectives</a:t>
            </a:r>
            <a:endParaRPr/>
          </a:p>
        </p:txBody>
      </p:sp>
      <p:sp>
        <p:nvSpPr>
          <p:cNvPr id="48" name="Shape 48"/>
          <p:cNvSpPr txBox="1">
            <a:spLocks noGrp="1"/>
          </p:cNvSpPr>
          <p:nvPr>
            <p:ph idx="1"/>
          </p:nvPr>
        </p:nvSpPr>
        <p:spPr>
          <a:xfrm>
            <a:off x="431807" y="1075766"/>
            <a:ext cx="11368617" cy="516628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200" b="1" i="0" u="none" strike="noStrike" cap="none" dirty="0">
                <a:solidFill>
                  <a:schemeClr val="dk1"/>
                </a:solidFill>
                <a:sym typeface="Tahoma"/>
              </a:rPr>
              <a:t>Specific objectives of this session:</a:t>
            </a:r>
            <a:endParaRPr sz="2200" b="1" dirty="0"/>
          </a:p>
          <a:p>
            <a:pPr marL="457200" lvl="0" indent="-457200">
              <a:spcBef>
                <a:spcPts val="900"/>
              </a:spcBef>
              <a:buClr>
                <a:schemeClr val="dk1"/>
              </a:buClr>
              <a:buSzPts val="2400"/>
              <a:buFont typeface="+mj-lt"/>
              <a:buAutoNum type="arabicPeriod"/>
            </a:pPr>
            <a:r>
              <a:rPr lang="en-GB" sz="2200" dirty="0"/>
              <a:t>Prepare a lecture on applied epidemiological research for vaccine-preventable diseases;</a:t>
            </a:r>
          </a:p>
          <a:p>
            <a:pPr marL="457200" lvl="0" indent="-457200">
              <a:spcBef>
                <a:spcPts val="900"/>
              </a:spcBef>
              <a:buClr>
                <a:schemeClr val="dk1"/>
              </a:buClr>
              <a:buSzPts val="2400"/>
              <a:buFont typeface="+mj-lt"/>
              <a:buAutoNum type="arabicPeriod"/>
            </a:pPr>
            <a:r>
              <a:rPr lang="en-GB" sz="2200" dirty="0"/>
              <a:t>Adapt the lecture to its country target audience by using its own examples;</a:t>
            </a:r>
          </a:p>
          <a:p>
            <a:pPr marL="457200" lvl="0" indent="-457200">
              <a:spcBef>
                <a:spcPts val="900"/>
              </a:spcBef>
              <a:buClr>
                <a:schemeClr val="dk1"/>
              </a:buClr>
              <a:buSzPts val="2400"/>
              <a:buFont typeface="+mj-lt"/>
              <a:buAutoNum type="arabicPeriod"/>
            </a:pPr>
            <a:r>
              <a:rPr lang="en-GB" sz="2200" dirty="0"/>
              <a:t>Understand and calculate vaccine effectiveness (VE) and efficacy; </a:t>
            </a:r>
          </a:p>
          <a:p>
            <a:pPr marL="457200" lvl="0" indent="-457200">
              <a:spcBef>
                <a:spcPts val="900"/>
              </a:spcBef>
              <a:buClr>
                <a:schemeClr val="dk1"/>
              </a:buClr>
              <a:buSzPts val="2400"/>
              <a:buFont typeface="+mj-lt"/>
              <a:buAutoNum type="arabicPeriod"/>
            </a:pPr>
            <a:r>
              <a:rPr lang="en-GB" sz="2200" dirty="0"/>
              <a:t>Describe study designs (RCT, cohort, case-control, house-hold contact, screening) for estimating VE either in clinical trials or in the field; </a:t>
            </a:r>
          </a:p>
          <a:p>
            <a:pPr marL="457200" lvl="0" indent="-457200">
              <a:spcBef>
                <a:spcPts val="900"/>
              </a:spcBef>
              <a:buClr>
                <a:schemeClr val="dk1"/>
              </a:buClr>
              <a:buSzPts val="2400"/>
              <a:buFont typeface="+mj-lt"/>
              <a:buAutoNum type="arabicPeriod"/>
            </a:pPr>
            <a:r>
              <a:rPr lang="en-GB" sz="2200" dirty="0"/>
              <a:t>Understand the potential pitfalls in estimating VE; </a:t>
            </a:r>
          </a:p>
          <a:p>
            <a:pPr marL="457200" lvl="0" indent="-457200">
              <a:spcBef>
                <a:spcPts val="900"/>
              </a:spcBef>
              <a:buClr>
                <a:schemeClr val="dk1"/>
              </a:buClr>
              <a:buSzPts val="2400"/>
              <a:buFont typeface="+mj-lt"/>
              <a:buAutoNum type="arabicPeriod"/>
            </a:pPr>
            <a:r>
              <a:rPr lang="en-GB" sz="2200" dirty="0"/>
              <a:t>Be able to interpret VE estimates</a:t>
            </a:r>
          </a:p>
          <a:p>
            <a:pPr marL="0" marR="0" lvl="0" indent="0" algn="l" rtl="0">
              <a:lnSpc>
                <a:spcPct val="90000"/>
              </a:lnSpc>
              <a:spcBef>
                <a:spcPts val="900"/>
              </a:spcBef>
              <a:spcAft>
                <a:spcPts val="0"/>
              </a:spcAft>
              <a:buNone/>
            </a:pPr>
            <a:r>
              <a:rPr lang="en-GB" sz="2200" b="1" i="0" u="none" strike="noStrike" cap="none" dirty="0">
                <a:solidFill>
                  <a:schemeClr val="dk1"/>
                </a:solidFill>
                <a:sym typeface="Tahoma"/>
              </a:rPr>
              <a:t>Related to the course objectives:</a:t>
            </a:r>
            <a:endParaRPr sz="2200" b="1" dirty="0"/>
          </a:p>
          <a:p>
            <a:pPr marL="457200" lvl="0" indent="-457200">
              <a:spcBef>
                <a:spcPts val="900"/>
              </a:spcBef>
              <a:buFont typeface="+mj-lt"/>
              <a:buAutoNum type="alphaUcPeriod"/>
            </a:pPr>
            <a:r>
              <a:rPr lang="en-GB" sz="2200" dirty="0"/>
              <a:t>Ability to lecture on surveillance, outbreak investigation and applied epidemiological research of VPD</a:t>
            </a:r>
          </a:p>
          <a:p>
            <a:pPr marL="457200" lvl="0" indent="-457200">
              <a:spcBef>
                <a:spcPts val="900"/>
              </a:spcBef>
              <a:buFont typeface="+mj-lt"/>
              <a:buAutoNum type="alphaUcPeriod"/>
            </a:pPr>
            <a:r>
              <a:rPr lang="en-GB" sz="2200" dirty="0"/>
              <a:t>Ability to define the target audience and to adjust material/contents</a:t>
            </a:r>
          </a:p>
        </p:txBody>
      </p:sp>
      <p:sp>
        <p:nvSpPr>
          <p:cNvPr id="49"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a:t>
            </a:fld>
            <a:endParaRPr sz="1200" b="0" i="0" u="none" strike="noStrike" cap="none" dirty="0">
              <a:solidFill>
                <a:schemeClr val="lt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Observational studies to estimate effectiveness</a:t>
            </a:r>
            <a:br>
              <a:rPr lang="en-GB" dirty="0"/>
            </a:br>
            <a:endParaRPr lang="en-GB" dirty="0"/>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71487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Estimating vaccine effectiveness in observational studies</a:t>
            </a:r>
            <a:endParaRPr dirty="0"/>
          </a:p>
        </p:txBody>
      </p:sp>
      <p:sp>
        <p:nvSpPr>
          <p:cNvPr id="68" name="Shape 68"/>
          <p:cNvSpPr txBox="1">
            <a:spLocks noGrp="1"/>
          </p:cNvSpPr>
          <p:nvPr>
            <p:ph idx="1"/>
          </p:nvPr>
        </p:nvSpPr>
        <p:spPr>
          <a:xfrm>
            <a:off x="431807" y="1275906"/>
            <a:ext cx="11368617" cy="4966143"/>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cohort study</a:t>
            </a:r>
          </a:p>
          <a:p>
            <a:pPr marL="342900" lvl="0" indent="-342900">
              <a:spcBef>
                <a:spcPts val="0"/>
              </a:spcBef>
              <a:buFont typeface="Arial" panose="020B0604020202020204" pitchFamily="34" charset="0"/>
              <a:buChar char="•"/>
            </a:pPr>
            <a:r>
              <a:rPr lang="en-GB" dirty="0"/>
              <a:t>household contact study</a:t>
            </a:r>
          </a:p>
          <a:p>
            <a:pPr marL="342900" lvl="0" indent="-342900">
              <a:spcBef>
                <a:spcPts val="0"/>
              </a:spcBef>
              <a:buFont typeface="Arial" panose="020B0604020202020204" pitchFamily="34" charset="0"/>
              <a:buChar char="•"/>
            </a:pPr>
            <a:r>
              <a:rPr lang="en-GB" dirty="0"/>
              <a:t>case control studies</a:t>
            </a:r>
          </a:p>
          <a:p>
            <a:pPr marL="342900" lvl="0" indent="-342900">
              <a:spcBef>
                <a:spcPts val="0"/>
              </a:spcBef>
              <a:buFont typeface="Arial" panose="020B0604020202020204" pitchFamily="34" charset="0"/>
              <a:buChar char="•"/>
            </a:pPr>
            <a:r>
              <a:rPr lang="en-GB" dirty="0"/>
              <a:t>screening method (case population)</a:t>
            </a:r>
          </a:p>
          <a:p>
            <a:pPr marL="0" marR="0" lvl="0" indent="0" algn="l" rtl="0">
              <a:lnSpc>
                <a:spcPct val="90000"/>
              </a:lnSpc>
              <a:spcBef>
                <a:spcPts val="0"/>
              </a:spcBef>
              <a:spcAft>
                <a:spcPts val="0"/>
              </a:spcAft>
              <a:buNone/>
            </a:pPr>
            <a:endParaRPr sz="2400" i="0" u="none" strike="noStrike" cap="none" dirty="0">
              <a:solidFill>
                <a:schemeClr val="dk1"/>
              </a:solidFill>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69967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For the following slide – assessment of VE can be made during or after an outbreak using a traditional cohort design. An outbreak is a useful efficient setting to investigate VE as the diseases is  more common and exposure to infection tends to be similar for all in the cohort</a:t>
            </a:r>
          </a:p>
        </p:txBody>
      </p:sp>
    </p:spTree>
    <p:extLst>
      <p:ext uri="{BB962C8B-B14F-4D97-AF65-F5344CB8AC3E}">
        <p14:creationId xmlns:p14="http://schemas.microsoft.com/office/powerpoint/2010/main" val="285412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Cohort Design</a:t>
            </a:r>
            <a:endParaRPr dirty="0"/>
          </a:p>
        </p:txBody>
      </p:sp>
      <p:sp>
        <p:nvSpPr>
          <p:cNvPr id="68" name="Shape 68"/>
          <p:cNvSpPr txBox="1">
            <a:spLocks noGrp="1"/>
          </p:cNvSpPr>
          <p:nvPr>
            <p:ph idx="1"/>
          </p:nvPr>
        </p:nvSpPr>
        <p:spPr>
          <a:xfrm>
            <a:off x="431807" y="1297172"/>
            <a:ext cx="11368617" cy="494487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Usually retrospective as part of an outbreak investigation or using database such as GP consultation records</a:t>
            </a:r>
          </a:p>
          <a:p>
            <a:pPr marL="342900" lvl="0" indent="-342900">
              <a:spcBef>
                <a:spcPts val="0"/>
              </a:spcBef>
              <a:buFont typeface="Arial" panose="020B0604020202020204" pitchFamily="34" charset="0"/>
              <a:buChar char="•"/>
            </a:pPr>
            <a:r>
              <a:rPr lang="en-GB" dirty="0"/>
              <a:t>Define discrete population at risk (cohort) e.g. school</a:t>
            </a:r>
          </a:p>
          <a:p>
            <a:pPr marL="342900" lvl="0" indent="-342900">
              <a:spcBef>
                <a:spcPts val="0"/>
              </a:spcBef>
              <a:buFont typeface="Arial" panose="020B0604020202020204" pitchFamily="34" charset="0"/>
              <a:buChar char="•"/>
            </a:pPr>
            <a:r>
              <a:rPr lang="en-GB" dirty="0"/>
              <a:t>Obtain vaccination status </a:t>
            </a:r>
          </a:p>
          <a:p>
            <a:pPr marL="342900" lvl="0" indent="-342900">
              <a:spcBef>
                <a:spcPts val="0"/>
              </a:spcBef>
              <a:buFont typeface="Arial" panose="020B0604020202020204" pitchFamily="34" charset="0"/>
              <a:buChar char="•"/>
            </a:pPr>
            <a:r>
              <a:rPr lang="en-GB" dirty="0"/>
              <a:t>Compare risk of disease in vaccinated and unvaccinated groups VE = (1-RR)</a:t>
            </a:r>
          </a:p>
          <a:p>
            <a:pPr marL="342900" lvl="0" indent="-342900">
              <a:spcBef>
                <a:spcPts val="0"/>
              </a:spcBef>
              <a:buFont typeface="Arial" panose="020B0604020202020204" pitchFamily="34" charset="0"/>
              <a:buChar char="•"/>
            </a:pPr>
            <a:r>
              <a:rPr lang="en-GB" dirty="0"/>
              <a:t>If vaccination status changes during the study period then use the person time approach</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u="sng" dirty="0"/>
              <a:t>Key issue</a:t>
            </a:r>
            <a:r>
              <a:rPr lang="en-GB" dirty="0"/>
              <a:t>: not good for rare diseases as unlikely to have sufficient power or expensive.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15880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Example – </a:t>
            </a:r>
            <a:r>
              <a:rPr lang="en-GB" altLang="en-US" dirty="0" err="1">
                <a:solidFill>
                  <a:schemeClr val="hlink"/>
                </a:solidFill>
              </a:rPr>
              <a:t>Muhsen</a:t>
            </a:r>
            <a:r>
              <a:rPr lang="en-GB" altLang="en-US" dirty="0">
                <a:solidFill>
                  <a:schemeClr val="hlink"/>
                </a:solidFill>
              </a:rPr>
              <a:t> et al (Vaccine -2011):</a:t>
            </a:r>
            <a:br>
              <a:rPr lang="en-GB" altLang="en-US" dirty="0">
                <a:solidFill>
                  <a:schemeClr val="hlink"/>
                </a:solidFill>
              </a:rPr>
            </a:br>
            <a:r>
              <a:rPr lang="en-GB" altLang="en-US" dirty="0">
                <a:solidFill>
                  <a:schemeClr val="hlink"/>
                </a:solidFill>
              </a:rPr>
              <a:t>Rotavirus and acute gastroenteritis in children</a:t>
            </a:r>
            <a:endParaRPr dirty="0"/>
          </a:p>
        </p:txBody>
      </p:sp>
      <p:sp>
        <p:nvSpPr>
          <p:cNvPr id="68" name="Shape 68"/>
          <p:cNvSpPr txBox="1">
            <a:spLocks noGrp="1"/>
          </p:cNvSpPr>
          <p:nvPr>
            <p:ph idx="1"/>
          </p:nvPr>
        </p:nvSpPr>
        <p:spPr>
          <a:xfrm>
            <a:off x="431807" y="1339702"/>
            <a:ext cx="11368617" cy="4902348"/>
          </a:xfrm>
          <a:prstGeom prst="rect">
            <a:avLst/>
          </a:prstGeom>
          <a:noFill/>
          <a:ln>
            <a:noFill/>
          </a:ln>
        </p:spPr>
        <p:txBody>
          <a:bodyPr spcFirstLastPara="1" wrap="square" lIns="0" tIns="0" rIns="0" bIns="0" anchor="t" anchorCtr="0">
            <a:noAutofit/>
          </a:bodyPr>
          <a:lstStyle/>
          <a:p>
            <a:pPr marL="190500" indent="-190500"/>
            <a:r>
              <a:rPr lang="en-GB" altLang="en-US" dirty="0"/>
              <a:t>Used Health maintenance data – comparing attack rates for 2008/09 in children “purchasing” vaccine pre 2008/09 rotavirus season with those who did not.</a:t>
            </a:r>
          </a:p>
          <a:p>
            <a:pPr marL="190500" indent="-190500"/>
            <a:endParaRPr lang="en-GB" altLang="en-US" dirty="0"/>
          </a:p>
          <a:p>
            <a:pPr marL="190500" indent="-190500"/>
            <a:r>
              <a:rPr lang="en-GB" altLang="en-US" dirty="0"/>
              <a:t>ARU= 8801/18591	(47.3%)</a:t>
            </a:r>
          </a:p>
          <a:p>
            <a:pPr marL="190500" indent="-190500"/>
            <a:r>
              <a:rPr lang="en-GB" altLang="en-US" dirty="0"/>
              <a:t>ARV=1758/7586 	(23.2%)</a:t>
            </a:r>
          </a:p>
          <a:p>
            <a:pPr marL="190500" indent="-190500"/>
            <a:endParaRPr lang="en-GB" altLang="en-US" dirty="0"/>
          </a:p>
          <a:p>
            <a:pPr marL="190500" indent="-190500"/>
            <a:r>
              <a:rPr lang="en-GB" altLang="en-US" dirty="0"/>
              <a:t>RR = 23.2/47.3 = 0.49</a:t>
            </a:r>
          </a:p>
          <a:p>
            <a:pPr marL="190500" indent="-190500"/>
            <a:r>
              <a:rPr lang="en-GB" altLang="en-US" dirty="0"/>
              <a:t>VE = (1-RR) = 0.51  (51%, 95% CI 48%-53%)</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85151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Major concern with population based cohort outbreak investigations is that exposure to disease may be different between the vaccinated and unvaccinated… next study design gets around this problem</a:t>
            </a:r>
          </a:p>
        </p:txBody>
      </p:sp>
    </p:spTree>
    <p:extLst>
      <p:ext uri="{BB962C8B-B14F-4D97-AF65-F5344CB8AC3E}">
        <p14:creationId xmlns:p14="http://schemas.microsoft.com/office/powerpoint/2010/main" val="386146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Household Contact Design</a:t>
            </a:r>
            <a:endParaRPr dirty="0"/>
          </a:p>
        </p:txBody>
      </p:sp>
      <p:sp>
        <p:nvSpPr>
          <p:cNvPr id="68" name="Shape 68"/>
          <p:cNvSpPr txBox="1">
            <a:spLocks noGrp="1"/>
          </p:cNvSpPr>
          <p:nvPr>
            <p:ph idx="1"/>
          </p:nvPr>
        </p:nvSpPr>
        <p:spPr>
          <a:xfrm>
            <a:off x="431807" y="1244008"/>
            <a:ext cx="11368617" cy="4998041"/>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Useful to ensure that vaccinated and unvaccinated have an equal opportunity for exposure.</a:t>
            </a:r>
          </a:p>
          <a:p>
            <a:pPr marL="342900" lvl="0" indent="-342900">
              <a:spcBef>
                <a:spcPts val="0"/>
              </a:spcBef>
              <a:buFont typeface="Arial" panose="020B0604020202020204" pitchFamily="34" charset="0"/>
              <a:buChar char="•"/>
            </a:pPr>
            <a:r>
              <a:rPr lang="en-GB" dirty="0"/>
              <a:t>Each household with a primary case is a mini-cohort;</a:t>
            </a:r>
          </a:p>
          <a:p>
            <a:pPr marL="342900" lvl="0" indent="-342900">
              <a:spcBef>
                <a:spcPts val="0"/>
              </a:spcBef>
              <a:buFont typeface="Arial" panose="020B0604020202020204" pitchFamily="34" charset="0"/>
              <a:buChar char="•"/>
            </a:pPr>
            <a:r>
              <a:rPr lang="en-GB" dirty="0"/>
              <a:t>Index and primary cases within each household identified</a:t>
            </a:r>
          </a:p>
          <a:p>
            <a:pPr marL="800100" lvl="1" indent="-342900">
              <a:spcBef>
                <a:spcPts val="0"/>
              </a:spcBef>
              <a:buFont typeface="Arial" panose="020B0604020202020204" pitchFamily="34" charset="0"/>
              <a:buChar char="•"/>
            </a:pPr>
            <a:r>
              <a:rPr lang="en-GB" dirty="0"/>
              <a:t>Identify primary cases</a:t>
            </a:r>
          </a:p>
          <a:p>
            <a:pPr marL="800100" lvl="1" indent="-342900">
              <a:spcBef>
                <a:spcPts val="0"/>
              </a:spcBef>
              <a:buFont typeface="Arial" panose="020B0604020202020204" pitchFamily="34" charset="0"/>
              <a:buChar char="•"/>
            </a:pPr>
            <a:r>
              <a:rPr lang="en-GB" dirty="0"/>
              <a:t>List all household contacts and identify as secondary, tertiary cases etc.</a:t>
            </a:r>
          </a:p>
          <a:p>
            <a:pPr marL="800100" lvl="1" indent="-342900">
              <a:spcBef>
                <a:spcPts val="0"/>
              </a:spcBef>
              <a:buFont typeface="Arial" panose="020B0604020202020204" pitchFamily="34" charset="0"/>
              <a:buChar char="•"/>
            </a:pPr>
            <a:r>
              <a:rPr lang="en-GB" dirty="0"/>
              <a:t>With the secondary cases calculate attack rates in vaccinated and unvaccinated individuals. Repeat this within the tertiary cases etc.</a:t>
            </a:r>
          </a:p>
          <a:p>
            <a:pPr marL="800100" lvl="1" indent="-342900">
              <a:spcBef>
                <a:spcPts val="0"/>
              </a:spcBef>
              <a:buFont typeface="Arial" panose="020B0604020202020204" pitchFamily="34" charset="0"/>
              <a:buChar char="•"/>
            </a:pPr>
            <a:r>
              <a:rPr lang="en-GB" dirty="0"/>
              <a:t>Sum across households to get overall ARs and hence estimate of VE</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u="sng" dirty="0"/>
              <a:t>Key issue</a:t>
            </a:r>
            <a:r>
              <a:rPr lang="en-GB" dirty="0"/>
              <a:t>: Need detailed data on timing of onsets. Households with more cases maybe more likely to be identified.</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645334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Household Contact Design (example)</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endParaRPr lang="nb-NO" dirty="0"/>
          </a:p>
          <a:p>
            <a:pPr marL="342900" lvl="0" indent="-342900">
              <a:spcBef>
                <a:spcPts val="0"/>
              </a:spcBef>
              <a:buFont typeface="Arial" panose="020B0604020202020204" pitchFamily="34" charset="0"/>
              <a:buChar char="•"/>
            </a:pPr>
            <a:endParaRPr lang="nb-NO" dirty="0"/>
          </a:p>
          <a:p>
            <a:pPr marL="342900" lvl="0" indent="-342900">
              <a:spcBef>
                <a:spcPts val="0"/>
              </a:spcBef>
              <a:buFont typeface="Arial" panose="020B0604020202020204" pitchFamily="34" charset="0"/>
              <a:buChar char="•"/>
            </a:pPr>
            <a:endParaRPr lang="nb-NO" dirty="0"/>
          </a:p>
          <a:p>
            <a:pPr marL="342900" lvl="0" indent="-342900">
              <a:spcBef>
                <a:spcPts val="0"/>
              </a:spcBef>
              <a:buFont typeface="Arial" panose="020B0604020202020204" pitchFamily="34" charset="0"/>
              <a:buChar char="•"/>
            </a:pPr>
            <a:endParaRPr lang="nb-NO" dirty="0"/>
          </a:p>
          <a:p>
            <a:pPr marL="342900" lvl="0" indent="-342900">
              <a:spcBef>
                <a:spcPts val="0"/>
              </a:spcBef>
              <a:buFont typeface="Arial" panose="020B0604020202020204" pitchFamily="34" charset="0"/>
              <a:buChar char="•"/>
            </a:pPr>
            <a:endParaRPr lang="nb-NO" dirty="0"/>
          </a:p>
          <a:p>
            <a:pPr marL="342900" lvl="0" indent="-342900">
              <a:spcBef>
                <a:spcPts val="0"/>
              </a:spcBef>
              <a:buFont typeface="Arial" panose="020B0604020202020204" pitchFamily="34" charset="0"/>
              <a:buChar char="•"/>
            </a:pPr>
            <a:endParaRPr lang="nb-NO" dirty="0"/>
          </a:p>
          <a:p>
            <a:pPr marL="342900" lvl="0" indent="-342900">
              <a:spcBef>
                <a:spcPts val="0"/>
              </a:spcBef>
              <a:buFont typeface="Arial" panose="020B0604020202020204" pitchFamily="34" charset="0"/>
              <a:buChar char="•"/>
            </a:pPr>
            <a:endParaRPr lang="nb-NO" dirty="0"/>
          </a:p>
          <a:p>
            <a:pPr marL="342900" lvl="0" indent="-342900">
              <a:spcBef>
                <a:spcPts val="0"/>
              </a:spcBef>
              <a:buFont typeface="Arial" panose="020B0604020202020204" pitchFamily="34" charset="0"/>
              <a:buChar char="•"/>
            </a:pPr>
            <a:endParaRPr lang="nb-NO" dirty="0"/>
          </a:p>
          <a:p>
            <a:pPr marL="342900" lvl="0" indent="-342900">
              <a:spcBef>
                <a:spcPts val="0"/>
              </a:spcBef>
              <a:buFont typeface="Arial" panose="020B0604020202020204" pitchFamily="34" charset="0"/>
              <a:buChar char="•"/>
            </a:pPr>
            <a:endParaRPr lang="nb-NO" dirty="0"/>
          </a:p>
          <a:p>
            <a:pPr marL="0" indent="0"/>
            <a:r>
              <a:rPr lang="en-GB" altLang="en-US" dirty="0"/>
              <a:t>ARV = 1/8 = 0.125	</a:t>
            </a:r>
          </a:p>
          <a:p>
            <a:pPr marL="0" indent="0"/>
            <a:r>
              <a:rPr lang="en-GB" altLang="en-US" dirty="0"/>
              <a:t>ARU = 8/10= 0.8</a:t>
            </a:r>
          </a:p>
          <a:p>
            <a:pPr marL="0" indent="0"/>
            <a:r>
              <a:rPr lang="en-GB" altLang="en-US" dirty="0"/>
              <a:t>VE= 1- (0.125/0.8) = 0.84    (84%)</a:t>
            </a:r>
          </a:p>
          <a:p>
            <a:pPr marL="0" lvl="0" indent="0">
              <a:spcBef>
                <a:spcPts val="0"/>
              </a:spcBef>
            </a:pPr>
            <a:endParaRPr lang="en-GB"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27</a:t>
            </a:fld>
            <a:endParaRPr sz="1200" b="0" i="0" u="none" strike="noStrike" cap="none">
              <a:solidFill>
                <a:schemeClr val="lt1"/>
              </a:solidFill>
              <a:latin typeface="Tahoma"/>
              <a:ea typeface="Tahoma"/>
              <a:cs typeface="Tahoma"/>
              <a:sym typeface="Tahoma"/>
            </a:endParaRPr>
          </a:p>
        </p:txBody>
      </p:sp>
      <p:graphicFrame>
        <p:nvGraphicFramePr>
          <p:cNvPr id="5" name="Tabell 4"/>
          <p:cNvGraphicFramePr>
            <a:graphicFrameLocks noGrp="1"/>
          </p:cNvGraphicFramePr>
          <p:nvPr>
            <p:extLst>
              <p:ext uri="{D42A27DB-BD31-4B8C-83A1-F6EECF244321}">
                <p14:modId xmlns:p14="http://schemas.microsoft.com/office/powerpoint/2010/main" val="582566490"/>
              </p:ext>
            </p:extLst>
          </p:nvPr>
        </p:nvGraphicFramePr>
        <p:xfrm>
          <a:off x="1547364" y="1230057"/>
          <a:ext cx="9137501" cy="3200400"/>
        </p:xfrm>
        <a:graphic>
          <a:graphicData uri="http://schemas.openxmlformats.org/drawingml/2006/table">
            <a:tbl>
              <a:tblPr firstRow="1" bandRow="1">
                <a:tableStyleId>{5C22544A-7EE6-4342-B048-85BDC9FD1C3A}</a:tableStyleId>
              </a:tblPr>
              <a:tblGrid>
                <a:gridCol w="1870890">
                  <a:extLst>
                    <a:ext uri="{9D8B030D-6E8A-4147-A177-3AD203B41FA5}">
                      <a16:colId xmlns:a16="http://schemas.microsoft.com/office/drawing/2014/main" val="20000"/>
                    </a:ext>
                  </a:extLst>
                </a:gridCol>
                <a:gridCol w="3534441">
                  <a:extLst>
                    <a:ext uri="{9D8B030D-6E8A-4147-A177-3AD203B41FA5}">
                      <a16:colId xmlns:a16="http://schemas.microsoft.com/office/drawing/2014/main" val="20001"/>
                    </a:ext>
                  </a:extLst>
                </a:gridCol>
                <a:gridCol w="3732170">
                  <a:extLst>
                    <a:ext uri="{9D8B030D-6E8A-4147-A177-3AD203B41FA5}">
                      <a16:colId xmlns:a16="http://schemas.microsoft.com/office/drawing/2014/main" val="20002"/>
                    </a:ext>
                  </a:extLst>
                </a:gridCol>
              </a:tblGrid>
              <a:tr h="421660">
                <a:tc>
                  <a:txBody>
                    <a:bodyPr/>
                    <a:lstStyle/>
                    <a:p>
                      <a:pPr algn="ctr"/>
                      <a:r>
                        <a:rPr lang="nb-NO" sz="2400" dirty="0"/>
                        <a:t>Family</a:t>
                      </a:r>
                      <a:endParaRPr lang="en-GB" sz="2400" dirty="0"/>
                    </a:p>
                  </a:txBody>
                  <a:tcPr/>
                </a:tc>
                <a:tc>
                  <a:txBody>
                    <a:bodyPr/>
                    <a:lstStyle/>
                    <a:p>
                      <a:pPr algn="ctr"/>
                      <a:r>
                        <a:rPr lang="nb-NO" sz="2400" dirty="0" err="1"/>
                        <a:t>Vaccinated</a:t>
                      </a:r>
                      <a:endParaRPr lang="en-GB" sz="2400" dirty="0"/>
                    </a:p>
                  </a:txBody>
                  <a:tcPr/>
                </a:tc>
                <a:tc>
                  <a:txBody>
                    <a:bodyPr/>
                    <a:lstStyle/>
                    <a:p>
                      <a:pPr algn="ctr"/>
                      <a:r>
                        <a:rPr lang="nb-NO" sz="2400" dirty="0" err="1"/>
                        <a:t>Unvaccinated</a:t>
                      </a:r>
                      <a:endParaRPr lang="en-GB" sz="2400" dirty="0"/>
                    </a:p>
                  </a:txBody>
                  <a:tcPr/>
                </a:tc>
                <a:extLst>
                  <a:ext uri="{0D108BD9-81ED-4DB2-BD59-A6C34878D82A}">
                    <a16:rowId xmlns:a16="http://schemas.microsoft.com/office/drawing/2014/main" val="10000"/>
                  </a:ext>
                </a:extLst>
              </a:tr>
              <a:tr h="421660">
                <a:tc>
                  <a:txBody>
                    <a:bodyPr/>
                    <a:lstStyle/>
                    <a:p>
                      <a:pPr algn="ctr"/>
                      <a:r>
                        <a:rPr lang="nb-NO" sz="2400" dirty="0"/>
                        <a:t>1</a:t>
                      </a:r>
                      <a:endParaRPr lang="en-GB" sz="2400" dirty="0"/>
                    </a:p>
                  </a:txBody>
                  <a:tcPr/>
                </a:tc>
                <a:tc>
                  <a:txBody>
                    <a:bodyPr/>
                    <a:lstStyle/>
                    <a:p>
                      <a:pPr algn="ctr"/>
                      <a:r>
                        <a:rPr lang="nb-NO" sz="2400" dirty="0"/>
                        <a:t>0/0</a:t>
                      </a:r>
                      <a:endParaRPr lang="en-GB" sz="2400" dirty="0"/>
                    </a:p>
                  </a:txBody>
                  <a:tcPr/>
                </a:tc>
                <a:tc>
                  <a:txBody>
                    <a:bodyPr/>
                    <a:lstStyle/>
                    <a:p>
                      <a:pPr algn="ctr"/>
                      <a:r>
                        <a:rPr lang="nb-NO" sz="2400" dirty="0"/>
                        <a:t>3/3</a:t>
                      </a:r>
                      <a:endParaRPr lang="en-GB" sz="2400" dirty="0"/>
                    </a:p>
                  </a:txBody>
                  <a:tcPr/>
                </a:tc>
                <a:extLst>
                  <a:ext uri="{0D108BD9-81ED-4DB2-BD59-A6C34878D82A}">
                    <a16:rowId xmlns:a16="http://schemas.microsoft.com/office/drawing/2014/main" val="10001"/>
                  </a:ext>
                </a:extLst>
              </a:tr>
              <a:tr h="421660">
                <a:tc>
                  <a:txBody>
                    <a:bodyPr/>
                    <a:lstStyle/>
                    <a:p>
                      <a:pPr algn="ctr"/>
                      <a:r>
                        <a:rPr lang="nb-NO" sz="2400" dirty="0"/>
                        <a:t>2</a:t>
                      </a:r>
                      <a:endParaRPr lang="en-GB" sz="2400" dirty="0"/>
                    </a:p>
                  </a:txBody>
                  <a:tcPr/>
                </a:tc>
                <a:tc>
                  <a:txBody>
                    <a:bodyPr/>
                    <a:lstStyle/>
                    <a:p>
                      <a:pPr algn="ctr"/>
                      <a:r>
                        <a:rPr lang="nb-NO" sz="2400" dirty="0"/>
                        <a:t>0/3</a:t>
                      </a:r>
                      <a:endParaRPr lang="en-GB" sz="2400" dirty="0"/>
                    </a:p>
                  </a:txBody>
                  <a:tcPr/>
                </a:tc>
                <a:tc>
                  <a:txBody>
                    <a:bodyPr/>
                    <a:lstStyle/>
                    <a:p>
                      <a:pPr algn="ctr"/>
                      <a:r>
                        <a:rPr lang="nb-NO" sz="2400" dirty="0"/>
                        <a:t>1/2</a:t>
                      </a:r>
                      <a:endParaRPr lang="en-GB" sz="2400" dirty="0"/>
                    </a:p>
                  </a:txBody>
                  <a:tcPr/>
                </a:tc>
                <a:extLst>
                  <a:ext uri="{0D108BD9-81ED-4DB2-BD59-A6C34878D82A}">
                    <a16:rowId xmlns:a16="http://schemas.microsoft.com/office/drawing/2014/main" val="10002"/>
                  </a:ext>
                </a:extLst>
              </a:tr>
              <a:tr h="421660">
                <a:tc>
                  <a:txBody>
                    <a:bodyPr/>
                    <a:lstStyle/>
                    <a:p>
                      <a:pPr algn="ctr"/>
                      <a:r>
                        <a:rPr lang="nb-NO" sz="2400" dirty="0"/>
                        <a:t>3</a:t>
                      </a:r>
                      <a:endParaRPr lang="en-GB" sz="2400" dirty="0"/>
                    </a:p>
                  </a:txBody>
                  <a:tcPr/>
                </a:tc>
                <a:tc>
                  <a:txBody>
                    <a:bodyPr/>
                    <a:lstStyle/>
                    <a:p>
                      <a:pPr algn="ctr"/>
                      <a:r>
                        <a:rPr lang="nb-NO" sz="2400" dirty="0"/>
                        <a:t>1/2</a:t>
                      </a:r>
                      <a:endParaRPr lang="en-GB" sz="2400" dirty="0"/>
                    </a:p>
                  </a:txBody>
                  <a:tcPr/>
                </a:tc>
                <a:tc>
                  <a:txBody>
                    <a:bodyPr/>
                    <a:lstStyle/>
                    <a:p>
                      <a:pPr algn="ctr"/>
                      <a:r>
                        <a:rPr lang="nb-NO" sz="2400" dirty="0"/>
                        <a:t>1/1</a:t>
                      </a:r>
                      <a:endParaRPr lang="en-GB" sz="2400" dirty="0"/>
                    </a:p>
                  </a:txBody>
                  <a:tcPr/>
                </a:tc>
                <a:extLst>
                  <a:ext uri="{0D108BD9-81ED-4DB2-BD59-A6C34878D82A}">
                    <a16:rowId xmlns:a16="http://schemas.microsoft.com/office/drawing/2014/main" val="10003"/>
                  </a:ext>
                </a:extLst>
              </a:tr>
              <a:tr h="421660">
                <a:tc>
                  <a:txBody>
                    <a:bodyPr/>
                    <a:lstStyle/>
                    <a:p>
                      <a:pPr algn="ctr"/>
                      <a:r>
                        <a:rPr lang="nb-NO" sz="2400" dirty="0"/>
                        <a:t>4</a:t>
                      </a:r>
                      <a:endParaRPr lang="en-GB" sz="2400" dirty="0"/>
                    </a:p>
                  </a:txBody>
                  <a:tcPr/>
                </a:tc>
                <a:tc>
                  <a:txBody>
                    <a:bodyPr/>
                    <a:lstStyle/>
                    <a:p>
                      <a:pPr algn="ctr"/>
                      <a:r>
                        <a:rPr lang="nb-NO" sz="2400" dirty="0"/>
                        <a:t>0/1</a:t>
                      </a:r>
                      <a:endParaRPr lang="en-GB" sz="2400" dirty="0"/>
                    </a:p>
                  </a:txBody>
                  <a:tcPr/>
                </a:tc>
                <a:tc>
                  <a:txBody>
                    <a:bodyPr/>
                    <a:lstStyle/>
                    <a:p>
                      <a:pPr algn="ctr"/>
                      <a:r>
                        <a:rPr lang="nb-NO" sz="2400" dirty="0"/>
                        <a:t>2/2</a:t>
                      </a:r>
                      <a:endParaRPr lang="en-GB" sz="2400" dirty="0"/>
                    </a:p>
                  </a:txBody>
                  <a:tcPr/>
                </a:tc>
                <a:extLst>
                  <a:ext uri="{0D108BD9-81ED-4DB2-BD59-A6C34878D82A}">
                    <a16:rowId xmlns:a16="http://schemas.microsoft.com/office/drawing/2014/main" val="10004"/>
                  </a:ext>
                </a:extLst>
              </a:tr>
              <a:tr h="421660">
                <a:tc>
                  <a:txBody>
                    <a:bodyPr/>
                    <a:lstStyle/>
                    <a:p>
                      <a:pPr algn="ctr"/>
                      <a:r>
                        <a:rPr lang="nb-NO" sz="2400" dirty="0"/>
                        <a:t>5</a:t>
                      </a:r>
                      <a:endParaRPr lang="en-GB" sz="2400" dirty="0"/>
                    </a:p>
                  </a:txBody>
                  <a:tcPr/>
                </a:tc>
                <a:tc>
                  <a:txBody>
                    <a:bodyPr/>
                    <a:lstStyle/>
                    <a:p>
                      <a:pPr algn="ctr"/>
                      <a:r>
                        <a:rPr lang="nb-NO" sz="2400" dirty="0"/>
                        <a:t>0/2</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b-NO" sz="2400" dirty="0"/>
                        <a:t>1/2</a:t>
                      </a:r>
                      <a:endParaRPr lang="en-GB" sz="2400" dirty="0"/>
                    </a:p>
                  </a:txBody>
                  <a:tcPr/>
                </a:tc>
                <a:extLst>
                  <a:ext uri="{0D108BD9-81ED-4DB2-BD59-A6C34878D82A}">
                    <a16:rowId xmlns:a16="http://schemas.microsoft.com/office/drawing/2014/main" val="10005"/>
                  </a:ext>
                </a:extLst>
              </a:tr>
              <a:tr h="421660">
                <a:tc>
                  <a:txBody>
                    <a:bodyPr/>
                    <a:lstStyle/>
                    <a:p>
                      <a:pPr algn="ctr"/>
                      <a:r>
                        <a:rPr lang="nb-NO" sz="2400" dirty="0"/>
                        <a:t>Total</a:t>
                      </a:r>
                      <a:endParaRPr lang="en-GB" sz="2400" dirty="0"/>
                    </a:p>
                  </a:txBody>
                  <a:tcPr/>
                </a:tc>
                <a:tc>
                  <a:txBody>
                    <a:bodyPr/>
                    <a:lstStyle/>
                    <a:p>
                      <a:pPr algn="ctr"/>
                      <a:r>
                        <a:rPr lang="nb-NO" sz="2400" dirty="0"/>
                        <a:t>1/8</a:t>
                      </a:r>
                      <a:endParaRPr lang="en-GB" sz="2400" dirty="0"/>
                    </a:p>
                  </a:txBody>
                  <a:tcPr/>
                </a:tc>
                <a:tc>
                  <a:txBody>
                    <a:bodyPr/>
                    <a:lstStyle/>
                    <a:p>
                      <a:pPr algn="ctr"/>
                      <a:r>
                        <a:rPr lang="nb-NO" sz="2400" dirty="0"/>
                        <a:t>8/10</a:t>
                      </a:r>
                      <a:endParaRPr lang="en-GB"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3985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Case-control studies can also be used to estimate VE, particularly for rare diseases and these are becoming increasingly used</a:t>
            </a:r>
          </a:p>
          <a:p>
            <a:pPr marL="342900" lvl="0" indent="-342900">
              <a:spcBef>
                <a:spcPts val="0"/>
              </a:spcBef>
              <a:buFont typeface="Arial" panose="020B0604020202020204" pitchFamily="34" charset="0"/>
              <a:buChar char="•"/>
            </a:pPr>
            <a:r>
              <a:rPr lang="en-GB" dirty="0"/>
              <a:t>Cases of illness and controls selected from the same population are ascertained; then vaccine history is collected from both. </a:t>
            </a:r>
          </a:p>
          <a:p>
            <a:pPr marL="342900" lvl="0" indent="-342900">
              <a:spcBef>
                <a:spcPts val="0"/>
              </a:spcBef>
              <a:buFont typeface="Arial" panose="020B0604020202020204" pitchFamily="34" charset="0"/>
              <a:buChar char="•"/>
            </a:pPr>
            <a:r>
              <a:rPr lang="en-GB" dirty="0"/>
              <a:t>Various control populations can be chosen – several examples shown here</a:t>
            </a:r>
          </a:p>
          <a:p>
            <a:pPr marL="342900" lvl="0" indent="-342900">
              <a:spcBef>
                <a:spcPts val="0"/>
              </a:spcBef>
              <a:buFont typeface="Arial" panose="020B0604020202020204" pitchFamily="34" charset="0"/>
              <a:buChar char="•"/>
            </a:pPr>
            <a:r>
              <a:rPr lang="en-GB" dirty="0"/>
              <a:t>Great care to avoid confounding and bias </a:t>
            </a:r>
          </a:p>
        </p:txBody>
      </p:sp>
    </p:spTree>
    <p:extLst>
      <p:ext uri="{BB962C8B-B14F-4D97-AF65-F5344CB8AC3E}">
        <p14:creationId xmlns:p14="http://schemas.microsoft.com/office/powerpoint/2010/main" val="361727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Case Control Design (and its variants)</a:t>
            </a:r>
            <a:endParaRPr dirty="0"/>
          </a:p>
        </p:txBody>
      </p:sp>
      <mc:AlternateContent xmlns:mc="http://schemas.openxmlformats.org/markup-compatibility/2006">
        <mc:Choice xmlns:a14="http://schemas.microsoft.com/office/drawing/2010/main" Requires="a14">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endParaRPr lang="en-GB" dirty="0"/>
              </a:p>
              <a:p>
                <a:pPr lvl="0">
                  <a:spcBef>
                    <a:spcPts val="0"/>
                  </a:spcBef>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𝑂𝑅</m:t>
                      </m:r>
                      <m:r>
                        <a:rPr lang="nl-NL" b="0" i="1" smtClean="0">
                          <a:latin typeface="Cambria Math" panose="02040503050406030204" pitchFamily="18" charset="0"/>
                        </a:rPr>
                        <m:t> =</m:t>
                      </m:r>
                      <m:f>
                        <m:fPr>
                          <m:ctrlPr>
                            <a:rPr lang="nl-NL" b="0" i="1" smtClean="0">
                              <a:latin typeface="Cambria Math" panose="02040503050406030204" pitchFamily="18" charset="0"/>
                            </a:rPr>
                          </m:ctrlPr>
                        </m:fPr>
                        <m:num>
                          <m:r>
                            <a:rPr lang="nl-NL" b="0" i="1" smtClean="0">
                              <a:latin typeface="Cambria Math" panose="02040503050406030204" pitchFamily="18" charset="0"/>
                            </a:rPr>
                            <m:t>𝑜𝑑𝑑𝑠</m:t>
                          </m:r>
                          <m:r>
                            <a:rPr lang="nl-NL" b="0" i="1" smtClean="0">
                              <a:latin typeface="Cambria Math" panose="02040503050406030204" pitchFamily="18" charset="0"/>
                            </a:rPr>
                            <m:t> </m:t>
                          </m:r>
                          <m:r>
                            <a:rPr lang="nl-NL" b="0" i="1" smtClean="0">
                              <a:latin typeface="Cambria Math" panose="02040503050406030204" pitchFamily="18" charset="0"/>
                            </a:rPr>
                            <m:t>𝑜𝑓</m:t>
                          </m:r>
                          <m:r>
                            <a:rPr lang="nl-NL" b="0" i="1" smtClean="0">
                              <a:latin typeface="Cambria Math" panose="02040503050406030204" pitchFamily="18" charset="0"/>
                            </a:rPr>
                            <m:t> </m:t>
                          </m:r>
                          <m:r>
                            <a:rPr lang="nl-NL" b="0" i="1" smtClean="0">
                              <a:latin typeface="Cambria Math" panose="02040503050406030204" pitchFamily="18" charset="0"/>
                            </a:rPr>
                            <m:t>𝑣𝑎𝑐𝑐𝑖𝑛𝑎𝑡𝑖𝑜𝑛</m:t>
                          </m:r>
                          <m:r>
                            <a:rPr lang="nl-NL" b="0" i="1" smtClean="0">
                              <a:latin typeface="Cambria Math" panose="02040503050406030204" pitchFamily="18" charset="0"/>
                            </a:rPr>
                            <m:t> </m:t>
                          </m:r>
                          <m:r>
                            <a:rPr lang="nl-NL" b="0" i="1" smtClean="0">
                              <a:latin typeface="Cambria Math" panose="02040503050406030204" pitchFamily="18" charset="0"/>
                            </a:rPr>
                            <m:t>𝑖𝑛</m:t>
                          </m:r>
                          <m:r>
                            <a:rPr lang="nl-NL" b="0" i="1" smtClean="0">
                              <a:latin typeface="Cambria Math" panose="02040503050406030204" pitchFamily="18" charset="0"/>
                            </a:rPr>
                            <m:t> </m:t>
                          </m:r>
                          <m:r>
                            <a:rPr lang="nl-NL" b="0" i="1" smtClean="0">
                              <a:latin typeface="Cambria Math" panose="02040503050406030204" pitchFamily="18" charset="0"/>
                            </a:rPr>
                            <m:t>𝑐𝑎𝑠𝑒𝑠</m:t>
                          </m:r>
                        </m:num>
                        <m:den>
                          <m:r>
                            <a:rPr lang="nl-NL" b="0" i="1" smtClean="0">
                              <a:latin typeface="Cambria Math" panose="02040503050406030204" pitchFamily="18" charset="0"/>
                            </a:rPr>
                            <m:t>𝑜𝑑𝑑𝑠</m:t>
                          </m:r>
                          <m:r>
                            <a:rPr lang="nl-NL" b="0" i="1" smtClean="0">
                              <a:latin typeface="Cambria Math" panose="02040503050406030204" pitchFamily="18" charset="0"/>
                            </a:rPr>
                            <m:t> </m:t>
                          </m:r>
                          <m:r>
                            <a:rPr lang="nl-NL" b="0" i="1" smtClean="0">
                              <a:latin typeface="Cambria Math" panose="02040503050406030204" pitchFamily="18" charset="0"/>
                            </a:rPr>
                            <m:t>𝑜𝑓</m:t>
                          </m:r>
                          <m:r>
                            <a:rPr lang="nl-NL" b="0" i="1" smtClean="0">
                              <a:latin typeface="Cambria Math" panose="02040503050406030204" pitchFamily="18" charset="0"/>
                            </a:rPr>
                            <m:t> </m:t>
                          </m:r>
                          <m:r>
                            <a:rPr lang="nl-NL" b="0" i="1" smtClean="0">
                              <a:latin typeface="Cambria Math" panose="02040503050406030204" pitchFamily="18" charset="0"/>
                            </a:rPr>
                            <m:t>𝑣𝑎𝑐𝑐𝑖𝑛𝑎𝑡𝑖𝑜𝑛</m:t>
                          </m:r>
                          <m:r>
                            <a:rPr lang="nl-NL" b="0" i="1" smtClean="0">
                              <a:latin typeface="Cambria Math" panose="02040503050406030204" pitchFamily="18" charset="0"/>
                            </a:rPr>
                            <m:t> </m:t>
                          </m:r>
                          <m:r>
                            <a:rPr lang="nl-NL" b="0" i="1" smtClean="0">
                              <a:latin typeface="Cambria Math" panose="02040503050406030204" pitchFamily="18" charset="0"/>
                            </a:rPr>
                            <m:t>𝑖𝑛</m:t>
                          </m:r>
                          <m:r>
                            <a:rPr lang="nl-NL" b="0" i="1" smtClean="0">
                              <a:latin typeface="Cambria Math" panose="02040503050406030204" pitchFamily="18" charset="0"/>
                            </a:rPr>
                            <m:t> </m:t>
                          </m:r>
                          <m:r>
                            <a:rPr lang="nl-NL" b="0" i="1" smtClean="0">
                              <a:latin typeface="Cambria Math" panose="02040503050406030204" pitchFamily="18" charset="0"/>
                            </a:rPr>
                            <m:t>𝑐𝑜𝑛𝑡𝑟𝑜𝑙𝑠</m:t>
                          </m:r>
                        </m:den>
                      </m:f>
                    </m:oMath>
                  </m:oMathPara>
                </a14:m>
                <a:endParaRPr lang="nl-NL" b="0" dirty="0"/>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Cases of illness &amp; controls should be representative </a:t>
                </a:r>
                <a:br>
                  <a:rPr lang="en-GB" dirty="0"/>
                </a:br>
                <a:r>
                  <a:rPr lang="en-GB" dirty="0"/>
                  <a:t>of the population from which cases arose </a:t>
                </a:r>
              </a:p>
              <a:p>
                <a:pPr marL="342900" lvl="0" indent="-342900">
                  <a:spcBef>
                    <a:spcPts val="0"/>
                  </a:spcBef>
                  <a:buFont typeface="Arial" panose="020B0604020202020204" pitchFamily="34" charset="0"/>
                  <a:buChar char="•"/>
                </a:pPr>
                <a:r>
                  <a:rPr lang="en-GB" dirty="0"/>
                  <a:t>Get vaccine history from both groups</a:t>
                </a:r>
              </a:p>
              <a:p>
                <a:pPr marL="342900" lvl="0" indent="-342900">
                  <a:spcBef>
                    <a:spcPts val="0"/>
                  </a:spcBef>
                  <a:buFont typeface="Arial" panose="020B0604020202020204" pitchFamily="34" charset="0"/>
                  <a:buChar char="•"/>
                </a:pPr>
                <a:endParaRPr lang="en-GB" dirty="0"/>
              </a:p>
              <a:p>
                <a:pPr marL="0" lvl="0" indent="0" algn="ctr">
                  <a:spcBef>
                    <a:spcPts val="0"/>
                  </a:spcBef>
                </a:pPr>
                <a:r>
                  <a:rPr lang="en-GB" dirty="0"/>
                  <a:t>VE=(1-OR)</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u="sng" dirty="0"/>
                  <a:t>Key issue</a:t>
                </a:r>
                <a:r>
                  <a:rPr lang="en-GB" dirty="0"/>
                  <a:t>: Selection of controls may be difficult = Bias</a:t>
                </a:r>
              </a:p>
            </p:txBody>
          </p:sp>
        </mc:Choice>
        <mc:Fallback>
          <p:sp>
            <p:nvSpPr>
              <p:cNvPr id="68" name="Shape 68"/>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1555"/>
                </a:stretch>
              </a:blipFill>
              <a:ln>
                <a:noFill/>
              </a:ln>
            </p:spPr>
            <p:txBody>
              <a:bodyPr/>
              <a:lstStyle/>
              <a:p>
                <a:r>
                  <a:rPr lang="en-GB">
                    <a:noFill/>
                  </a:rPr>
                  <a:t> </a:t>
                </a:r>
              </a:p>
            </p:txBody>
          </p:sp>
        </mc:Fallback>
      </mc:AlternateContent>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0258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Outline</a:t>
            </a:r>
            <a:endParaRPr/>
          </a:p>
        </p:txBody>
      </p:sp>
      <p:sp>
        <p:nvSpPr>
          <p:cNvPr id="55" name="Shape 55"/>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This session consists of the following elements</a:t>
            </a: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lvl="0" indent="-457200">
              <a:spcBef>
                <a:spcPts val="900"/>
              </a:spcBef>
              <a:buClr>
                <a:schemeClr val="dk1"/>
              </a:buClr>
              <a:buSzPts val="2400"/>
              <a:buFont typeface="Noto Sans Symbols"/>
              <a:buAutoNum type="arabicPeriod"/>
            </a:pPr>
            <a:r>
              <a:rPr lang="en-GB" dirty="0"/>
              <a:t>Background &amp; Definitions</a:t>
            </a:r>
          </a:p>
          <a:p>
            <a:pPr lvl="0" indent="-457200">
              <a:spcBef>
                <a:spcPts val="900"/>
              </a:spcBef>
              <a:buClr>
                <a:schemeClr val="dk1"/>
              </a:buClr>
              <a:buSzPts val="2400"/>
              <a:buFont typeface="Noto Sans Symbols"/>
              <a:buAutoNum type="arabicPeriod"/>
            </a:pPr>
            <a:r>
              <a:rPr lang="en-GB" dirty="0"/>
              <a:t>Clinical trials to estimate efficacy</a:t>
            </a:r>
          </a:p>
          <a:p>
            <a:pPr lvl="0" indent="-457200">
              <a:spcBef>
                <a:spcPts val="900"/>
              </a:spcBef>
              <a:buClr>
                <a:schemeClr val="dk1"/>
              </a:buClr>
              <a:buSzPts val="2400"/>
              <a:buFont typeface="Noto Sans Symbols"/>
              <a:buAutoNum type="arabicPeriod"/>
            </a:pPr>
            <a:r>
              <a:rPr lang="en-GB" dirty="0"/>
              <a:t>Observational studies to estimate effectiveness</a:t>
            </a:r>
          </a:p>
          <a:p>
            <a:pPr lvl="0" indent="-457200">
              <a:spcBef>
                <a:spcPts val="900"/>
              </a:spcBef>
              <a:buClr>
                <a:schemeClr val="dk1"/>
              </a:buClr>
              <a:buSzPts val="2400"/>
              <a:buFont typeface="Noto Sans Symbols"/>
              <a:buAutoNum type="arabicPeriod"/>
            </a:pPr>
            <a:r>
              <a:rPr lang="en-GB" dirty="0"/>
              <a:t>Methodological issues</a:t>
            </a:r>
          </a:p>
          <a:p>
            <a:pPr lvl="0" indent="-457200">
              <a:spcBef>
                <a:spcPts val="900"/>
              </a:spcBef>
              <a:buClr>
                <a:schemeClr val="dk1"/>
              </a:buClr>
              <a:buSzPts val="2400"/>
              <a:buFont typeface="Noto Sans Symbols"/>
              <a:buAutoNum type="arabicPeriod"/>
            </a:pPr>
            <a:r>
              <a:rPr lang="nb-NO" dirty="0"/>
              <a:t>Herd </a:t>
            </a:r>
            <a:r>
              <a:rPr lang="nb-NO" dirty="0" err="1"/>
              <a:t>immunity</a:t>
            </a:r>
            <a:endParaRPr lang="en-GB" dirty="0"/>
          </a:p>
          <a:p>
            <a:pPr lvl="0" indent="-457200">
              <a:spcBef>
                <a:spcPts val="900"/>
              </a:spcBef>
              <a:buClr>
                <a:schemeClr val="dk1"/>
              </a:buClr>
              <a:buSzPts val="2400"/>
              <a:buFont typeface="Noto Sans Symbols"/>
              <a:buAutoNum type="arabicPeriod"/>
            </a:pPr>
            <a:r>
              <a:rPr lang="en-GB" dirty="0"/>
              <a:t>Primary and secondary vaccine failure</a:t>
            </a:r>
          </a:p>
        </p:txBody>
      </p:sp>
      <p:sp>
        <p:nvSpPr>
          <p:cNvPr id="56" name="Shape 5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Example - Case-control Study (Vazquez 2001 NEJM)</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Varicella VE 1997-2000</a:t>
            </a:r>
          </a:p>
          <a:p>
            <a:pPr lvl="1" eaLnBrk="1" hangingPunct="1">
              <a:buFont typeface="Wingdings" panose="05000000000000000000" pitchFamily="2" charset="2"/>
              <a:buNone/>
            </a:pPr>
            <a:endParaRPr lang="en-US" altLang="en-US" dirty="0"/>
          </a:p>
          <a:p>
            <a:pPr lvl="1" eaLnBrk="1" hangingPunct="1">
              <a:buFont typeface="Wingdings" panose="05000000000000000000" pitchFamily="2" charset="2"/>
              <a:buNone/>
            </a:pPr>
            <a:r>
              <a:rPr lang="en-US" altLang="en-US" dirty="0"/>
              <a:t>				Cases		Controls</a:t>
            </a:r>
          </a:p>
          <a:p>
            <a:pPr eaLnBrk="1" hangingPunct="1"/>
            <a:r>
              <a:rPr lang="en-US" altLang="en-US" dirty="0"/>
              <a:t>Vaccinated		  46 (a)	237 (b)</a:t>
            </a:r>
          </a:p>
          <a:p>
            <a:pPr eaLnBrk="1" hangingPunct="1"/>
            <a:r>
              <a:rPr lang="en-US" altLang="en-US" dirty="0"/>
              <a:t>Unvaccinated		156 (c )	152 (d)</a:t>
            </a:r>
          </a:p>
          <a:p>
            <a:pPr eaLnBrk="1" hangingPunct="1"/>
            <a:endParaRPr lang="en-US" altLang="en-US" dirty="0"/>
          </a:p>
          <a:p>
            <a:pPr eaLnBrk="1" hangingPunct="1"/>
            <a:endParaRPr lang="en-US" altLang="en-US" dirty="0"/>
          </a:p>
          <a:p>
            <a:pPr marL="571500" indent="-342900" eaLnBrk="1" hangingPunct="1">
              <a:buFont typeface="Arial" panose="020B0604020202020204" pitchFamily="34" charset="0"/>
              <a:buChar char="•"/>
            </a:pPr>
            <a:r>
              <a:rPr lang="en-US" altLang="en-US" dirty="0"/>
              <a:t>OR = [a/c] / [b/d] = [46/156] / [237/152] = 0.19</a:t>
            </a:r>
          </a:p>
          <a:p>
            <a:pPr marL="571500" indent="-342900" eaLnBrk="1" hangingPunct="1">
              <a:buFont typeface="Arial" panose="020B0604020202020204" pitchFamily="34" charset="0"/>
              <a:buChar char="•"/>
            </a:pPr>
            <a:r>
              <a:rPr lang="en-US" altLang="en-US" dirty="0"/>
              <a:t>VE = 1-OR  </a:t>
            </a:r>
          </a:p>
          <a:p>
            <a:pPr marL="571500" indent="-342900" eaLnBrk="1" hangingPunct="1">
              <a:buFont typeface="Arial" panose="020B0604020202020204" pitchFamily="34" charset="0"/>
              <a:buChar char="•"/>
            </a:pPr>
            <a:r>
              <a:rPr lang="en-US" altLang="en-US" dirty="0"/>
              <a:t>VE=1-0.19 = 0.81   (81%)</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436844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Example – Test negative case-control design </a:t>
            </a:r>
            <a:br>
              <a:rPr lang="en-GB" altLang="en-US" dirty="0">
                <a:solidFill>
                  <a:schemeClr val="hlink"/>
                </a:solidFill>
              </a:rPr>
            </a:br>
            <a:r>
              <a:rPr lang="en-GB" altLang="en-US" dirty="0">
                <a:solidFill>
                  <a:schemeClr val="hlink"/>
                </a:solidFill>
              </a:rPr>
              <a:t>(</a:t>
            </a:r>
            <a:r>
              <a:rPr lang="en-GB" altLang="en-US" dirty="0" err="1">
                <a:solidFill>
                  <a:schemeClr val="hlink"/>
                </a:solidFill>
              </a:rPr>
              <a:t>Hardelid</a:t>
            </a:r>
            <a:r>
              <a:rPr lang="en-GB" altLang="en-US" dirty="0">
                <a:solidFill>
                  <a:schemeClr val="hlink"/>
                </a:solidFill>
              </a:rPr>
              <a:t> et al, </a:t>
            </a:r>
            <a:r>
              <a:rPr lang="en-GB" altLang="en-US" dirty="0" err="1">
                <a:solidFill>
                  <a:schemeClr val="hlink"/>
                </a:solidFill>
              </a:rPr>
              <a:t>Eurosurveillance</a:t>
            </a:r>
            <a:r>
              <a:rPr lang="en-GB" altLang="en-US" dirty="0">
                <a:solidFill>
                  <a:schemeClr val="hlink"/>
                </a:solidFill>
              </a:rPr>
              <a:t> 2011)</a:t>
            </a:r>
            <a:br>
              <a:rPr lang="en-GB" altLang="en-US" dirty="0">
                <a:solidFill>
                  <a:schemeClr val="hlink"/>
                </a:solidFill>
              </a:rPr>
            </a:br>
            <a:endParaRPr dirty="0"/>
          </a:p>
        </p:txBody>
      </p:sp>
      <p:sp>
        <p:nvSpPr>
          <p:cNvPr id="68" name="Shape 68"/>
          <p:cNvSpPr txBox="1">
            <a:spLocks noGrp="1"/>
          </p:cNvSpPr>
          <p:nvPr>
            <p:ph idx="1"/>
          </p:nvPr>
        </p:nvSpPr>
        <p:spPr>
          <a:xfrm>
            <a:off x="431807" y="1233376"/>
            <a:ext cx="11368617" cy="5008673"/>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Pandemic Influenza VE</a:t>
            </a:r>
          </a:p>
          <a:p>
            <a:pPr marL="342900" lvl="0" indent="-342900">
              <a:spcBef>
                <a:spcPts val="0"/>
              </a:spcBef>
              <a:buFont typeface="Arial" panose="020B0604020202020204" pitchFamily="34" charset="0"/>
              <a:buChar char="•"/>
            </a:pPr>
            <a:r>
              <a:rPr lang="en-GB" altLang="en-US" dirty="0"/>
              <a:t>Sentinel GPs swab influenza like illness cases and send for laboratory confirmation</a:t>
            </a:r>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r>
              <a:rPr lang="en-GB" altLang="en-US" dirty="0"/>
              <a:t>				 FLU +		 FLU-</a:t>
            </a:r>
          </a:p>
          <a:p>
            <a:pPr marL="342900" lvl="0" indent="-342900">
              <a:spcBef>
                <a:spcPts val="0"/>
              </a:spcBef>
              <a:buFont typeface="Arial" panose="020B0604020202020204" pitchFamily="34" charset="0"/>
              <a:buChar char="•"/>
            </a:pPr>
            <a:r>
              <a:rPr lang="en-GB" altLang="en-US" dirty="0"/>
              <a:t>Vaccinated			    7 (a)		  113 (b)</a:t>
            </a:r>
          </a:p>
          <a:p>
            <a:pPr marL="342900" lvl="0" indent="-342900">
              <a:spcBef>
                <a:spcPts val="0"/>
              </a:spcBef>
              <a:buFont typeface="Arial" panose="020B0604020202020204" pitchFamily="34" charset="0"/>
              <a:buChar char="•"/>
            </a:pPr>
            <a:r>
              <a:rPr lang="en-GB" altLang="en-US" dirty="0"/>
              <a:t>Unvaccinated		877 (c )		2225 (d)</a:t>
            </a:r>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r>
              <a:rPr lang="en-GB" altLang="en-US" dirty="0"/>
              <a:t>OR =   [a/c] / [b/d] = [7/877] / [113/2225] = 0.16</a:t>
            </a:r>
          </a:p>
          <a:p>
            <a:pPr marL="342900" lvl="0" indent="-342900">
              <a:spcBef>
                <a:spcPts val="0"/>
              </a:spcBef>
              <a:buFont typeface="Arial" panose="020B0604020202020204" pitchFamily="34" charset="0"/>
              <a:buChar char="•"/>
            </a:pPr>
            <a:r>
              <a:rPr lang="en-GB" altLang="en-US" dirty="0"/>
              <a:t>VE = 1-OR  </a:t>
            </a:r>
          </a:p>
          <a:p>
            <a:pPr marL="342900" lvl="0" indent="-342900">
              <a:spcBef>
                <a:spcPts val="0"/>
              </a:spcBef>
              <a:buFont typeface="Arial" panose="020B0604020202020204" pitchFamily="34" charset="0"/>
              <a:buChar char="•"/>
            </a:pPr>
            <a:r>
              <a:rPr lang="en-GB" altLang="en-US" dirty="0"/>
              <a:t>VE=1-0.16 = 0.84   (84%)</a:t>
            </a:r>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r>
              <a:rPr lang="en-GB" altLang="en-US" u="sng" dirty="0"/>
              <a:t>Key issue</a:t>
            </a:r>
            <a:r>
              <a:rPr lang="en-GB" altLang="en-US" dirty="0"/>
              <a:t>: needs a sensitive assay or cases become controls -&gt; Bias</a:t>
            </a:r>
          </a:p>
          <a:p>
            <a:pPr marL="342900" lvl="0" indent="-342900">
              <a:spcBef>
                <a:spcPts val="0"/>
              </a:spcBef>
              <a:buFont typeface="Arial" panose="020B0604020202020204" pitchFamily="34" charset="0"/>
              <a:buChar char="•"/>
            </a:pPr>
            <a:endParaRPr lang="en-GB" altLang="en-US" dirty="0"/>
          </a:p>
          <a:p>
            <a:pPr marL="342900" lvl="0" indent="-342900">
              <a:spcBef>
                <a:spcPts val="0"/>
              </a:spcBef>
              <a:buFont typeface="Arial" panose="020B0604020202020204" pitchFamily="34" charset="0"/>
              <a:buChar char="•"/>
            </a:pPr>
            <a:endParaRPr lang="en-US" altLang="en-US"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0759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61950" indent="-342900">
              <a:buFont typeface="Arial" panose="020B0604020202020204" pitchFamily="34" charset="0"/>
              <a:buChar char="•"/>
            </a:pPr>
            <a:r>
              <a:rPr lang="en-GB" altLang="en-US" dirty="0"/>
              <a:t>Screening method provides a preliminary estimate of VE</a:t>
            </a:r>
          </a:p>
          <a:p>
            <a:pPr marL="361950" indent="-342900">
              <a:buFont typeface="Arial" panose="020B0604020202020204" pitchFamily="34" charset="0"/>
              <a:buChar char="•"/>
            </a:pPr>
            <a:r>
              <a:rPr lang="en-GB" altLang="en-US" dirty="0"/>
              <a:t>Usually during an outbreak investigation among a vaccinated population or from routine national surveillance data</a:t>
            </a:r>
          </a:p>
          <a:p>
            <a:pPr marL="361950" indent="-342900">
              <a:buFont typeface="Arial" panose="020B0604020202020204" pitchFamily="34" charset="0"/>
              <a:buChar char="•"/>
            </a:pPr>
            <a:r>
              <a:rPr lang="en-GB" altLang="en-US" dirty="0"/>
              <a:t>Provides reassurance that the proportion of vaccinated cases is what would have been expected given the vaccine uptake in the population or triggers further investigation</a:t>
            </a:r>
          </a:p>
        </p:txBody>
      </p:sp>
    </p:spTree>
    <p:extLst>
      <p:ext uri="{BB962C8B-B14F-4D97-AF65-F5344CB8AC3E}">
        <p14:creationId xmlns:p14="http://schemas.microsoft.com/office/powerpoint/2010/main" val="2232631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Screening Method</a:t>
            </a:r>
            <a:endParaRPr dirty="0"/>
          </a:p>
        </p:txBody>
      </p:sp>
      <mc:AlternateContent xmlns:mc="http://schemas.openxmlformats.org/markup-compatibility/2006">
        <mc:Choice xmlns:a14="http://schemas.microsoft.com/office/drawing/2010/main" Requires="a14">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For use with surveillance data – population vaccine coverage known</a:t>
                </a:r>
              </a:p>
              <a:p>
                <a:pPr marL="342900" lvl="0" indent="-342900">
                  <a:spcBef>
                    <a:spcPts val="0"/>
                  </a:spcBef>
                  <a:buFont typeface="Arial" panose="020B0604020202020204" pitchFamily="34" charset="0"/>
                  <a:buChar char="•"/>
                </a:pPr>
                <a:r>
                  <a:rPr lang="en-GB" dirty="0"/>
                  <a:t>Compare coverage in cases with population</a:t>
                </a:r>
              </a:p>
              <a:p>
                <a:pPr marL="342900" lvl="0" indent="-342900">
                  <a:spcBef>
                    <a:spcPts val="0"/>
                  </a:spcBef>
                  <a:buFont typeface="Arial" panose="020B0604020202020204" pitchFamily="34" charset="0"/>
                  <a:buChar char="•"/>
                </a:pPr>
                <a:r>
                  <a:rPr lang="en-GB" dirty="0"/>
                  <a:t>VE is 1 – odds of vaccination in cases compared to population</a:t>
                </a:r>
              </a:p>
              <a:p>
                <a:pPr lvl="0">
                  <a:spcBef>
                    <a:spcPts val="0"/>
                  </a:spcBef>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𝑉𝐸</m:t>
                      </m:r>
                      <m:r>
                        <a:rPr lang="nl-NL" b="0" i="1" smtClean="0">
                          <a:latin typeface="Cambria Math" panose="02040503050406030204" pitchFamily="18" charset="0"/>
                        </a:rPr>
                        <m:t>=1−(</m:t>
                      </m:r>
                      <m:f>
                        <m:fPr>
                          <m:ctrlPr>
                            <a:rPr lang="nl-NL" b="0" i="1" smtClean="0">
                              <a:latin typeface="Cambria Math" panose="02040503050406030204" pitchFamily="18" charset="0"/>
                            </a:rPr>
                          </m:ctrlPr>
                        </m:fPr>
                        <m:num>
                          <m:r>
                            <a:rPr lang="nl-NL" b="0" i="1" smtClean="0">
                              <a:latin typeface="Cambria Math" panose="02040503050406030204" pitchFamily="18" charset="0"/>
                            </a:rPr>
                            <m:t>𝑃𝐶𝑉</m:t>
                          </m:r>
                        </m:num>
                        <m:den>
                          <m:r>
                            <a:rPr lang="nl-NL" b="0" i="1" smtClean="0">
                              <a:latin typeface="Cambria Math" panose="02040503050406030204" pitchFamily="18" charset="0"/>
                            </a:rPr>
                            <m:t>1−</m:t>
                          </m:r>
                          <m:r>
                            <a:rPr lang="nl-NL" b="0" i="1" smtClean="0">
                              <a:latin typeface="Cambria Math" panose="02040503050406030204" pitchFamily="18" charset="0"/>
                            </a:rPr>
                            <m:t>𝑃𝐶𝑉</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𝑃𝑃𝑉</m:t>
                          </m:r>
                        </m:num>
                        <m:den>
                          <m:r>
                            <a:rPr lang="nl-NL" b="0" i="1" smtClean="0">
                              <a:latin typeface="Cambria Math" panose="02040503050406030204" pitchFamily="18" charset="0"/>
                            </a:rPr>
                            <m:t>1−</m:t>
                          </m:r>
                          <m:r>
                            <a:rPr lang="nl-NL" b="0" i="1" smtClean="0">
                              <a:latin typeface="Cambria Math" panose="02040503050406030204" pitchFamily="18" charset="0"/>
                            </a:rPr>
                            <m:t>𝑃𝑃𝑉</m:t>
                          </m:r>
                        </m:den>
                      </m:f>
                      <m:r>
                        <a:rPr lang="nl-NL" b="0" i="1" smtClean="0">
                          <a:latin typeface="Cambria Math" panose="02040503050406030204" pitchFamily="18" charset="0"/>
                        </a:rPr>
                        <m:t>)</m:t>
                      </m:r>
                    </m:oMath>
                  </m:oMathPara>
                </a14:m>
                <a:endParaRPr lang="nl-NL" dirty="0"/>
              </a:p>
              <a:p>
                <a:pPr lvl="0">
                  <a:spcBef>
                    <a:spcPts val="0"/>
                  </a:spcBef>
                </a:pPr>
                <a:endParaRPr lang="en-GB" dirty="0"/>
              </a:p>
              <a:p>
                <a:pPr marL="342900" lvl="0" indent="-342900">
                  <a:spcBef>
                    <a:spcPts val="0"/>
                  </a:spcBef>
                  <a:buFont typeface="Arial" panose="020B0604020202020204" pitchFamily="34" charset="0"/>
                  <a:buChar char="•"/>
                </a:pPr>
                <a:r>
                  <a:rPr lang="en-GB" dirty="0"/>
                  <a:t>PCV = proportion of cases vaccinated, PPV = proportion  population vaccinated</a:t>
                </a:r>
              </a:p>
              <a:p>
                <a:pPr marL="342900" lvl="0" indent="-342900">
                  <a:spcBef>
                    <a:spcPts val="0"/>
                  </a:spcBef>
                  <a:buFont typeface="Arial" panose="020B0604020202020204" pitchFamily="34" charset="0"/>
                  <a:buChar char="•"/>
                </a:pPr>
                <a:r>
                  <a:rPr lang="en-GB" dirty="0"/>
                  <a:t>Coverage must relate to the same population as cases (so stratify by age etc)</a:t>
                </a:r>
              </a:p>
              <a:p>
                <a:pPr marL="342900" lvl="0" indent="-342900">
                  <a:spcBef>
                    <a:spcPts val="0"/>
                  </a:spcBef>
                  <a:buFont typeface="Arial" panose="020B0604020202020204" pitchFamily="34" charset="0"/>
                  <a:buChar char="•"/>
                </a:pPr>
                <a:r>
                  <a:rPr lang="en-GB" dirty="0"/>
                  <a:t>Cannot adjust for confounding variable unless population coverage stratified by that variable</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u="sng" dirty="0"/>
                  <a:t>Key issue</a:t>
                </a:r>
                <a:r>
                  <a:rPr lang="en-GB" dirty="0"/>
                  <a:t>: Coverage data must be accurate – uncertainty not allowed for in 95% CIs</a:t>
                </a:r>
              </a:p>
            </p:txBody>
          </p:sp>
        </mc:Choice>
        <mc:Fallback>
          <p:sp>
            <p:nvSpPr>
              <p:cNvPr id="68" name="Shape 68"/>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1555" t="-2549" r="-1072" b="-1820"/>
                </a:stretch>
              </a:blipFill>
              <a:ln>
                <a:noFill/>
              </a:ln>
            </p:spPr>
            <p:txBody>
              <a:bodyPr/>
              <a:lstStyle/>
              <a:p>
                <a:r>
                  <a:rPr lang="en-GB">
                    <a:noFill/>
                  </a:rPr>
                  <a:t> </a:t>
                </a:r>
              </a:p>
            </p:txBody>
          </p:sp>
        </mc:Fallback>
      </mc:AlternateContent>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589509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Screening Method to estimate VE for Meningococcal Conjugate Vaccine (2000-2002)</a:t>
            </a:r>
            <a:br>
              <a:rPr lang="en-GB" dirty="0"/>
            </a:br>
            <a:endParaRPr dirty="0"/>
          </a:p>
        </p:txBody>
      </p:sp>
      <mc:AlternateContent xmlns:mc="http://schemas.openxmlformats.org/markup-compatibility/2006">
        <mc:Choice xmlns:a14="http://schemas.microsoft.com/office/drawing/2010/main" Requires="a14">
          <p:sp>
            <p:nvSpPr>
              <p:cNvPr id="68" name="Shape 68"/>
              <p:cNvSpPr txBox="1">
                <a:spLocks noGrp="1"/>
              </p:cNvSpPr>
              <p:nvPr>
                <p:ph idx="1"/>
              </p:nvPr>
            </p:nvSpPr>
            <p:spPr>
              <a:xfrm>
                <a:off x="431807" y="1258645"/>
                <a:ext cx="11368617" cy="498340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Uses lab confirmed group C </a:t>
                </a:r>
                <a:r>
                  <a:rPr lang="en-GB" dirty="0" err="1"/>
                  <a:t>meningocooccal</a:t>
                </a:r>
                <a:r>
                  <a:rPr lang="en-GB" dirty="0"/>
                  <a:t> disease </a:t>
                </a:r>
              </a:p>
              <a:p>
                <a:pPr marL="612761" lvl="1" indent="-342900">
                  <a:spcBef>
                    <a:spcPts val="0"/>
                  </a:spcBef>
                  <a:buFont typeface="Courier New" panose="02070309020205020404" pitchFamily="49" charset="0"/>
                  <a:buChar char="o"/>
                </a:pPr>
                <a:r>
                  <a:rPr lang="en-GB" sz="2000" dirty="0"/>
                  <a:t>– vaccine details obtained from GPs.</a:t>
                </a:r>
              </a:p>
              <a:p>
                <a:pPr marL="342900" lvl="0" indent="-342900">
                  <a:spcBef>
                    <a:spcPts val="0"/>
                  </a:spcBef>
                  <a:buFont typeface="Arial" panose="020B0604020202020204" pitchFamily="34" charset="0"/>
                  <a:buChar char="•"/>
                </a:pPr>
                <a:r>
                  <a:rPr lang="en-GB" dirty="0"/>
                  <a:t>Looked at those vaccinated in school years 1 -11</a:t>
                </a:r>
              </a:p>
              <a:p>
                <a:pPr marL="342900" lvl="0" indent="-342900">
                  <a:spcBef>
                    <a:spcPts val="0"/>
                  </a:spcBef>
                  <a:buFont typeface="Arial" panose="020B0604020202020204" pitchFamily="34" charset="0"/>
                  <a:buChar char="•"/>
                </a:pPr>
                <a:r>
                  <a:rPr lang="en-GB" dirty="0"/>
                  <a:t>Cases Vaccinated = 5 / 53 (0.094 or 9.4%)</a:t>
                </a:r>
              </a:p>
              <a:p>
                <a:pPr marL="342900" lvl="0" indent="-342900">
                  <a:spcBef>
                    <a:spcPts val="0"/>
                  </a:spcBef>
                  <a:buFont typeface="Arial" panose="020B0604020202020204" pitchFamily="34" charset="0"/>
                  <a:buChar char="•"/>
                </a:pPr>
                <a:r>
                  <a:rPr lang="en-GB" dirty="0"/>
                  <a:t>Coverage = 0.69 (69%)</a:t>
                </a:r>
              </a:p>
              <a:p>
                <a:pPr lvl="0">
                  <a:spcBef>
                    <a:spcPts val="0"/>
                  </a:spcBef>
                </a:pPr>
                <a14:m>
                  <m:oMathPara xmlns:m="http://schemas.openxmlformats.org/officeDocument/2006/math">
                    <m:oMathParaPr>
                      <m:jc m:val="centerGroup"/>
                    </m:oMathParaPr>
                    <m:oMath xmlns:m="http://schemas.openxmlformats.org/officeDocument/2006/math">
                      <m:r>
                        <a:rPr lang="nl-NL" sz="3200" b="0" i="1" smtClean="0">
                          <a:latin typeface="Cambria Math" panose="02040503050406030204" pitchFamily="18" charset="0"/>
                        </a:rPr>
                        <m:t>𝑉𝐸</m:t>
                      </m:r>
                      <m:r>
                        <a:rPr lang="pt-BR" sz="3200" i="1" smtClean="0">
                          <a:latin typeface="Cambria Math" panose="02040503050406030204" pitchFamily="18" charset="0"/>
                        </a:rPr>
                        <m:t>=1</m:t>
                      </m:r>
                      <m:r>
                        <a:rPr lang="nl-NL" sz="3200" b="0" i="1" smtClean="0">
                          <a:latin typeface="Cambria Math" panose="02040503050406030204" pitchFamily="18" charset="0"/>
                        </a:rPr>
                        <m:t>−</m:t>
                      </m:r>
                      <m:f>
                        <m:fPr>
                          <m:ctrlPr>
                            <a:rPr lang="pt-BR" sz="3200" i="1" smtClean="0">
                              <a:latin typeface="Cambria Math" panose="02040503050406030204" pitchFamily="18" charset="0"/>
                            </a:rPr>
                          </m:ctrlPr>
                        </m:fPr>
                        <m:num>
                          <m:f>
                            <m:fPr>
                              <m:ctrlPr>
                                <a:rPr lang="nl-NL" sz="3200" b="0" i="1" smtClean="0">
                                  <a:latin typeface="Cambria Math" panose="02040503050406030204" pitchFamily="18" charset="0"/>
                                </a:rPr>
                              </m:ctrlPr>
                            </m:fPr>
                            <m:num>
                              <m:r>
                                <a:rPr lang="nl-NL" sz="3200" b="0" i="1" smtClean="0">
                                  <a:latin typeface="Cambria Math" panose="02040503050406030204" pitchFamily="18" charset="0"/>
                                </a:rPr>
                                <m:t>𝑃𝐶𝑉</m:t>
                              </m:r>
                            </m:num>
                            <m:den>
                              <m:r>
                                <a:rPr lang="nl-NL" sz="3200" b="0" i="1" smtClean="0">
                                  <a:latin typeface="Cambria Math" panose="02040503050406030204" pitchFamily="18" charset="0"/>
                                </a:rPr>
                                <m:t>1−</m:t>
                              </m:r>
                              <m:r>
                                <a:rPr lang="nl-NL" sz="3200" b="0" i="1" smtClean="0">
                                  <a:latin typeface="Cambria Math" panose="02040503050406030204" pitchFamily="18" charset="0"/>
                                </a:rPr>
                                <m:t>𝑃𝐶𝑉</m:t>
                              </m:r>
                            </m:den>
                          </m:f>
                        </m:num>
                        <m:den>
                          <m:f>
                            <m:fPr>
                              <m:ctrlPr>
                                <a:rPr lang="nl-NL" sz="3200" b="0" i="1" smtClean="0">
                                  <a:latin typeface="Cambria Math" panose="02040503050406030204" pitchFamily="18" charset="0"/>
                                </a:rPr>
                              </m:ctrlPr>
                            </m:fPr>
                            <m:num>
                              <m:r>
                                <a:rPr lang="nl-NL" sz="3200" b="0" i="1" smtClean="0">
                                  <a:latin typeface="Cambria Math" panose="02040503050406030204" pitchFamily="18" charset="0"/>
                                </a:rPr>
                                <m:t>𝑃𝑃𝑉</m:t>
                              </m:r>
                            </m:num>
                            <m:den>
                              <m:r>
                                <a:rPr lang="nl-NL" sz="3200" b="0" i="1" smtClean="0">
                                  <a:latin typeface="Cambria Math" panose="02040503050406030204" pitchFamily="18" charset="0"/>
                                </a:rPr>
                                <m:t>1−</m:t>
                              </m:r>
                              <m:r>
                                <a:rPr lang="nl-NL" sz="3200" b="0" i="1" smtClean="0">
                                  <a:latin typeface="Cambria Math" panose="02040503050406030204" pitchFamily="18" charset="0"/>
                                </a:rPr>
                                <m:t>𝑃𝑃𝑉</m:t>
                              </m:r>
                            </m:den>
                          </m:f>
                        </m:den>
                      </m:f>
                      <m:r>
                        <a:rPr lang="nl-NL" sz="3200" b="0" i="0" smtClean="0">
                          <a:latin typeface="Cambria Math" panose="02040503050406030204" pitchFamily="18" charset="0"/>
                        </a:rPr>
                        <m:t>         </m:t>
                      </m:r>
                      <m:r>
                        <a:rPr lang="en-GB" sz="3200" i="1">
                          <a:latin typeface="Cambria Math" panose="02040503050406030204" pitchFamily="18" charset="0"/>
                          <a:ea typeface="+mn-ea"/>
                        </a:rPr>
                        <m:t>=</m:t>
                      </m:r>
                      <m:r>
                        <a:rPr lang="nl-NL" sz="3200" i="1">
                          <a:latin typeface="Cambria Math" panose="02040503050406030204" pitchFamily="18" charset="0"/>
                          <a:ea typeface="+mn-ea"/>
                        </a:rPr>
                        <m:t>1 − </m:t>
                      </m:r>
                      <m:f>
                        <m:fPr>
                          <m:ctrlPr>
                            <a:rPr lang="en-GB" sz="3200" i="1">
                              <a:latin typeface="Cambria Math" panose="02040503050406030204" pitchFamily="18" charset="0"/>
                              <a:ea typeface="+mn-ea"/>
                            </a:rPr>
                          </m:ctrlPr>
                        </m:fPr>
                        <m:num>
                          <m:r>
                            <a:rPr lang="nl-NL" sz="3200" i="1">
                              <a:latin typeface="Cambria Math" panose="02040503050406030204" pitchFamily="18" charset="0"/>
                              <a:ea typeface="+mn-ea"/>
                            </a:rPr>
                            <m:t>0.094/(1−0.094)</m:t>
                          </m:r>
                        </m:num>
                        <m:den>
                          <m:r>
                            <a:rPr lang="nl-NL" sz="3200" i="1">
                              <a:latin typeface="Cambria Math" panose="02040503050406030204" pitchFamily="18" charset="0"/>
                              <a:ea typeface="+mn-ea"/>
                            </a:rPr>
                            <m:t>0.69/(1−0.69)</m:t>
                          </m:r>
                        </m:den>
                      </m:f>
                    </m:oMath>
                  </m:oMathPara>
                </a14:m>
                <a:endParaRPr lang="en-GB" sz="3200" i="1" dirty="0">
                  <a:latin typeface="Cambria Math" panose="02040503050406030204" pitchFamily="18" charset="0"/>
                  <a:ea typeface="+mn-ea"/>
                </a:endParaRPr>
              </a:p>
              <a:p>
                <a:pPr marL="342900" lvl="0" indent="-342900">
                  <a:spcBef>
                    <a:spcPts val="0"/>
                  </a:spcBef>
                  <a:buFont typeface="Arial" panose="020B0604020202020204" pitchFamily="34" charset="0"/>
                  <a:buChar char="•"/>
                </a:pPr>
                <a:endParaRPr lang="en-GB" dirty="0"/>
              </a:p>
              <a:p>
                <a:pPr lvl="0">
                  <a:spcBef>
                    <a:spcPts val="0"/>
                  </a:spcBef>
                </a:pPr>
                <a:r>
                  <a:rPr lang="nl-NL" sz="2800" dirty="0"/>
                  <a:t>= </a:t>
                </a:r>
                <a14:m>
                  <m:oMath xmlns:m="http://schemas.openxmlformats.org/officeDocument/2006/math">
                    <m:r>
                      <a:rPr lang="nl-NL" sz="2800"/>
                      <m:t>1−</m:t>
                    </m:r>
                    <m:r>
                      <a:rPr lang="nl-NL" sz="2800"/>
                      <m:t>(</m:t>
                    </m:r>
                    <m:f>
                      <m:fPr>
                        <m:ctrlPr>
                          <a:rPr lang="nl-NL" sz="2800"/>
                        </m:ctrlPr>
                      </m:fPr>
                      <m:num>
                        <m:r>
                          <a:rPr lang="nl-NL" sz="2800"/>
                          <m:t>0</m:t>
                        </m:r>
                        <m:r>
                          <a:rPr lang="nl-NL" sz="2800"/>
                          <m:t>.094</m:t>
                        </m:r>
                      </m:num>
                      <m:den>
                        <m:r>
                          <a:rPr lang="nl-NL" sz="2800"/>
                          <m:t>0.906</m:t>
                        </m:r>
                      </m:den>
                    </m:f>
                    <m:r>
                      <a:rPr lang="nl-NL" sz="2800"/>
                      <m:t>)</m:t>
                    </m:r>
                    <m:r>
                      <a:rPr lang="en-GB" sz="2800" dirty="0"/>
                      <m:t>/(</m:t>
                    </m:r>
                    <m:f>
                      <m:fPr>
                        <m:ctrlPr>
                          <a:rPr lang="nl-NL" sz="2800" dirty="0"/>
                        </m:ctrlPr>
                      </m:fPr>
                      <m:num>
                        <m:r>
                          <a:rPr lang="en-GB" sz="2800" dirty="0"/>
                          <m:t>0.69</m:t>
                        </m:r>
                      </m:num>
                      <m:den>
                        <m:r>
                          <a:rPr lang="en-GB" sz="2800" dirty="0"/>
                          <m:t>0.3</m:t>
                        </m:r>
                        <m:r>
                          <a:rPr lang="nl-NL" sz="2800" dirty="0"/>
                          <m:t>1</m:t>
                        </m:r>
                      </m:den>
                    </m:f>
                    <m:r>
                      <a:rPr lang="nl-NL" sz="2800" dirty="0"/>
                      <m:t>)</m:t>
                    </m:r>
                  </m:oMath>
                </a14:m>
                <a:endParaRPr lang="en-GB" sz="2800" dirty="0"/>
              </a:p>
              <a:p>
                <a:pPr lvl="0">
                  <a:spcBef>
                    <a:spcPts val="0"/>
                  </a:spcBef>
                </a:pPr>
                <a:r>
                  <a:rPr lang="en-GB" sz="2800" dirty="0"/>
                  <a:t>= 0.953  (95.3%)</a:t>
                </a:r>
              </a:p>
            </p:txBody>
          </p:sp>
        </mc:Choice>
        <mc:Fallback>
          <p:sp>
            <p:nvSpPr>
              <p:cNvPr id="68" name="Shape 68"/>
              <p:cNvSpPr txBox="1">
                <a:spLocks noGrp="1" noRot="1" noChangeAspect="1" noMove="1" noResize="1" noEditPoints="1" noAdjustHandles="1" noChangeArrowheads="1" noChangeShapeType="1" noTextEdit="1"/>
              </p:cNvSpPr>
              <p:nvPr>
                <p:ph idx="1"/>
              </p:nvPr>
            </p:nvSpPr>
            <p:spPr>
              <a:xfrm>
                <a:off x="431807" y="1258645"/>
                <a:ext cx="11368617" cy="4983404"/>
              </a:xfrm>
              <a:prstGeom prst="rect">
                <a:avLst/>
              </a:prstGeom>
              <a:blipFill>
                <a:blip r:embed="rId3"/>
                <a:stretch>
                  <a:fillRect l="-1930" t="-2567" b="-3301"/>
                </a:stretch>
              </a:blipFill>
              <a:ln>
                <a:noFill/>
              </a:ln>
            </p:spPr>
            <p:txBody>
              <a:bodyPr/>
              <a:lstStyle/>
              <a:p>
                <a:r>
                  <a:rPr lang="en-GB">
                    <a:noFill/>
                  </a:rPr>
                  <a:t> </a:t>
                </a:r>
              </a:p>
            </p:txBody>
          </p:sp>
        </mc:Fallback>
      </mc:AlternateContent>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629124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61950" indent="-342900">
              <a:buFont typeface="Arial" panose="020B0604020202020204" pitchFamily="34" charset="0"/>
              <a:buChar char="•"/>
            </a:pPr>
            <a:r>
              <a:rPr lang="en-GB" altLang="en-US" dirty="0"/>
              <a:t>Through a series of curves, VE is estimated by comparing PCV with PPV. </a:t>
            </a:r>
          </a:p>
          <a:p>
            <a:pPr marL="361950" indent="-342900">
              <a:buFont typeface="Arial" panose="020B0604020202020204" pitchFamily="34" charset="0"/>
              <a:buChar char="•"/>
            </a:pPr>
            <a:r>
              <a:rPr lang="en-GB" altLang="en-US" dirty="0"/>
              <a:t>Generally with higher population coverage,  vaccine uptake also increases among cases.</a:t>
            </a:r>
          </a:p>
          <a:p>
            <a:pPr marL="361950" indent="-342900">
              <a:buFont typeface="Arial" panose="020B0604020202020204" pitchFamily="34" charset="0"/>
              <a:buChar char="•"/>
            </a:pPr>
            <a:r>
              <a:rPr lang="en-GB" altLang="en-US" dirty="0"/>
              <a:t>Give a specific example</a:t>
            </a:r>
          </a:p>
        </p:txBody>
      </p:sp>
    </p:spTree>
    <p:extLst>
      <p:ext uri="{BB962C8B-B14F-4D97-AF65-F5344CB8AC3E}">
        <p14:creationId xmlns:p14="http://schemas.microsoft.com/office/powerpoint/2010/main" val="1957217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Screening Method (properties)</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36</a:t>
            </a:fld>
            <a:endParaRPr sz="1200" b="0" i="0" u="none" strike="noStrike" cap="none">
              <a:solidFill>
                <a:schemeClr val="lt1"/>
              </a:solidFill>
              <a:latin typeface="Tahoma"/>
              <a:ea typeface="Tahoma"/>
              <a:cs typeface="Tahoma"/>
              <a:sym typeface="Tahoma"/>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741" y="1047094"/>
            <a:ext cx="8322634" cy="512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245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593330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a:t>
            </a:r>
            <a:endParaRPr dirty="0"/>
          </a:p>
        </p:txBody>
      </p:sp>
      <p:sp>
        <p:nvSpPr>
          <p:cNvPr id="68" name="Shape 68"/>
          <p:cNvSpPr txBox="1">
            <a:spLocks noGrp="1"/>
          </p:cNvSpPr>
          <p:nvPr>
            <p:ph idx="1"/>
          </p:nvPr>
        </p:nvSpPr>
        <p:spPr>
          <a:xfrm>
            <a:off x="431807" y="1360967"/>
            <a:ext cx="11368617" cy="4881082"/>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Case definition</a:t>
            </a:r>
          </a:p>
          <a:p>
            <a:pPr marL="342900" lvl="0" indent="-342900">
              <a:spcBef>
                <a:spcPts val="0"/>
              </a:spcBef>
              <a:buFont typeface="Arial" panose="020B0604020202020204" pitchFamily="34" charset="0"/>
              <a:buChar char="•"/>
            </a:pPr>
            <a:r>
              <a:rPr lang="en-GB" dirty="0"/>
              <a:t>Case ascertainment</a:t>
            </a:r>
          </a:p>
          <a:p>
            <a:pPr marL="342900" lvl="0" indent="-342900">
              <a:spcBef>
                <a:spcPts val="0"/>
              </a:spcBef>
              <a:buFont typeface="Arial" panose="020B0604020202020204" pitchFamily="34" charset="0"/>
              <a:buChar char="•"/>
            </a:pPr>
            <a:r>
              <a:rPr lang="en-GB" dirty="0"/>
              <a:t>Vaccine history</a:t>
            </a:r>
          </a:p>
          <a:p>
            <a:pPr marL="342900" lvl="0" indent="-342900">
              <a:spcBef>
                <a:spcPts val="0"/>
              </a:spcBef>
              <a:buFont typeface="Arial" panose="020B0604020202020204" pitchFamily="34" charset="0"/>
              <a:buChar char="•"/>
            </a:pPr>
            <a:r>
              <a:rPr lang="en-GB" dirty="0"/>
              <a:t>Comparability of vaccinated/unvaccinated groups</a:t>
            </a:r>
          </a:p>
          <a:p>
            <a:pPr marL="342900" lvl="0" indent="-342900">
              <a:spcBef>
                <a:spcPts val="0"/>
              </a:spcBef>
              <a:buFont typeface="Arial" panose="020B0604020202020204" pitchFamily="34" charset="0"/>
              <a:buChar char="•"/>
            </a:pPr>
            <a:endParaRPr lang="en-GB"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38</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510180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case definition (1)</a:t>
            </a:r>
            <a:endParaRPr dirty="0"/>
          </a:p>
        </p:txBody>
      </p:sp>
      <p:sp>
        <p:nvSpPr>
          <p:cNvPr id="68" name="Shape 68"/>
          <p:cNvSpPr txBox="1">
            <a:spLocks noGrp="1"/>
          </p:cNvSpPr>
          <p:nvPr>
            <p:ph idx="1"/>
          </p:nvPr>
        </p:nvSpPr>
        <p:spPr>
          <a:xfrm>
            <a:off x="431807" y="1382233"/>
            <a:ext cx="11368617" cy="4859816"/>
          </a:xfrm>
          <a:prstGeom prst="rect">
            <a:avLst/>
          </a:prstGeom>
          <a:noFill/>
          <a:ln>
            <a:noFill/>
          </a:ln>
        </p:spPr>
        <p:txBody>
          <a:bodyPr spcFirstLastPara="1" wrap="square" lIns="0" tIns="0" rIns="0" bIns="0" anchor="t" anchorCtr="0">
            <a:noAutofit/>
          </a:bodyPr>
          <a:lstStyle/>
          <a:p>
            <a:pPr marL="0" lvl="0" indent="0">
              <a:spcBef>
                <a:spcPts val="0"/>
              </a:spcBef>
            </a:pPr>
            <a:r>
              <a:rPr lang="en-GB" dirty="0"/>
              <a:t>Different endpoints may have different true VE: </a:t>
            </a:r>
          </a:p>
          <a:p>
            <a:pPr marL="342900" lvl="0" indent="-342900">
              <a:spcBef>
                <a:spcPts val="0"/>
              </a:spcBef>
              <a:buFont typeface="Arial" panose="020B0604020202020204" pitchFamily="34" charset="0"/>
              <a:buChar char="•"/>
            </a:pPr>
            <a:r>
              <a:rPr lang="en-GB" dirty="0"/>
              <a:t>Clinical disease </a:t>
            </a:r>
          </a:p>
          <a:p>
            <a:pPr marL="342900" lvl="0" indent="-342900">
              <a:spcBef>
                <a:spcPts val="0"/>
              </a:spcBef>
              <a:buFont typeface="Arial" panose="020B0604020202020204" pitchFamily="34" charset="0"/>
              <a:buChar char="•"/>
            </a:pPr>
            <a:r>
              <a:rPr lang="en-GB" dirty="0"/>
              <a:t>Hospitalised case (severe)</a:t>
            </a:r>
          </a:p>
          <a:p>
            <a:pPr marL="342900" lvl="0" indent="-342900">
              <a:spcBef>
                <a:spcPts val="0"/>
              </a:spcBef>
              <a:buFont typeface="Arial" panose="020B0604020202020204" pitchFamily="34" charset="0"/>
              <a:buChar char="•"/>
            </a:pPr>
            <a:r>
              <a:rPr lang="en-GB" dirty="0"/>
              <a:t>Carrier state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08738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Background &amp; Definitions</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case definition (2)</a:t>
            </a:r>
            <a:endParaRPr dirty="0"/>
          </a:p>
        </p:txBody>
      </p:sp>
      <p:sp>
        <p:nvSpPr>
          <p:cNvPr id="68" name="Shape 68"/>
          <p:cNvSpPr txBox="1">
            <a:spLocks noGrp="1"/>
          </p:cNvSpPr>
          <p:nvPr>
            <p:ph idx="1"/>
          </p:nvPr>
        </p:nvSpPr>
        <p:spPr>
          <a:xfrm>
            <a:off x="431807" y="1350335"/>
            <a:ext cx="11368617" cy="4891714"/>
          </a:xfrm>
          <a:prstGeom prst="rect">
            <a:avLst/>
          </a:prstGeom>
          <a:noFill/>
          <a:ln>
            <a:noFill/>
          </a:ln>
        </p:spPr>
        <p:txBody>
          <a:bodyPr spcFirstLastPara="1" wrap="square" lIns="0" tIns="0" rIns="0" bIns="0" anchor="t" anchorCtr="0">
            <a:noAutofit/>
          </a:bodyPr>
          <a:lstStyle/>
          <a:p>
            <a:pPr marL="0" lvl="0" indent="0">
              <a:spcBef>
                <a:spcPts val="0"/>
              </a:spcBef>
            </a:pPr>
            <a:r>
              <a:rPr lang="en-GB" dirty="0"/>
              <a:t>Specificity and sensitivity of the case-definition</a:t>
            </a:r>
          </a:p>
          <a:p>
            <a:pPr marL="342900" lvl="0" indent="-342900">
              <a:spcBef>
                <a:spcPts val="0"/>
              </a:spcBef>
              <a:buFont typeface="Arial" panose="020B0604020202020204" pitchFamily="34" charset="0"/>
              <a:buChar char="•"/>
            </a:pPr>
            <a:r>
              <a:rPr lang="en-GB" dirty="0"/>
              <a:t>Specificity: case definition based only on clinical criteria may result in </a:t>
            </a:r>
            <a:br>
              <a:rPr lang="en-GB" dirty="0"/>
            </a:br>
            <a:r>
              <a:rPr lang="en-GB" dirty="0"/>
              <a:t>false-positive diagnoses</a:t>
            </a:r>
          </a:p>
          <a:p>
            <a:pPr marL="800100" lvl="1" indent="-342900">
              <a:spcBef>
                <a:spcPts val="0"/>
              </a:spcBef>
              <a:buFont typeface="Arial" panose="020B0604020202020204" pitchFamily="34" charset="0"/>
              <a:buChar char="•"/>
            </a:pPr>
            <a:r>
              <a:rPr lang="en-GB" sz="2000" dirty="0"/>
              <a:t>ARV increases relatively more than  ARU		</a:t>
            </a:r>
          </a:p>
          <a:p>
            <a:pPr marL="800100" lvl="1" indent="-342900">
              <a:spcBef>
                <a:spcPts val="0"/>
              </a:spcBef>
              <a:buFont typeface="Arial" panose="020B0604020202020204" pitchFamily="34" charset="0"/>
              <a:buChar char="•"/>
            </a:pPr>
            <a:r>
              <a:rPr lang="en-GB" sz="2000" dirty="0"/>
              <a:t>artificial reduction in VE</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Sensitivity: case definition with low sensitivity usually only lowers precision (except test-negative case control design)</a:t>
            </a:r>
          </a:p>
          <a:p>
            <a:pPr marL="800100" lvl="1" indent="-342900">
              <a:spcBef>
                <a:spcPts val="0"/>
              </a:spcBef>
              <a:buFont typeface="Arial" panose="020B0604020202020204" pitchFamily="34" charset="0"/>
              <a:buChar char="•"/>
            </a:pPr>
            <a:r>
              <a:rPr lang="en-GB" sz="2000" dirty="0"/>
              <a:t>Differential sensitivity: If more sensitive in the unvaccinated then VE estimate will be higher than true VE.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543597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case definition (3)</a:t>
            </a:r>
            <a:endParaRPr dirty="0"/>
          </a:p>
        </p:txBody>
      </p:sp>
      <p:sp>
        <p:nvSpPr>
          <p:cNvPr id="68" name="Shape 68"/>
          <p:cNvSpPr txBox="1">
            <a:spLocks noGrp="1"/>
          </p:cNvSpPr>
          <p:nvPr>
            <p:ph idx="1"/>
          </p:nvPr>
        </p:nvSpPr>
        <p:spPr>
          <a:xfrm>
            <a:off x="431807" y="1169580"/>
            <a:ext cx="11368617" cy="5072469"/>
          </a:xfrm>
          <a:prstGeom prst="rect">
            <a:avLst/>
          </a:prstGeom>
          <a:noFill/>
          <a:ln>
            <a:noFill/>
          </a:ln>
        </p:spPr>
        <p:txBody>
          <a:bodyPr spcFirstLastPara="1" wrap="square" lIns="0" tIns="0" rIns="0" bIns="0" anchor="t" anchorCtr="0">
            <a:noAutofit/>
          </a:bodyPr>
          <a:lstStyle/>
          <a:p>
            <a:pPr marL="0" lvl="0" indent="0">
              <a:spcBef>
                <a:spcPts val="0"/>
              </a:spcBef>
            </a:pPr>
            <a:r>
              <a:rPr lang="en-GB" dirty="0"/>
              <a:t>Changes in mumps vaccine effectiveness</a:t>
            </a:r>
          </a:p>
          <a:p>
            <a:pPr marL="0" lvl="0" indent="0">
              <a:spcBef>
                <a:spcPts val="0"/>
              </a:spcBef>
            </a:pPr>
            <a:r>
              <a:rPr lang="en-GB" dirty="0"/>
              <a:t>	</a:t>
            </a:r>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r>
              <a:rPr lang="en-GB" dirty="0"/>
              <a:t>		  </a:t>
            </a:r>
          </a:p>
          <a:p>
            <a:pPr marL="0" lvl="0" indent="0">
              <a:spcBef>
                <a:spcPts val="0"/>
              </a:spcBef>
            </a:pPr>
            <a:endParaRPr lang="en-GB" dirty="0"/>
          </a:p>
          <a:p>
            <a:pPr marL="0" lvl="0" indent="0">
              <a:spcBef>
                <a:spcPts val="0"/>
              </a:spcBef>
            </a:pPr>
            <a:endParaRPr lang="en-GB" dirty="0"/>
          </a:p>
          <a:p>
            <a:pPr marL="0" lvl="0" indent="0">
              <a:spcBef>
                <a:spcPts val="0"/>
              </a:spcBef>
            </a:pPr>
            <a:r>
              <a:rPr lang="en-GB" dirty="0"/>
              <a:t>Kim Farley et al 1985 AJE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41</a:t>
            </a:fld>
            <a:endParaRPr sz="1200" b="0" i="0" u="none" strike="noStrike" cap="none">
              <a:solidFill>
                <a:schemeClr val="lt1"/>
              </a:solidFill>
              <a:latin typeface="Tahoma"/>
              <a:ea typeface="Tahoma"/>
              <a:cs typeface="Tahoma"/>
              <a:sym typeface="Tahoma"/>
            </a:endParaRPr>
          </a:p>
        </p:txBody>
      </p:sp>
      <p:graphicFrame>
        <p:nvGraphicFramePr>
          <p:cNvPr id="5" name="Tabell 4"/>
          <p:cNvGraphicFramePr>
            <a:graphicFrameLocks noGrp="1"/>
          </p:cNvGraphicFramePr>
          <p:nvPr>
            <p:extLst>
              <p:ext uri="{D42A27DB-BD31-4B8C-83A1-F6EECF244321}">
                <p14:modId xmlns:p14="http://schemas.microsoft.com/office/powerpoint/2010/main" val="3568576100"/>
              </p:ext>
            </p:extLst>
          </p:nvPr>
        </p:nvGraphicFramePr>
        <p:xfrm>
          <a:off x="1022231" y="2082490"/>
          <a:ext cx="5405331" cy="2194560"/>
        </p:xfrm>
        <a:graphic>
          <a:graphicData uri="http://schemas.openxmlformats.org/drawingml/2006/table">
            <a:tbl>
              <a:tblPr firstRow="1" bandRow="1">
                <a:tableStyleId>{5C22544A-7EE6-4342-B048-85BDC9FD1C3A}</a:tableStyleId>
              </a:tblPr>
              <a:tblGrid>
                <a:gridCol w="1870890">
                  <a:extLst>
                    <a:ext uri="{9D8B030D-6E8A-4147-A177-3AD203B41FA5}">
                      <a16:colId xmlns:a16="http://schemas.microsoft.com/office/drawing/2014/main" val="20000"/>
                    </a:ext>
                  </a:extLst>
                </a:gridCol>
                <a:gridCol w="3534441">
                  <a:extLst>
                    <a:ext uri="{9D8B030D-6E8A-4147-A177-3AD203B41FA5}">
                      <a16:colId xmlns:a16="http://schemas.microsoft.com/office/drawing/2014/main" val="20001"/>
                    </a:ext>
                  </a:extLst>
                </a:gridCol>
              </a:tblGrid>
              <a:tr h="421660">
                <a:tc>
                  <a:txBody>
                    <a:bodyPr/>
                    <a:lstStyle/>
                    <a:p>
                      <a:pPr algn="ctr"/>
                      <a:endParaRPr lang="en-GB" sz="2400" dirty="0"/>
                    </a:p>
                  </a:txBody>
                  <a:tcPr/>
                </a:tc>
                <a:tc>
                  <a:txBody>
                    <a:bodyPr/>
                    <a:lstStyle/>
                    <a:p>
                      <a:pPr algn="ctr"/>
                      <a:r>
                        <a:rPr lang="en-GB" altLang="en-US" sz="2400" dirty="0"/>
                        <a:t>Diagnosis by school nurse</a:t>
                      </a:r>
                      <a:endParaRPr lang="en-GB" sz="2400" dirty="0"/>
                    </a:p>
                  </a:txBody>
                  <a:tcPr/>
                </a:tc>
                <a:extLst>
                  <a:ext uri="{0D108BD9-81ED-4DB2-BD59-A6C34878D82A}">
                    <a16:rowId xmlns:a16="http://schemas.microsoft.com/office/drawing/2014/main" val="10000"/>
                  </a:ext>
                </a:extLst>
              </a:tr>
              <a:tr h="421660">
                <a:tc>
                  <a:txBody>
                    <a:bodyPr/>
                    <a:lstStyle/>
                    <a:p>
                      <a:pPr algn="ctr"/>
                      <a:r>
                        <a:rPr lang="nb-NO" sz="2400" dirty="0"/>
                        <a:t>ARV</a:t>
                      </a:r>
                      <a:endParaRPr lang="en-GB" sz="2400" dirty="0"/>
                    </a:p>
                  </a:txBody>
                  <a:tcPr/>
                </a:tc>
                <a:tc>
                  <a:txBody>
                    <a:bodyPr/>
                    <a:lstStyle/>
                    <a:p>
                      <a:pPr algn="ctr"/>
                      <a:r>
                        <a:rPr lang="nb-NO" sz="2400" dirty="0"/>
                        <a:t>18% (12/67)</a:t>
                      </a:r>
                      <a:endParaRPr lang="en-GB" sz="2400" dirty="0"/>
                    </a:p>
                  </a:txBody>
                  <a:tcPr/>
                </a:tc>
                <a:extLst>
                  <a:ext uri="{0D108BD9-81ED-4DB2-BD59-A6C34878D82A}">
                    <a16:rowId xmlns:a16="http://schemas.microsoft.com/office/drawing/2014/main" val="10001"/>
                  </a:ext>
                </a:extLst>
              </a:tr>
              <a:tr h="421660">
                <a:tc>
                  <a:txBody>
                    <a:bodyPr/>
                    <a:lstStyle/>
                    <a:p>
                      <a:pPr algn="ctr"/>
                      <a:r>
                        <a:rPr lang="nb-NO" sz="2400" dirty="0"/>
                        <a:t>ARU</a:t>
                      </a:r>
                      <a:endParaRPr lang="en-GB" sz="2400" dirty="0"/>
                    </a:p>
                  </a:txBody>
                  <a:tcPr/>
                </a:tc>
                <a:tc>
                  <a:txBody>
                    <a:bodyPr/>
                    <a:lstStyle/>
                    <a:p>
                      <a:pPr algn="ctr"/>
                      <a:r>
                        <a:rPr lang="en-GB" sz="2400" dirty="0"/>
                        <a:t>28% (77/272)</a:t>
                      </a:r>
                    </a:p>
                  </a:txBody>
                  <a:tcPr/>
                </a:tc>
                <a:extLst>
                  <a:ext uri="{0D108BD9-81ED-4DB2-BD59-A6C34878D82A}">
                    <a16:rowId xmlns:a16="http://schemas.microsoft.com/office/drawing/2014/main" val="10002"/>
                  </a:ext>
                </a:extLst>
              </a:tr>
              <a:tr h="421660">
                <a:tc>
                  <a:txBody>
                    <a:bodyPr/>
                    <a:lstStyle/>
                    <a:p>
                      <a:pPr algn="ctr"/>
                      <a:r>
                        <a:rPr lang="nb-NO" sz="2400" dirty="0"/>
                        <a:t>VE</a:t>
                      </a:r>
                      <a:endParaRPr lang="en-GB" sz="2400" dirty="0"/>
                    </a:p>
                  </a:txBody>
                  <a:tcPr/>
                </a:tc>
                <a:tc>
                  <a:txBody>
                    <a:bodyPr/>
                    <a:lstStyle/>
                    <a:p>
                      <a:pPr algn="ctr"/>
                      <a:r>
                        <a:rPr lang="en-GB" sz="2400" dirty="0"/>
                        <a:t>37%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5665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61950" indent="-342900">
              <a:buFont typeface="Arial" panose="020B0604020202020204" pitchFamily="34" charset="0"/>
              <a:buChar char="•"/>
            </a:pPr>
            <a:r>
              <a:rPr lang="en-GB" altLang="en-US" dirty="0"/>
              <a:t>For following slide – ask group to explain why could VE be so low (you might ask people to do it in pairs)</a:t>
            </a:r>
          </a:p>
          <a:p>
            <a:pPr marL="361950" indent="-342900">
              <a:buFont typeface="Arial" panose="020B0604020202020204" pitchFamily="34" charset="0"/>
              <a:buChar char="•"/>
            </a:pPr>
            <a:r>
              <a:rPr lang="en-GB" altLang="en-US" dirty="0"/>
              <a:t>Then parents were interviewed and a clinical case definition was used which was more specific. Then relatively more  cases were excluded from the vaccinated group resulting in an increase in the estimated VE</a:t>
            </a:r>
          </a:p>
        </p:txBody>
      </p:sp>
    </p:spTree>
    <p:extLst>
      <p:ext uri="{BB962C8B-B14F-4D97-AF65-F5344CB8AC3E}">
        <p14:creationId xmlns:p14="http://schemas.microsoft.com/office/powerpoint/2010/main" val="125773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case definition (3)</a:t>
            </a:r>
            <a:endParaRPr dirty="0"/>
          </a:p>
        </p:txBody>
      </p:sp>
      <p:sp>
        <p:nvSpPr>
          <p:cNvPr id="68" name="Shape 68"/>
          <p:cNvSpPr txBox="1">
            <a:spLocks noGrp="1"/>
          </p:cNvSpPr>
          <p:nvPr>
            <p:ph idx="1"/>
          </p:nvPr>
        </p:nvSpPr>
        <p:spPr>
          <a:xfrm>
            <a:off x="431807" y="1169580"/>
            <a:ext cx="11368617" cy="5072469"/>
          </a:xfrm>
          <a:prstGeom prst="rect">
            <a:avLst/>
          </a:prstGeom>
          <a:noFill/>
          <a:ln>
            <a:noFill/>
          </a:ln>
        </p:spPr>
        <p:txBody>
          <a:bodyPr spcFirstLastPara="1" wrap="square" lIns="0" tIns="0" rIns="0" bIns="0" anchor="t" anchorCtr="0">
            <a:noAutofit/>
          </a:bodyPr>
          <a:lstStyle/>
          <a:p>
            <a:pPr marL="0" lvl="0" indent="0">
              <a:spcBef>
                <a:spcPts val="0"/>
              </a:spcBef>
            </a:pPr>
            <a:r>
              <a:rPr lang="en-GB" dirty="0"/>
              <a:t>Changes in mumps vaccine effectiveness</a:t>
            </a:r>
          </a:p>
          <a:p>
            <a:pPr marL="0" lvl="0" indent="0">
              <a:spcBef>
                <a:spcPts val="0"/>
              </a:spcBef>
            </a:pPr>
            <a:r>
              <a:rPr lang="en-GB" dirty="0"/>
              <a:t>	</a:t>
            </a:r>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r>
              <a:rPr lang="en-GB" dirty="0"/>
              <a:t>		  </a:t>
            </a:r>
          </a:p>
          <a:p>
            <a:pPr marL="0" lvl="0" indent="0">
              <a:spcBef>
                <a:spcPts val="0"/>
              </a:spcBef>
            </a:pPr>
            <a:endParaRPr lang="en-GB" dirty="0"/>
          </a:p>
          <a:p>
            <a:pPr marL="0" lvl="0" indent="0">
              <a:spcBef>
                <a:spcPts val="0"/>
              </a:spcBef>
            </a:pPr>
            <a:endParaRPr lang="en-GB" dirty="0"/>
          </a:p>
          <a:p>
            <a:pPr marL="0" lvl="0" indent="0">
              <a:spcBef>
                <a:spcPts val="0"/>
              </a:spcBef>
            </a:pPr>
            <a:r>
              <a:rPr lang="en-GB" dirty="0"/>
              <a:t>Kim Farley et al 1985 AJE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43</a:t>
            </a:fld>
            <a:endParaRPr sz="1200" b="0" i="0" u="none" strike="noStrike" cap="none">
              <a:solidFill>
                <a:schemeClr val="lt1"/>
              </a:solidFill>
              <a:latin typeface="Tahoma"/>
              <a:ea typeface="Tahoma"/>
              <a:cs typeface="Tahoma"/>
              <a:sym typeface="Tahoma"/>
            </a:endParaRPr>
          </a:p>
        </p:txBody>
      </p:sp>
      <p:graphicFrame>
        <p:nvGraphicFramePr>
          <p:cNvPr id="5" name="Tabell 4"/>
          <p:cNvGraphicFramePr>
            <a:graphicFrameLocks noGrp="1"/>
          </p:cNvGraphicFramePr>
          <p:nvPr>
            <p:extLst>
              <p:ext uri="{D42A27DB-BD31-4B8C-83A1-F6EECF244321}">
                <p14:modId xmlns:p14="http://schemas.microsoft.com/office/powerpoint/2010/main" val="1972295956"/>
              </p:ext>
            </p:extLst>
          </p:nvPr>
        </p:nvGraphicFramePr>
        <p:xfrm>
          <a:off x="1022231" y="2082490"/>
          <a:ext cx="9137501" cy="2194560"/>
        </p:xfrm>
        <a:graphic>
          <a:graphicData uri="http://schemas.openxmlformats.org/drawingml/2006/table">
            <a:tbl>
              <a:tblPr firstRow="1" bandRow="1">
                <a:tableStyleId>{5C22544A-7EE6-4342-B048-85BDC9FD1C3A}</a:tableStyleId>
              </a:tblPr>
              <a:tblGrid>
                <a:gridCol w="1870890">
                  <a:extLst>
                    <a:ext uri="{9D8B030D-6E8A-4147-A177-3AD203B41FA5}">
                      <a16:colId xmlns:a16="http://schemas.microsoft.com/office/drawing/2014/main" val="20000"/>
                    </a:ext>
                  </a:extLst>
                </a:gridCol>
                <a:gridCol w="3534441">
                  <a:extLst>
                    <a:ext uri="{9D8B030D-6E8A-4147-A177-3AD203B41FA5}">
                      <a16:colId xmlns:a16="http://schemas.microsoft.com/office/drawing/2014/main" val="20001"/>
                    </a:ext>
                  </a:extLst>
                </a:gridCol>
                <a:gridCol w="3732170">
                  <a:extLst>
                    <a:ext uri="{9D8B030D-6E8A-4147-A177-3AD203B41FA5}">
                      <a16:colId xmlns:a16="http://schemas.microsoft.com/office/drawing/2014/main" val="20002"/>
                    </a:ext>
                  </a:extLst>
                </a:gridCol>
              </a:tblGrid>
              <a:tr h="421660">
                <a:tc>
                  <a:txBody>
                    <a:bodyPr/>
                    <a:lstStyle/>
                    <a:p>
                      <a:pPr algn="ctr"/>
                      <a:endParaRPr lang="en-GB" sz="2400" dirty="0"/>
                    </a:p>
                  </a:txBody>
                  <a:tcPr/>
                </a:tc>
                <a:tc>
                  <a:txBody>
                    <a:bodyPr/>
                    <a:lstStyle/>
                    <a:p>
                      <a:pPr algn="ctr"/>
                      <a:r>
                        <a:rPr lang="en-GB" altLang="en-US" sz="2400" dirty="0"/>
                        <a:t>Diagnosis by school nurse</a:t>
                      </a:r>
                      <a:endParaRPr lang="en-GB" sz="2400" dirty="0"/>
                    </a:p>
                  </a:txBody>
                  <a:tcPr/>
                </a:tc>
                <a:tc>
                  <a:txBody>
                    <a:bodyPr/>
                    <a:lstStyle/>
                    <a:p>
                      <a:pPr algn="ctr"/>
                      <a:r>
                        <a:rPr lang="nb-NO" sz="2400" dirty="0" err="1"/>
                        <a:t>Diagnosis</a:t>
                      </a:r>
                      <a:r>
                        <a:rPr lang="nb-NO" sz="2400" baseline="0" dirty="0"/>
                        <a:t> </a:t>
                      </a:r>
                      <a:r>
                        <a:rPr lang="nb-NO" sz="2400" baseline="0" dirty="0" err="1"/>
                        <a:t>of</a:t>
                      </a:r>
                      <a:r>
                        <a:rPr lang="nb-NO" sz="2400" baseline="0" dirty="0"/>
                        <a:t> </a:t>
                      </a:r>
                      <a:r>
                        <a:rPr lang="nb-NO" sz="2400" baseline="0" dirty="0" err="1"/>
                        <a:t>parotitis</a:t>
                      </a:r>
                      <a:endParaRPr lang="en-GB" sz="2400" dirty="0"/>
                    </a:p>
                  </a:txBody>
                  <a:tcPr/>
                </a:tc>
                <a:extLst>
                  <a:ext uri="{0D108BD9-81ED-4DB2-BD59-A6C34878D82A}">
                    <a16:rowId xmlns:a16="http://schemas.microsoft.com/office/drawing/2014/main" val="10000"/>
                  </a:ext>
                </a:extLst>
              </a:tr>
              <a:tr h="421660">
                <a:tc>
                  <a:txBody>
                    <a:bodyPr/>
                    <a:lstStyle/>
                    <a:p>
                      <a:pPr algn="ctr"/>
                      <a:r>
                        <a:rPr lang="nb-NO" sz="2400" dirty="0"/>
                        <a:t>ARV</a:t>
                      </a:r>
                      <a:endParaRPr lang="en-GB" sz="2400" dirty="0"/>
                    </a:p>
                  </a:txBody>
                  <a:tcPr/>
                </a:tc>
                <a:tc>
                  <a:txBody>
                    <a:bodyPr/>
                    <a:lstStyle/>
                    <a:p>
                      <a:pPr algn="ctr"/>
                      <a:r>
                        <a:rPr lang="nb-NO" sz="2400" dirty="0"/>
                        <a:t>18% (12/67)</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altLang="en-US" sz="2400" dirty="0"/>
                        <a:t>12% (8/67)</a:t>
                      </a:r>
                    </a:p>
                  </a:txBody>
                  <a:tcPr/>
                </a:tc>
                <a:extLst>
                  <a:ext uri="{0D108BD9-81ED-4DB2-BD59-A6C34878D82A}">
                    <a16:rowId xmlns:a16="http://schemas.microsoft.com/office/drawing/2014/main" val="10001"/>
                  </a:ext>
                </a:extLst>
              </a:tr>
              <a:tr h="421660">
                <a:tc>
                  <a:txBody>
                    <a:bodyPr/>
                    <a:lstStyle/>
                    <a:p>
                      <a:pPr algn="ctr"/>
                      <a:r>
                        <a:rPr lang="nb-NO" sz="2400" dirty="0"/>
                        <a:t>ARU</a:t>
                      </a:r>
                      <a:endParaRPr lang="en-GB" sz="2400" dirty="0"/>
                    </a:p>
                  </a:txBody>
                  <a:tcPr/>
                </a:tc>
                <a:tc>
                  <a:txBody>
                    <a:bodyPr/>
                    <a:lstStyle/>
                    <a:p>
                      <a:pPr algn="ctr"/>
                      <a:r>
                        <a:rPr lang="en-GB" sz="2400" dirty="0"/>
                        <a:t>28% (77/272)</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altLang="en-US" sz="2400" dirty="0"/>
                        <a:t>25% (68/272)</a:t>
                      </a:r>
                    </a:p>
                  </a:txBody>
                  <a:tcPr/>
                </a:tc>
                <a:extLst>
                  <a:ext uri="{0D108BD9-81ED-4DB2-BD59-A6C34878D82A}">
                    <a16:rowId xmlns:a16="http://schemas.microsoft.com/office/drawing/2014/main" val="10002"/>
                  </a:ext>
                </a:extLst>
              </a:tr>
              <a:tr h="421660">
                <a:tc>
                  <a:txBody>
                    <a:bodyPr/>
                    <a:lstStyle/>
                    <a:p>
                      <a:pPr algn="ctr"/>
                      <a:r>
                        <a:rPr lang="nb-NO" sz="2400" dirty="0"/>
                        <a:t>VE</a:t>
                      </a:r>
                      <a:endParaRPr lang="en-GB" sz="2400" dirty="0"/>
                    </a:p>
                  </a:txBody>
                  <a:tcPr/>
                </a:tc>
                <a:tc>
                  <a:txBody>
                    <a:bodyPr/>
                    <a:lstStyle/>
                    <a:p>
                      <a:pPr algn="ctr"/>
                      <a:r>
                        <a:rPr lang="en-GB" sz="2400" dirty="0"/>
                        <a:t>37%</a:t>
                      </a:r>
                    </a:p>
                  </a:txBody>
                  <a:tcPr/>
                </a:tc>
                <a:tc>
                  <a:txBody>
                    <a:bodyPr/>
                    <a:lstStyle/>
                    <a:p>
                      <a:pPr algn="ctr"/>
                      <a:r>
                        <a:rPr lang="en-GB" altLang="en-US" sz="2400" dirty="0"/>
                        <a:t>52%</a:t>
                      </a:r>
                      <a:endParaRPr lang="en-GB"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92654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61950" indent="-342900">
              <a:buFont typeface="Arial" panose="020B0604020202020204" pitchFamily="34" charset="0"/>
              <a:buChar char="•"/>
            </a:pPr>
            <a:r>
              <a:rPr lang="en-GB" altLang="en-US" dirty="0"/>
              <a:t>Case-finding depends on many factors including the nature and incidence of the disease, type of study, the degree to which cases have access to medical services and the quality of medical records. </a:t>
            </a:r>
          </a:p>
          <a:p>
            <a:pPr marL="361950" indent="-342900">
              <a:buFont typeface="Arial" panose="020B0604020202020204" pitchFamily="34" charset="0"/>
              <a:buChar char="•"/>
            </a:pPr>
            <a:r>
              <a:rPr lang="en-GB" altLang="en-US" dirty="0"/>
              <a:t>Main aim is to avoid differential case finding according to vaccination status</a:t>
            </a:r>
          </a:p>
        </p:txBody>
      </p:sp>
    </p:spTree>
    <p:extLst>
      <p:ext uri="{BB962C8B-B14F-4D97-AF65-F5344CB8AC3E}">
        <p14:creationId xmlns:p14="http://schemas.microsoft.com/office/powerpoint/2010/main" val="199674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case ascertainment (1)</a:t>
            </a:r>
            <a:endParaRPr dirty="0"/>
          </a:p>
        </p:txBody>
      </p:sp>
      <p:sp>
        <p:nvSpPr>
          <p:cNvPr id="68" name="Shape 68"/>
          <p:cNvSpPr txBox="1">
            <a:spLocks noGrp="1"/>
          </p:cNvSpPr>
          <p:nvPr>
            <p:ph idx="1"/>
          </p:nvPr>
        </p:nvSpPr>
        <p:spPr>
          <a:xfrm>
            <a:off x="431807" y="1286540"/>
            <a:ext cx="11368617" cy="4955509"/>
          </a:xfrm>
          <a:prstGeom prst="rect">
            <a:avLst/>
          </a:prstGeom>
          <a:noFill/>
          <a:ln>
            <a:noFill/>
          </a:ln>
        </p:spPr>
        <p:txBody>
          <a:bodyPr spcFirstLastPara="1" wrap="square" lIns="0" tIns="0" rIns="0" bIns="0" anchor="t" anchorCtr="0">
            <a:noAutofit/>
          </a:bodyPr>
          <a:lstStyle/>
          <a:p>
            <a:pPr marL="0" lvl="0" indent="0">
              <a:spcBef>
                <a:spcPts val="0"/>
              </a:spcBef>
            </a:pPr>
            <a:r>
              <a:rPr lang="en-GB" dirty="0"/>
              <a:t>Case ascertainment must be independent of vaccination history…..</a:t>
            </a:r>
          </a:p>
          <a:p>
            <a:pPr marL="342900" lvl="0" indent="-342900">
              <a:spcBef>
                <a:spcPts val="0"/>
              </a:spcBef>
              <a:buFont typeface="Arial" panose="020B0604020202020204" pitchFamily="34" charset="0"/>
              <a:buChar char="•"/>
            </a:pPr>
            <a:r>
              <a:rPr lang="en-GB" dirty="0"/>
              <a:t>Vaccinated and unvaccinated populations may not have equal access to health care services;</a:t>
            </a:r>
          </a:p>
          <a:p>
            <a:pPr marL="0" lvl="0" indent="0">
              <a:spcBef>
                <a:spcPts val="0"/>
              </a:spcBef>
            </a:pPr>
            <a:endParaRPr lang="en-GB" dirty="0"/>
          </a:p>
          <a:p>
            <a:pPr marL="0" lvl="0" indent="0">
              <a:spcBef>
                <a:spcPts val="0"/>
              </a:spcBef>
            </a:pPr>
            <a:r>
              <a:rPr lang="en-GB" dirty="0"/>
              <a:t>Two types of case finding used:</a:t>
            </a:r>
          </a:p>
          <a:p>
            <a:pPr marL="342900" lvl="0" indent="-342900">
              <a:spcBef>
                <a:spcPts val="0"/>
              </a:spcBef>
              <a:buFont typeface="Arial" panose="020B0604020202020204" pitchFamily="34" charset="0"/>
              <a:buChar char="•"/>
            </a:pPr>
            <a:r>
              <a:rPr lang="en-GB" dirty="0"/>
              <a:t>Population based </a:t>
            </a:r>
          </a:p>
          <a:p>
            <a:pPr marL="800100" lvl="1" indent="-342900">
              <a:spcBef>
                <a:spcPts val="0"/>
              </a:spcBef>
              <a:buFont typeface="Arial" panose="020B0604020202020204" pitchFamily="34" charset="0"/>
              <a:buChar char="•"/>
            </a:pPr>
            <a:r>
              <a:rPr lang="en-GB" sz="2000" dirty="0"/>
              <a:t>Avoids differential use of health care services</a:t>
            </a:r>
          </a:p>
          <a:p>
            <a:pPr marL="800100" lvl="1" indent="-342900">
              <a:spcBef>
                <a:spcPts val="0"/>
              </a:spcBef>
              <a:buFont typeface="Arial" panose="020B0604020202020204" pitchFamily="34" charset="0"/>
              <a:buChar char="•"/>
            </a:pPr>
            <a:r>
              <a:rPr lang="en-GB" sz="2000" dirty="0"/>
              <a:t>Useful for common, less serious diseases </a:t>
            </a:r>
          </a:p>
          <a:p>
            <a:pPr marL="800100" lvl="1" indent="-342900">
              <a:spcBef>
                <a:spcPts val="0"/>
              </a:spcBef>
              <a:buFont typeface="Arial" panose="020B0604020202020204" pitchFamily="34" charset="0"/>
              <a:buChar char="•"/>
            </a:pPr>
            <a:r>
              <a:rPr lang="en-GB" sz="2000" dirty="0"/>
              <a:t>Use in local outbreaks</a:t>
            </a:r>
          </a:p>
          <a:p>
            <a:pPr marL="342900" lvl="0" indent="-342900">
              <a:spcBef>
                <a:spcPts val="0"/>
              </a:spcBef>
              <a:buFont typeface="Arial" panose="020B0604020202020204" pitchFamily="34" charset="0"/>
              <a:buChar char="•"/>
            </a:pPr>
            <a:r>
              <a:rPr lang="en-GB" dirty="0"/>
              <a:t>Health care provider </a:t>
            </a:r>
          </a:p>
          <a:p>
            <a:pPr marL="800100" lvl="1" indent="-342900">
              <a:spcBef>
                <a:spcPts val="0"/>
              </a:spcBef>
              <a:buFont typeface="Arial" panose="020B0604020202020204" pitchFamily="34" charset="0"/>
              <a:buChar char="•"/>
            </a:pPr>
            <a:r>
              <a:rPr lang="en-GB" sz="2000" dirty="0"/>
              <a:t>Good for rare, severe diseases </a:t>
            </a:r>
            <a:r>
              <a:rPr lang="en-GB" sz="2000" dirty="0" err="1"/>
              <a:t>e.G.</a:t>
            </a:r>
            <a:r>
              <a:rPr lang="en-GB" sz="2000" dirty="0"/>
              <a:t> Meningitis</a:t>
            </a:r>
          </a:p>
          <a:p>
            <a:pPr marL="800100" lvl="1" indent="-342900">
              <a:spcBef>
                <a:spcPts val="0"/>
              </a:spcBef>
              <a:buFont typeface="Arial" panose="020B0604020202020204" pitchFamily="34" charset="0"/>
              <a:buChar char="•"/>
            </a:pPr>
            <a:r>
              <a:rPr lang="en-GB" sz="2000" dirty="0"/>
              <a:t>Provides laboratory confirmation (increases specificity) </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261049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case ascertainment (2)</a:t>
            </a:r>
            <a:endParaRPr dirty="0"/>
          </a:p>
        </p:txBody>
      </p:sp>
      <p:sp>
        <p:nvSpPr>
          <p:cNvPr id="68" name="Shape 68"/>
          <p:cNvSpPr txBox="1">
            <a:spLocks noGrp="1"/>
          </p:cNvSpPr>
          <p:nvPr>
            <p:ph idx="1"/>
          </p:nvPr>
        </p:nvSpPr>
        <p:spPr>
          <a:xfrm>
            <a:off x="431807" y="1169580"/>
            <a:ext cx="11368617" cy="5072469"/>
          </a:xfrm>
          <a:prstGeom prst="rect">
            <a:avLst/>
          </a:prstGeom>
          <a:noFill/>
          <a:ln>
            <a:noFill/>
          </a:ln>
        </p:spPr>
        <p:txBody>
          <a:bodyPr spcFirstLastPara="1" wrap="square" lIns="0" tIns="0" rIns="0" bIns="0" anchor="t" anchorCtr="0">
            <a:noAutofit/>
          </a:bodyPr>
          <a:lstStyle/>
          <a:p>
            <a:pPr marL="0" indent="0"/>
            <a:r>
              <a:rPr lang="en-GB" altLang="en-US" dirty="0"/>
              <a:t>Effect of complete case finding on mumps VE</a:t>
            </a:r>
          </a:p>
          <a:p>
            <a:pPr marL="0" lvl="0" indent="0">
              <a:spcBef>
                <a:spcPts val="0"/>
              </a:spcBef>
            </a:pPr>
            <a:r>
              <a:rPr lang="en-GB" dirty="0"/>
              <a:t>	</a:t>
            </a:r>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r>
              <a:rPr lang="en-GB" dirty="0"/>
              <a:t>		  </a:t>
            </a:r>
          </a:p>
          <a:p>
            <a:pPr marL="0" lvl="0" indent="0">
              <a:spcBef>
                <a:spcPts val="0"/>
              </a:spcBef>
            </a:pPr>
            <a:endParaRPr lang="en-GB" dirty="0"/>
          </a:p>
          <a:p>
            <a:pPr marL="0" lvl="0" indent="0">
              <a:spcBef>
                <a:spcPts val="0"/>
              </a:spcBef>
            </a:pPr>
            <a:endParaRPr lang="en-GB" dirty="0"/>
          </a:p>
          <a:p>
            <a:pPr marL="0" lvl="0" indent="0">
              <a:spcBef>
                <a:spcPts val="0"/>
              </a:spcBef>
            </a:pPr>
            <a:r>
              <a:rPr lang="en-GB" dirty="0"/>
              <a:t>Kim Farley et al 1985 AJE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46</a:t>
            </a:fld>
            <a:endParaRPr sz="1200" b="0" i="0" u="none" strike="noStrike" cap="none">
              <a:solidFill>
                <a:schemeClr val="lt1"/>
              </a:solidFill>
              <a:latin typeface="Tahoma"/>
              <a:ea typeface="Tahoma"/>
              <a:cs typeface="Tahoma"/>
              <a:sym typeface="Tahoma"/>
            </a:endParaRPr>
          </a:p>
        </p:txBody>
      </p:sp>
      <p:graphicFrame>
        <p:nvGraphicFramePr>
          <p:cNvPr id="5" name="Tabell 4"/>
          <p:cNvGraphicFramePr>
            <a:graphicFrameLocks noGrp="1"/>
          </p:cNvGraphicFramePr>
          <p:nvPr>
            <p:extLst>
              <p:ext uri="{D42A27DB-BD31-4B8C-83A1-F6EECF244321}">
                <p14:modId xmlns:p14="http://schemas.microsoft.com/office/powerpoint/2010/main" val="325450629"/>
              </p:ext>
            </p:extLst>
          </p:nvPr>
        </p:nvGraphicFramePr>
        <p:xfrm>
          <a:off x="1022231" y="2082490"/>
          <a:ext cx="5603060" cy="1828800"/>
        </p:xfrm>
        <a:graphic>
          <a:graphicData uri="http://schemas.openxmlformats.org/drawingml/2006/table">
            <a:tbl>
              <a:tblPr firstRow="1" bandRow="1">
                <a:tableStyleId>{5C22544A-7EE6-4342-B048-85BDC9FD1C3A}</a:tableStyleId>
              </a:tblPr>
              <a:tblGrid>
                <a:gridCol w="1870890">
                  <a:extLst>
                    <a:ext uri="{9D8B030D-6E8A-4147-A177-3AD203B41FA5}">
                      <a16:colId xmlns:a16="http://schemas.microsoft.com/office/drawing/2014/main" val="20000"/>
                    </a:ext>
                  </a:extLst>
                </a:gridCol>
                <a:gridCol w="3732170">
                  <a:extLst>
                    <a:ext uri="{9D8B030D-6E8A-4147-A177-3AD203B41FA5}">
                      <a16:colId xmlns:a16="http://schemas.microsoft.com/office/drawing/2014/main" val="20001"/>
                    </a:ext>
                  </a:extLst>
                </a:gridCol>
              </a:tblGrid>
              <a:tr h="421660">
                <a:tc>
                  <a:txBody>
                    <a:bodyPr/>
                    <a:lstStyle/>
                    <a:p>
                      <a:pPr algn="ctr"/>
                      <a:endParaRPr lang="en-GB" sz="2400" dirty="0"/>
                    </a:p>
                  </a:txBody>
                  <a:tcPr/>
                </a:tc>
                <a:tc>
                  <a:txBody>
                    <a:bodyPr/>
                    <a:lstStyle/>
                    <a:p>
                      <a:pPr algn="ctr"/>
                      <a:r>
                        <a:rPr lang="nb-NO" sz="2400" dirty="0" err="1"/>
                        <a:t>Diagnosis</a:t>
                      </a:r>
                      <a:r>
                        <a:rPr lang="nb-NO" sz="2400" baseline="0" dirty="0"/>
                        <a:t> </a:t>
                      </a:r>
                      <a:r>
                        <a:rPr lang="nb-NO" sz="2400" baseline="0" dirty="0" err="1"/>
                        <a:t>of</a:t>
                      </a:r>
                      <a:r>
                        <a:rPr lang="nb-NO" sz="2400" baseline="0" dirty="0"/>
                        <a:t> </a:t>
                      </a:r>
                      <a:r>
                        <a:rPr lang="nb-NO" sz="2400" baseline="0" dirty="0" err="1"/>
                        <a:t>parotitis</a:t>
                      </a:r>
                      <a:endParaRPr lang="en-GB" sz="2400" dirty="0"/>
                    </a:p>
                  </a:txBody>
                  <a:tcPr/>
                </a:tc>
                <a:extLst>
                  <a:ext uri="{0D108BD9-81ED-4DB2-BD59-A6C34878D82A}">
                    <a16:rowId xmlns:a16="http://schemas.microsoft.com/office/drawing/2014/main" val="10000"/>
                  </a:ext>
                </a:extLst>
              </a:tr>
              <a:tr h="421660">
                <a:tc>
                  <a:txBody>
                    <a:bodyPr/>
                    <a:lstStyle/>
                    <a:p>
                      <a:pPr algn="ctr"/>
                      <a:r>
                        <a:rPr lang="nb-NO" sz="2400" dirty="0"/>
                        <a:t>ARV</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altLang="en-US" sz="2400" dirty="0"/>
                        <a:t>12% (8/67)</a:t>
                      </a:r>
                    </a:p>
                  </a:txBody>
                  <a:tcPr/>
                </a:tc>
                <a:extLst>
                  <a:ext uri="{0D108BD9-81ED-4DB2-BD59-A6C34878D82A}">
                    <a16:rowId xmlns:a16="http://schemas.microsoft.com/office/drawing/2014/main" val="10001"/>
                  </a:ext>
                </a:extLst>
              </a:tr>
              <a:tr h="421660">
                <a:tc>
                  <a:txBody>
                    <a:bodyPr/>
                    <a:lstStyle/>
                    <a:p>
                      <a:pPr algn="ctr"/>
                      <a:r>
                        <a:rPr lang="nb-NO" sz="2400" dirty="0"/>
                        <a:t>ARU</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altLang="en-US" sz="2400" dirty="0"/>
                        <a:t>25% (68/272)</a:t>
                      </a:r>
                    </a:p>
                  </a:txBody>
                  <a:tcPr/>
                </a:tc>
                <a:extLst>
                  <a:ext uri="{0D108BD9-81ED-4DB2-BD59-A6C34878D82A}">
                    <a16:rowId xmlns:a16="http://schemas.microsoft.com/office/drawing/2014/main" val="10002"/>
                  </a:ext>
                </a:extLst>
              </a:tr>
              <a:tr h="421660">
                <a:tc>
                  <a:txBody>
                    <a:bodyPr/>
                    <a:lstStyle/>
                    <a:p>
                      <a:pPr algn="ctr"/>
                      <a:r>
                        <a:rPr lang="nb-NO" sz="2400" dirty="0"/>
                        <a:t>VE</a:t>
                      </a:r>
                      <a:endParaRPr lang="en-GB" sz="2400" dirty="0"/>
                    </a:p>
                  </a:txBody>
                  <a:tcPr/>
                </a:tc>
                <a:tc>
                  <a:txBody>
                    <a:bodyPr/>
                    <a:lstStyle/>
                    <a:p>
                      <a:pPr algn="ctr"/>
                      <a:r>
                        <a:rPr lang="en-GB" altLang="en-US" sz="2400" dirty="0"/>
                        <a:t>52%</a:t>
                      </a:r>
                      <a:endParaRPr lang="en-GB"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8671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61950" indent="-342900">
              <a:buFont typeface="Arial" panose="020B0604020202020204" pitchFamily="34" charset="0"/>
              <a:buChar char="•"/>
            </a:pPr>
            <a:r>
              <a:rPr lang="en-GB" altLang="en-US" dirty="0"/>
              <a:t>Ask the group to explain what has happened.</a:t>
            </a:r>
          </a:p>
          <a:p>
            <a:pPr marL="361950" indent="-342900">
              <a:buFont typeface="Arial" panose="020B0604020202020204" pitchFamily="34" charset="0"/>
              <a:buChar char="•"/>
            </a:pPr>
            <a:r>
              <a:rPr lang="en-GB" altLang="en-US" dirty="0"/>
              <a:t>Using a population based survey of approaching all parents to identify cases, the survey recognised a large number of previously unidentified cases -  8 vaccinated and 97 unvaccinated so particularly amongst the unvaccinated cohort. </a:t>
            </a:r>
          </a:p>
          <a:p>
            <a:pPr marL="361950" indent="-342900">
              <a:buFont typeface="Arial" panose="020B0604020202020204" pitchFamily="34" charset="0"/>
              <a:buChar char="•"/>
            </a:pPr>
            <a:r>
              <a:rPr lang="en-GB" altLang="en-US" dirty="0"/>
              <a:t>Resulted in an increase in the calculated VE to 64%.</a:t>
            </a:r>
          </a:p>
        </p:txBody>
      </p:sp>
    </p:spTree>
    <p:extLst>
      <p:ext uri="{BB962C8B-B14F-4D97-AF65-F5344CB8AC3E}">
        <p14:creationId xmlns:p14="http://schemas.microsoft.com/office/powerpoint/2010/main" val="2711284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case ascertainment (3)</a:t>
            </a:r>
            <a:endParaRPr dirty="0"/>
          </a:p>
        </p:txBody>
      </p:sp>
      <p:sp>
        <p:nvSpPr>
          <p:cNvPr id="68" name="Shape 68"/>
          <p:cNvSpPr txBox="1">
            <a:spLocks noGrp="1"/>
          </p:cNvSpPr>
          <p:nvPr>
            <p:ph idx="1"/>
          </p:nvPr>
        </p:nvSpPr>
        <p:spPr>
          <a:xfrm>
            <a:off x="431807" y="1169580"/>
            <a:ext cx="11368617" cy="5072469"/>
          </a:xfrm>
          <a:prstGeom prst="rect">
            <a:avLst/>
          </a:prstGeom>
          <a:noFill/>
          <a:ln>
            <a:noFill/>
          </a:ln>
        </p:spPr>
        <p:txBody>
          <a:bodyPr spcFirstLastPara="1" wrap="square" lIns="0" tIns="0" rIns="0" bIns="0" anchor="t" anchorCtr="0">
            <a:noAutofit/>
          </a:bodyPr>
          <a:lstStyle/>
          <a:p>
            <a:pPr marL="0" indent="0"/>
            <a:r>
              <a:rPr lang="en-GB" altLang="en-US" dirty="0"/>
              <a:t>Effect of complete case finding on mumps VE</a:t>
            </a:r>
          </a:p>
          <a:p>
            <a:pPr marL="0" lvl="0" indent="0">
              <a:spcBef>
                <a:spcPts val="0"/>
              </a:spcBef>
            </a:pPr>
            <a:r>
              <a:rPr lang="en-GB" dirty="0"/>
              <a:t>	</a:t>
            </a:r>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endParaRPr lang="en-GB" dirty="0"/>
          </a:p>
          <a:p>
            <a:pPr marL="0" lvl="0" indent="0">
              <a:spcBef>
                <a:spcPts val="0"/>
              </a:spcBef>
            </a:pPr>
            <a:r>
              <a:rPr lang="en-GB" dirty="0"/>
              <a:t>		  </a:t>
            </a:r>
          </a:p>
          <a:p>
            <a:pPr marL="0" lvl="0" indent="0">
              <a:spcBef>
                <a:spcPts val="0"/>
              </a:spcBef>
            </a:pPr>
            <a:endParaRPr lang="en-GB" dirty="0"/>
          </a:p>
          <a:p>
            <a:pPr marL="0" lvl="0" indent="0">
              <a:spcBef>
                <a:spcPts val="0"/>
              </a:spcBef>
            </a:pPr>
            <a:endParaRPr lang="en-GB" dirty="0"/>
          </a:p>
          <a:p>
            <a:pPr marL="0" lvl="0" indent="0">
              <a:spcBef>
                <a:spcPts val="0"/>
              </a:spcBef>
            </a:pPr>
            <a:r>
              <a:rPr lang="en-GB" dirty="0"/>
              <a:t>Kim Farley et al 1985 AJE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48</a:t>
            </a:fld>
            <a:endParaRPr sz="1200" b="0" i="0" u="none" strike="noStrike" cap="none">
              <a:solidFill>
                <a:schemeClr val="lt1"/>
              </a:solidFill>
              <a:latin typeface="Tahoma"/>
              <a:ea typeface="Tahoma"/>
              <a:cs typeface="Tahoma"/>
              <a:sym typeface="Tahoma"/>
            </a:endParaRPr>
          </a:p>
        </p:txBody>
      </p:sp>
      <p:graphicFrame>
        <p:nvGraphicFramePr>
          <p:cNvPr id="5" name="Tabell 4"/>
          <p:cNvGraphicFramePr>
            <a:graphicFrameLocks noGrp="1"/>
          </p:cNvGraphicFramePr>
          <p:nvPr>
            <p:extLst>
              <p:ext uri="{D42A27DB-BD31-4B8C-83A1-F6EECF244321}">
                <p14:modId xmlns:p14="http://schemas.microsoft.com/office/powerpoint/2010/main" val="2687714240"/>
              </p:ext>
            </p:extLst>
          </p:nvPr>
        </p:nvGraphicFramePr>
        <p:xfrm>
          <a:off x="1046315" y="2380202"/>
          <a:ext cx="9256633" cy="2194560"/>
        </p:xfrm>
        <a:graphic>
          <a:graphicData uri="http://schemas.openxmlformats.org/drawingml/2006/table">
            <a:tbl>
              <a:tblPr firstRow="1" bandRow="1">
                <a:tableStyleId>{5C22544A-7EE6-4342-B048-85BDC9FD1C3A}</a:tableStyleId>
              </a:tblPr>
              <a:tblGrid>
                <a:gridCol w="2196605">
                  <a:extLst>
                    <a:ext uri="{9D8B030D-6E8A-4147-A177-3AD203B41FA5}">
                      <a16:colId xmlns:a16="http://schemas.microsoft.com/office/drawing/2014/main" val="20000"/>
                    </a:ext>
                  </a:extLst>
                </a:gridCol>
                <a:gridCol w="3540842">
                  <a:extLst>
                    <a:ext uri="{9D8B030D-6E8A-4147-A177-3AD203B41FA5}">
                      <a16:colId xmlns:a16="http://schemas.microsoft.com/office/drawing/2014/main" val="20001"/>
                    </a:ext>
                  </a:extLst>
                </a:gridCol>
                <a:gridCol w="3519186">
                  <a:extLst>
                    <a:ext uri="{9D8B030D-6E8A-4147-A177-3AD203B41FA5}">
                      <a16:colId xmlns:a16="http://schemas.microsoft.com/office/drawing/2014/main" val="20002"/>
                    </a:ext>
                  </a:extLst>
                </a:gridCol>
              </a:tblGrid>
              <a:tr h="421660">
                <a:tc>
                  <a:txBody>
                    <a:bodyPr/>
                    <a:lstStyle/>
                    <a:p>
                      <a:pPr algn="ctr"/>
                      <a:endParaRPr lang="en-GB" sz="2400" dirty="0"/>
                    </a:p>
                  </a:txBody>
                  <a:tcPr/>
                </a:tc>
                <a:tc>
                  <a:txBody>
                    <a:bodyPr/>
                    <a:lstStyle/>
                    <a:p>
                      <a:pPr algn="ctr"/>
                      <a:r>
                        <a:rPr lang="nb-NO" sz="2400" dirty="0" err="1"/>
                        <a:t>Diagnosis</a:t>
                      </a:r>
                      <a:r>
                        <a:rPr lang="nb-NO" sz="2400" baseline="0" dirty="0"/>
                        <a:t> </a:t>
                      </a:r>
                      <a:r>
                        <a:rPr lang="nb-NO" sz="2400" baseline="0" dirty="0" err="1"/>
                        <a:t>of</a:t>
                      </a:r>
                      <a:r>
                        <a:rPr lang="nb-NO" sz="2400" baseline="0" dirty="0"/>
                        <a:t> </a:t>
                      </a:r>
                      <a:r>
                        <a:rPr lang="nb-NO" sz="2400" baseline="0" dirty="0" err="1"/>
                        <a:t>parotitis</a:t>
                      </a:r>
                      <a:endParaRPr lang="en-GB" sz="2400" dirty="0"/>
                    </a:p>
                  </a:txBody>
                  <a:tcPr/>
                </a:tc>
                <a:tc>
                  <a:txBody>
                    <a:bodyPr/>
                    <a:lstStyle/>
                    <a:p>
                      <a:pPr algn="ctr"/>
                      <a:r>
                        <a:rPr lang="nb-NO" sz="2400" dirty="0"/>
                        <a:t>Case </a:t>
                      </a:r>
                      <a:r>
                        <a:rPr lang="nb-NO" sz="2400" dirty="0" err="1"/>
                        <a:t>finding</a:t>
                      </a:r>
                      <a:r>
                        <a:rPr lang="nb-NO" sz="2400" baseline="0" dirty="0"/>
                        <a:t> </a:t>
                      </a:r>
                      <a:r>
                        <a:rPr lang="nb-NO" sz="2400" baseline="0" dirty="0" err="1"/>
                        <a:t>among</a:t>
                      </a:r>
                      <a:r>
                        <a:rPr lang="nb-NO" sz="2400" baseline="0" dirty="0"/>
                        <a:t> </a:t>
                      </a:r>
                      <a:r>
                        <a:rPr lang="nb-NO" sz="2400" baseline="0" dirty="0" err="1"/>
                        <a:t>parents</a:t>
                      </a:r>
                      <a:endParaRPr lang="en-GB" sz="2400" dirty="0"/>
                    </a:p>
                  </a:txBody>
                  <a:tcPr/>
                </a:tc>
                <a:extLst>
                  <a:ext uri="{0D108BD9-81ED-4DB2-BD59-A6C34878D82A}">
                    <a16:rowId xmlns:a16="http://schemas.microsoft.com/office/drawing/2014/main" val="10000"/>
                  </a:ext>
                </a:extLst>
              </a:tr>
              <a:tr h="421660">
                <a:tc>
                  <a:txBody>
                    <a:bodyPr/>
                    <a:lstStyle/>
                    <a:p>
                      <a:pPr algn="ctr"/>
                      <a:r>
                        <a:rPr lang="nb-NO" sz="2400" dirty="0"/>
                        <a:t>ARV</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altLang="en-US" sz="2400" dirty="0"/>
                        <a:t>12% (8/67)</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altLang="en-US" sz="2400" dirty="0"/>
                        <a:t>13% (9/67)</a:t>
                      </a:r>
                    </a:p>
                  </a:txBody>
                  <a:tcPr/>
                </a:tc>
                <a:extLst>
                  <a:ext uri="{0D108BD9-81ED-4DB2-BD59-A6C34878D82A}">
                    <a16:rowId xmlns:a16="http://schemas.microsoft.com/office/drawing/2014/main" val="10001"/>
                  </a:ext>
                </a:extLst>
              </a:tr>
              <a:tr h="421660">
                <a:tc>
                  <a:txBody>
                    <a:bodyPr/>
                    <a:lstStyle/>
                    <a:p>
                      <a:pPr algn="ctr"/>
                      <a:r>
                        <a:rPr lang="nb-NO" sz="2400" dirty="0"/>
                        <a:t>ARU</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altLang="en-US" sz="2400" dirty="0"/>
                        <a:t>25% (68/272)</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altLang="en-US" sz="2400" dirty="0"/>
                        <a:t>36% (97/272)</a:t>
                      </a:r>
                    </a:p>
                  </a:txBody>
                  <a:tcPr/>
                </a:tc>
                <a:extLst>
                  <a:ext uri="{0D108BD9-81ED-4DB2-BD59-A6C34878D82A}">
                    <a16:rowId xmlns:a16="http://schemas.microsoft.com/office/drawing/2014/main" val="10002"/>
                  </a:ext>
                </a:extLst>
              </a:tr>
              <a:tr h="421660">
                <a:tc>
                  <a:txBody>
                    <a:bodyPr/>
                    <a:lstStyle/>
                    <a:p>
                      <a:pPr algn="ctr"/>
                      <a:r>
                        <a:rPr lang="nb-NO" sz="2400" dirty="0"/>
                        <a:t>VE</a:t>
                      </a:r>
                      <a:endParaRPr lang="en-GB" sz="2400" dirty="0"/>
                    </a:p>
                  </a:txBody>
                  <a:tcPr/>
                </a:tc>
                <a:tc>
                  <a:txBody>
                    <a:bodyPr/>
                    <a:lstStyle/>
                    <a:p>
                      <a:pPr algn="ctr"/>
                      <a:r>
                        <a:rPr lang="en-GB" altLang="en-US" sz="2400" dirty="0"/>
                        <a:t>52%</a:t>
                      </a:r>
                      <a:endParaRPr lang="en-GB" sz="2400" dirty="0"/>
                    </a:p>
                  </a:txBody>
                  <a:tcPr/>
                </a:tc>
                <a:tc>
                  <a:txBody>
                    <a:bodyPr/>
                    <a:lstStyle/>
                    <a:p>
                      <a:pPr algn="ctr"/>
                      <a:r>
                        <a:rPr lang="en-GB" altLang="en-US" sz="2400" dirty="0"/>
                        <a:t>64%</a:t>
                      </a:r>
                      <a:endParaRPr lang="en-GB"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7465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vaccine history ascertainment</a:t>
            </a:r>
            <a:endParaRPr dirty="0"/>
          </a:p>
        </p:txBody>
      </p:sp>
      <p:sp>
        <p:nvSpPr>
          <p:cNvPr id="68" name="Shape 68"/>
          <p:cNvSpPr txBox="1">
            <a:spLocks noGrp="1"/>
          </p:cNvSpPr>
          <p:nvPr>
            <p:ph idx="1"/>
          </p:nvPr>
        </p:nvSpPr>
        <p:spPr>
          <a:xfrm>
            <a:off x="431807" y="1297172"/>
            <a:ext cx="11368617" cy="4944877"/>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Avoid misclassification of vaccination status </a:t>
            </a:r>
          </a:p>
          <a:p>
            <a:pPr marL="800100" lvl="1" indent="-342900">
              <a:spcBef>
                <a:spcPts val="0"/>
              </a:spcBef>
              <a:buFont typeface="Arial" panose="020B0604020202020204" pitchFamily="34" charset="0"/>
              <a:buChar char="•"/>
            </a:pPr>
            <a:r>
              <a:rPr lang="en-GB" sz="2000" dirty="0"/>
              <a:t>Will bias VE to be lower than true VE </a:t>
            </a:r>
            <a:r>
              <a:rPr lang="en-GB" sz="2000" dirty="0" err="1"/>
              <a:t>e.G.</a:t>
            </a:r>
            <a:r>
              <a:rPr lang="en-GB" sz="2000" dirty="0"/>
              <a:t> Due to recall bias</a:t>
            </a:r>
          </a:p>
          <a:p>
            <a:pPr marL="342900" lvl="0" indent="-342900">
              <a:spcBef>
                <a:spcPts val="0"/>
              </a:spcBef>
              <a:buFont typeface="Arial" panose="020B0604020202020204" pitchFamily="34" charset="0"/>
              <a:buChar char="•"/>
            </a:pPr>
            <a:r>
              <a:rPr lang="en-GB" dirty="0"/>
              <a:t>Equal effort to confirm vaccination status amongst cases and non-cases</a:t>
            </a:r>
          </a:p>
          <a:p>
            <a:pPr marL="800100" lvl="1" indent="-342900">
              <a:spcBef>
                <a:spcPts val="0"/>
              </a:spcBef>
              <a:buFont typeface="Arial" panose="020B0604020202020204" pitchFamily="34" charset="0"/>
              <a:buChar char="•"/>
            </a:pPr>
            <a:r>
              <a:rPr lang="en-GB" sz="2000" dirty="0"/>
              <a:t>Vaccination histories should be documented using GP, clinic or computer records</a:t>
            </a:r>
          </a:p>
          <a:p>
            <a:pPr marL="1257300" lvl="2" indent="-342900">
              <a:spcBef>
                <a:spcPts val="0"/>
              </a:spcBef>
              <a:buFont typeface="Arial" panose="020B0604020202020204" pitchFamily="34" charset="0"/>
              <a:buChar char="•"/>
            </a:pPr>
            <a:r>
              <a:rPr lang="en-GB" dirty="0"/>
              <a:t>Parental recall - overestimate vaccine coverage</a:t>
            </a:r>
          </a:p>
          <a:p>
            <a:pPr marL="1257300" lvl="2" indent="-342900">
              <a:spcBef>
                <a:spcPts val="0"/>
              </a:spcBef>
              <a:buFont typeface="Arial" panose="020B0604020202020204" pitchFamily="34" charset="0"/>
              <a:buChar char="•"/>
            </a:pPr>
            <a:r>
              <a:rPr lang="en-GB" dirty="0"/>
              <a:t>Written records - underestimate vaccine coverage</a:t>
            </a:r>
          </a:p>
          <a:p>
            <a:pPr marL="800100" lvl="1" indent="-342900">
              <a:spcBef>
                <a:spcPts val="0"/>
              </a:spcBef>
              <a:buFont typeface="Arial" panose="020B0604020202020204" pitchFamily="34" charset="0"/>
              <a:buChar char="•"/>
            </a:pPr>
            <a:r>
              <a:rPr lang="en-GB" sz="2000" dirty="0"/>
              <a:t>Individuals with missing vaccination records should be excluded from the analysis</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6969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This presentation is a reference presentation on the topic of applied epidemiological research of vaccine preventable diseases (VPDs), focussed on methods to assess vaccine effectiveness</a:t>
            </a:r>
          </a:p>
          <a:p>
            <a:pPr marL="342900" lvl="0" indent="-342900">
              <a:spcBef>
                <a:spcPts val="0"/>
              </a:spcBef>
              <a:buFont typeface="Arial" panose="020B0604020202020204" pitchFamily="34" charset="0"/>
              <a:buChar char="•"/>
            </a:pPr>
            <a:r>
              <a:rPr lang="en-GB" dirty="0"/>
              <a:t>The target audience for this lecture are epidemiologists working with VPDs on a national or regional level</a:t>
            </a:r>
          </a:p>
          <a:p>
            <a:pPr marL="342900" lvl="0" indent="-342900">
              <a:spcBef>
                <a:spcPts val="0"/>
              </a:spcBef>
              <a:buFont typeface="Arial" panose="020B0604020202020204" pitchFamily="34" charset="0"/>
              <a:buChar char="•"/>
            </a:pPr>
            <a:r>
              <a:rPr lang="en-GB" dirty="0"/>
              <a:t>The lecture can be adapted with your own example data</a:t>
            </a:r>
          </a:p>
          <a:p>
            <a:pPr marL="342900" lvl="0" indent="-342900">
              <a:spcBef>
                <a:spcPts val="0"/>
              </a:spcBef>
              <a:buFont typeface="Arial" panose="020B0604020202020204" pitchFamily="34" charset="0"/>
              <a:buChar char="•"/>
            </a:pPr>
            <a:r>
              <a:rPr lang="en-GB" dirty="0"/>
              <a:t>The hidden slides tagged as “notes for trainers” such as the current slide are meant as a guide for trainers, and should be removed prior to giving the talk</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multiple doses</a:t>
            </a:r>
            <a:endParaRPr dirty="0"/>
          </a:p>
        </p:txBody>
      </p:sp>
      <p:sp>
        <p:nvSpPr>
          <p:cNvPr id="68" name="Shape 68"/>
          <p:cNvSpPr txBox="1">
            <a:spLocks noGrp="1"/>
          </p:cNvSpPr>
          <p:nvPr>
            <p:ph idx="1"/>
          </p:nvPr>
        </p:nvSpPr>
        <p:spPr>
          <a:xfrm>
            <a:off x="431807" y="1307805"/>
            <a:ext cx="11368617" cy="493424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May need &gt;1 dose of vaccine for full protection</a:t>
            </a:r>
          </a:p>
          <a:p>
            <a:pPr marL="342900" lvl="0" indent="-342900">
              <a:spcBef>
                <a:spcPts val="0"/>
              </a:spcBef>
              <a:buFont typeface="Arial" panose="020B0604020202020204" pitchFamily="34" charset="0"/>
              <a:buChar char="•"/>
            </a:pPr>
            <a:r>
              <a:rPr lang="en-GB" dirty="0"/>
              <a:t>Partial vaccination may afford some protection</a:t>
            </a:r>
          </a:p>
          <a:p>
            <a:pPr marL="800100" lvl="1" indent="-342900">
              <a:spcBef>
                <a:spcPts val="0"/>
              </a:spcBef>
              <a:buFont typeface="Arial" panose="020B0604020202020204" pitchFamily="34" charset="0"/>
              <a:buChar char="•"/>
            </a:pPr>
            <a:r>
              <a:rPr lang="en-GB" sz="2000" dirty="0"/>
              <a:t>If classified partially vaccinated as unvaccinated - decreased ARU</a:t>
            </a:r>
          </a:p>
          <a:p>
            <a:pPr marL="800100" lvl="1" indent="-342900">
              <a:spcBef>
                <a:spcPts val="0"/>
              </a:spcBef>
              <a:buFont typeface="Arial" panose="020B0604020202020204" pitchFamily="34" charset="0"/>
              <a:buChar char="•"/>
            </a:pPr>
            <a:r>
              <a:rPr lang="en-GB" sz="2000" dirty="0"/>
              <a:t>If classified partially vaccinated as vaccinated - increased ARV</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If require effectiveness of full course of vaccination – need to exclude partially vaccinated cases</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350233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altLang="en-US" dirty="0">
                <a:solidFill>
                  <a:schemeClr val="hlink"/>
                </a:solidFill>
              </a:rPr>
              <a:t>confounding</a:t>
            </a:r>
            <a:endParaRPr dirty="0"/>
          </a:p>
        </p:txBody>
      </p:sp>
      <p:sp>
        <p:nvSpPr>
          <p:cNvPr id="68" name="Shape 68"/>
          <p:cNvSpPr txBox="1">
            <a:spLocks noGrp="1"/>
          </p:cNvSpPr>
          <p:nvPr>
            <p:ph idx="1"/>
          </p:nvPr>
        </p:nvSpPr>
        <p:spPr>
          <a:xfrm>
            <a:off x="431807" y="1350335"/>
            <a:ext cx="11368617" cy="489171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Both exposure to infection and vaccination coverage may vary by age, location, socio-economic factors  --&gt;  confounding. </a:t>
            </a:r>
          </a:p>
          <a:p>
            <a:pPr marL="342900" lvl="0" indent="-342900">
              <a:spcBef>
                <a:spcPts val="0"/>
              </a:spcBef>
              <a:buFont typeface="Arial" panose="020B0604020202020204" pitchFamily="34" charset="0"/>
              <a:buChar char="•"/>
            </a:pPr>
            <a:r>
              <a:rPr lang="en-GB" dirty="0"/>
              <a:t>Controlling for age is important as disease incidence and vaccine coverage are often both age-dependent.</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Potential solutions: </a:t>
            </a:r>
          </a:p>
          <a:p>
            <a:pPr marL="800100" lvl="1" indent="-342900">
              <a:spcBef>
                <a:spcPts val="0"/>
              </a:spcBef>
              <a:buFont typeface="Arial" panose="020B0604020202020204" pitchFamily="34" charset="0"/>
              <a:buChar char="•"/>
            </a:pPr>
            <a:r>
              <a:rPr lang="en-GB" sz="2000" dirty="0"/>
              <a:t>Stratified analysis  </a:t>
            </a:r>
          </a:p>
          <a:p>
            <a:pPr marL="800100" lvl="1" indent="-342900">
              <a:spcBef>
                <a:spcPts val="0"/>
              </a:spcBef>
              <a:buFont typeface="Arial" panose="020B0604020202020204" pitchFamily="34" charset="0"/>
              <a:buChar char="•"/>
            </a:pPr>
            <a:r>
              <a:rPr lang="en-GB" sz="2000" dirty="0"/>
              <a:t>Multivariable regression analysis – logistic regression</a:t>
            </a:r>
          </a:p>
          <a:p>
            <a:pPr marL="342900" lvl="0" indent="-342900">
              <a:spcBef>
                <a:spcPts val="0"/>
              </a:spcBef>
              <a:buFont typeface="Arial" panose="020B0604020202020204" pitchFamily="34" charset="0"/>
              <a:buChar char="•"/>
            </a:pPr>
            <a:endParaRPr lang="en-GB"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33684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dirty="0">
                <a:solidFill>
                  <a:schemeClr val="hlink"/>
                </a:solidFill>
              </a:rPr>
              <a:t>p</a:t>
            </a:r>
            <a:r>
              <a:rPr lang="en-GB" altLang="en-US" dirty="0">
                <a:solidFill>
                  <a:schemeClr val="hlink"/>
                </a:solidFill>
              </a:rPr>
              <a:t>ast exposure</a:t>
            </a:r>
            <a:endParaRPr dirty="0"/>
          </a:p>
        </p:txBody>
      </p:sp>
      <p:sp>
        <p:nvSpPr>
          <p:cNvPr id="68" name="Shape 68"/>
          <p:cNvSpPr txBox="1">
            <a:spLocks noGrp="1"/>
          </p:cNvSpPr>
          <p:nvPr>
            <p:ph idx="1"/>
          </p:nvPr>
        </p:nvSpPr>
        <p:spPr>
          <a:xfrm>
            <a:off x="431807" y="1307805"/>
            <a:ext cx="11368617" cy="493424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If, prior to a study (e.g. outbreak),  unvaccinated individuals have been exposed to the disease more than vaccinated individuals then they may have increased natural immunity.</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This will result in a biased lower VE unless those with evidence of past disease are excluded.</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8148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Methodological Issues – </a:t>
            </a:r>
            <a:r>
              <a:rPr lang="en-GB" dirty="0">
                <a:solidFill>
                  <a:schemeClr val="hlink"/>
                </a:solidFill>
              </a:rPr>
              <a:t>differential exposure</a:t>
            </a:r>
            <a:endParaRPr dirty="0"/>
          </a:p>
        </p:txBody>
      </p:sp>
      <p:sp>
        <p:nvSpPr>
          <p:cNvPr id="68" name="Shape 68"/>
          <p:cNvSpPr txBox="1">
            <a:spLocks noGrp="1"/>
          </p:cNvSpPr>
          <p:nvPr>
            <p:ph idx="1"/>
          </p:nvPr>
        </p:nvSpPr>
        <p:spPr>
          <a:xfrm>
            <a:off x="431807" y="1392865"/>
            <a:ext cx="11368617" cy="484918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During the study exposure should be similar in vaccinated and unvaccinated groups. </a:t>
            </a:r>
          </a:p>
          <a:p>
            <a:pPr marL="800100" lvl="1" indent="-342900">
              <a:spcBef>
                <a:spcPts val="0"/>
              </a:spcBef>
              <a:buFont typeface="Arial" panose="020B0604020202020204" pitchFamily="34" charset="0"/>
              <a:buChar char="•"/>
            </a:pPr>
            <a:r>
              <a:rPr lang="en-GB" sz="2000" dirty="0"/>
              <a:t>If less exposure in vaccinated then you will over estimate VE.</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Need to address this is the design (e.g. house hold contact) or  measure confounders</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574427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Interpretation of VE</a:t>
            </a:r>
            <a:endParaRPr dirty="0"/>
          </a:p>
        </p:txBody>
      </p:sp>
      <p:sp>
        <p:nvSpPr>
          <p:cNvPr id="68" name="Shape 68"/>
          <p:cNvSpPr txBox="1">
            <a:spLocks noGrp="1"/>
          </p:cNvSpPr>
          <p:nvPr>
            <p:ph idx="1"/>
          </p:nvPr>
        </p:nvSpPr>
        <p:spPr>
          <a:xfrm>
            <a:off x="431807" y="1403498"/>
            <a:ext cx="11368617" cy="4838551"/>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Individual and herd effects</a:t>
            </a:r>
          </a:p>
          <a:p>
            <a:pPr marL="342900" lvl="0" indent="-342900">
              <a:spcBef>
                <a:spcPts val="0"/>
              </a:spcBef>
              <a:buFont typeface="Arial" panose="020B0604020202020204" pitchFamily="34" charset="0"/>
              <a:buChar char="•"/>
            </a:pPr>
            <a:r>
              <a:rPr lang="en-GB" dirty="0"/>
              <a:t>Primary and secondary vaccine failure</a:t>
            </a:r>
          </a:p>
          <a:p>
            <a:pPr marL="342900" lvl="0" indent="-342900">
              <a:spcBef>
                <a:spcPts val="0"/>
              </a:spcBef>
              <a:buFont typeface="Arial" panose="020B0604020202020204" pitchFamily="34" charset="0"/>
              <a:buChar char="•"/>
            </a:pPr>
            <a:r>
              <a:rPr lang="en-GB" dirty="0"/>
              <a:t>Risk factors for vaccine failure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42113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Herd immunity</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970338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Individual and group effects</a:t>
            </a:r>
            <a:r>
              <a:rPr lang="en-GB" altLang="en-US" b="0" dirty="0"/>
              <a:t> </a:t>
            </a:r>
            <a:endParaRPr dirty="0"/>
          </a:p>
        </p:txBody>
      </p:sp>
      <p:sp>
        <p:nvSpPr>
          <p:cNvPr id="68" name="Shape 68"/>
          <p:cNvSpPr txBox="1">
            <a:spLocks noGrp="1"/>
          </p:cNvSpPr>
          <p:nvPr>
            <p:ph idx="1"/>
          </p:nvPr>
        </p:nvSpPr>
        <p:spPr>
          <a:xfrm>
            <a:off x="431807" y="1318437"/>
            <a:ext cx="11368617" cy="4923612"/>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Individuals are vaccinated primarily for the direct protection conferred to them by the vaccine.</a:t>
            </a:r>
          </a:p>
          <a:p>
            <a:pPr marL="342900" lvl="0" indent="-342900">
              <a:spcBef>
                <a:spcPts val="0"/>
              </a:spcBef>
              <a:buFont typeface="Arial" panose="020B0604020202020204" pitchFamily="34" charset="0"/>
              <a:buChar char="•"/>
            </a:pPr>
            <a:r>
              <a:rPr lang="en-GB" dirty="0"/>
              <a:t>However, vaccination on a large scale may have group effects.</a:t>
            </a:r>
          </a:p>
          <a:p>
            <a:pPr marL="342900" lvl="0" indent="-342900">
              <a:spcBef>
                <a:spcPts val="0"/>
              </a:spcBef>
              <a:buFont typeface="Arial" panose="020B0604020202020204" pitchFamily="34" charset="0"/>
              <a:buChar char="•"/>
            </a:pPr>
            <a:r>
              <a:rPr lang="en-GB" dirty="0"/>
              <a:t>Individuals may escape infection though they are not individually protected: this is the effect of herd immunity.</a:t>
            </a:r>
          </a:p>
          <a:p>
            <a:pPr marL="342900" lvl="0" indent="-342900">
              <a:spcBef>
                <a:spcPts val="0"/>
              </a:spcBef>
              <a:buFont typeface="Arial" panose="020B0604020202020204" pitchFamily="34" charset="0"/>
              <a:buChar char="•"/>
            </a:pPr>
            <a:r>
              <a:rPr lang="en-GB" dirty="0"/>
              <a:t>Conversely, natural boosting of vaccine protection may no longer take place (e.g. potential impact of Varicella vaccine on Zoster)</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599666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a:buFont typeface="Arial" panose="020B0604020202020204" pitchFamily="34" charset="0"/>
              <a:buChar char="●"/>
            </a:pPr>
            <a:r>
              <a:rPr lang="en-GB" altLang="en-US" dirty="0"/>
              <a:t>Next slide showing the indirect effect of a vaccine programme with a reduction in disease incidence in the older unvaccinated cohorts = herd immunity effect..</a:t>
            </a:r>
          </a:p>
        </p:txBody>
      </p:sp>
    </p:spTree>
    <p:extLst>
      <p:ext uri="{BB962C8B-B14F-4D97-AF65-F5344CB8AC3E}">
        <p14:creationId xmlns:p14="http://schemas.microsoft.com/office/powerpoint/2010/main" val="1747849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Impact of </a:t>
            </a:r>
            <a:r>
              <a:rPr lang="en-GB" altLang="en-US" dirty="0" err="1">
                <a:solidFill>
                  <a:schemeClr val="hlink"/>
                </a:solidFill>
              </a:rPr>
              <a:t>MenC</a:t>
            </a:r>
            <a:r>
              <a:rPr lang="en-GB" altLang="en-US" dirty="0">
                <a:solidFill>
                  <a:schemeClr val="hlink"/>
                </a:solidFill>
              </a:rPr>
              <a:t> conjugate vaccine and </a:t>
            </a:r>
            <a:r>
              <a:rPr lang="en-GB" altLang="en-US" dirty="0" err="1">
                <a:solidFill>
                  <a:schemeClr val="hlink"/>
                </a:solidFill>
              </a:rPr>
              <a:t>MenC</a:t>
            </a:r>
            <a:r>
              <a:rPr lang="en-GB" altLang="en-US" dirty="0">
                <a:solidFill>
                  <a:schemeClr val="hlink"/>
                </a:solidFill>
              </a:rPr>
              <a:t> disease</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58</a:t>
            </a:fld>
            <a:endParaRPr sz="1200" b="0" i="0" u="none" strike="noStrike" cap="none">
              <a:solidFill>
                <a:schemeClr val="lt1"/>
              </a:solidFill>
              <a:latin typeface="Tahoma"/>
              <a:ea typeface="Tahoma"/>
              <a:cs typeface="Tahoma"/>
              <a:sym typeface="Tahoma"/>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603" y="965215"/>
            <a:ext cx="8102629" cy="524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461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Primary and secondary vaccine failure</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98376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The objective is to demonstrate that applied research is a critical component of evaluating national vaccination programmes</a:t>
            </a:r>
          </a:p>
          <a:p>
            <a:pPr marL="342900" lvl="0" indent="-342900">
              <a:spcBef>
                <a:spcPts val="0"/>
              </a:spcBef>
              <a:buFont typeface="Arial" panose="020B0604020202020204" pitchFamily="34" charset="0"/>
              <a:buChar char="•"/>
            </a:pPr>
            <a:r>
              <a:rPr lang="en-GB" dirty="0"/>
              <a:t>The importance of identifying a clear study question needs to be highlighted</a:t>
            </a:r>
          </a:p>
          <a:p>
            <a:pPr marL="342900" lvl="0" indent="-342900">
              <a:spcBef>
                <a:spcPts val="0"/>
              </a:spcBef>
              <a:buFont typeface="Arial" panose="020B0604020202020204" pitchFamily="34" charset="0"/>
              <a:buChar char="•"/>
            </a:pPr>
            <a:r>
              <a:rPr lang="en-GB" dirty="0"/>
              <a:t>The strengths and weaknesses of the alternative study designs that can be used need to be understood</a:t>
            </a:r>
          </a:p>
          <a:p>
            <a:pPr marL="342900" lvl="0" indent="-342900">
              <a:spcBef>
                <a:spcPts val="0"/>
              </a:spcBef>
              <a:buFont typeface="Arial" panose="020B0604020202020204" pitchFamily="34" charset="0"/>
              <a:buChar char="•"/>
            </a:pPr>
            <a:r>
              <a:rPr lang="en-GB" dirty="0"/>
              <a:t>The potential biases need to be understood</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7696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Primary and secondary vaccine failure</a:t>
            </a:r>
            <a:endParaRPr dirty="0"/>
          </a:p>
        </p:txBody>
      </p:sp>
      <p:sp>
        <p:nvSpPr>
          <p:cNvPr id="68" name="Shape 68"/>
          <p:cNvSpPr txBox="1">
            <a:spLocks noGrp="1"/>
          </p:cNvSpPr>
          <p:nvPr>
            <p:ph idx="1"/>
          </p:nvPr>
        </p:nvSpPr>
        <p:spPr>
          <a:xfrm>
            <a:off x="431807" y="1307805"/>
            <a:ext cx="11368617" cy="493424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Primary vaccine failure</a:t>
            </a:r>
          </a:p>
          <a:p>
            <a:pPr marL="800100" lvl="1" indent="-342900">
              <a:spcBef>
                <a:spcPts val="0"/>
              </a:spcBef>
              <a:buFont typeface="Arial" panose="020B0604020202020204" pitchFamily="34" charset="0"/>
              <a:buChar char="•"/>
            </a:pPr>
            <a:r>
              <a:rPr lang="en-GB" sz="2000" dirty="0"/>
              <a:t>Failure to seroconvert after vaccination</a:t>
            </a:r>
          </a:p>
          <a:p>
            <a:pPr marL="342900" lvl="0" indent="-342900">
              <a:spcBef>
                <a:spcPts val="0"/>
              </a:spcBef>
              <a:buFont typeface="Arial" panose="020B0604020202020204" pitchFamily="34" charset="0"/>
              <a:buChar char="•"/>
            </a:pPr>
            <a:r>
              <a:rPr lang="en-GB" dirty="0"/>
              <a:t>Secondary vaccine failure</a:t>
            </a:r>
          </a:p>
          <a:p>
            <a:pPr marL="800100" lvl="1" indent="-342900">
              <a:spcBef>
                <a:spcPts val="0"/>
              </a:spcBef>
              <a:buFont typeface="Arial" panose="020B0604020202020204" pitchFamily="34" charset="0"/>
              <a:buChar char="•"/>
            </a:pPr>
            <a:r>
              <a:rPr lang="en-GB" sz="2000" dirty="0"/>
              <a:t>Waning immunity after seroconversion</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Study design</a:t>
            </a:r>
          </a:p>
          <a:p>
            <a:pPr marL="800100" lvl="1" indent="-342900">
              <a:spcBef>
                <a:spcPts val="0"/>
              </a:spcBef>
              <a:buFont typeface="Arial" panose="020B0604020202020204" pitchFamily="34" charset="0"/>
              <a:buChar char="•"/>
            </a:pPr>
            <a:r>
              <a:rPr lang="en-GB" sz="2000" dirty="0"/>
              <a:t>Calculate VE for different time frames after vaccination</a:t>
            </a:r>
          </a:p>
          <a:p>
            <a:pPr marL="800100" lvl="1" indent="-342900">
              <a:spcBef>
                <a:spcPts val="0"/>
              </a:spcBef>
              <a:buFont typeface="Arial" panose="020B0604020202020204" pitchFamily="34" charset="0"/>
              <a:buChar char="•"/>
            </a:pPr>
            <a:r>
              <a:rPr lang="en-GB" sz="2000" dirty="0"/>
              <a:t>HIB VE with 2 years of vaccination of 1-4 year olds  = 97%, but drops to 72% after 2 years</a:t>
            </a:r>
          </a:p>
          <a:p>
            <a:pPr marL="800100" lvl="1" indent="-342900">
              <a:spcBef>
                <a:spcPts val="0"/>
              </a:spcBef>
              <a:buFont typeface="Arial" panose="020B0604020202020204" pitchFamily="34" charset="0"/>
              <a:buChar char="•"/>
            </a:pPr>
            <a:r>
              <a:rPr lang="en-GB" sz="2000" dirty="0"/>
              <a:t>Caution – apparent waning could be due to how the vaccine protects</a:t>
            </a:r>
          </a:p>
          <a:p>
            <a:pPr marL="800100" lvl="1" indent="-342900">
              <a:spcBef>
                <a:spcPts val="0"/>
              </a:spcBef>
              <a:buFont typeface="Arial" panose="020B0604020202020204" pitchFamily="34" charset="0"/>
              <a:buChar char="•"/>
            </a:pPr>
            <a:r>
              <a:rPr lang="en-GB" sz="2000" dirty="0"/>
              <a:t>ALL or NOTHING – either seroconvert or you don’t</a:t>
            </a:r>
          </a:p>
          <a:p>
            <a:pPr marL="800100" lvl="1" indent="-342900">
              <a:spcBef>
                <a:spcPts val="0"/>
              </a:spcBef>
              <a:buFont typeface="Arial" panose="020B0604020202020204" pitchFamily="34" charset="0"/>
              <a:buChar char="•"/>
            </a:pPr>
            <a:r>
              <a:rPr lang="en-GB" sz="2000" dirty="0"/>
              <a:t>LEAKY – just reduces your chance of infection or disease at each exposure</a:t>
            </a:r>
            <a:endParaRPr lang="en-GB"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3017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Risk factors for vaccine failure</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Studies of risk factors for vaccine failure compare vaccinated cases and non-cases</a:t>
            </a:r>
          </a:p>
          <a:p>
            <a:pPr marL="342900" lvl="0" indent="-342900">
              <a:spcBef>
                <a:spcPts val="0"/>
              </a:spcBef>
              <a:buFont typeface="Arial" panose="020B0604020202020204" pitchFamily="34" charset="0"/>
              <a:buChar char="•"/>
            </a:pPr>
            <a:endParaRPr lang="en-GB" dirty="0"/>
          </a:p>
          <a:p>
            <a:pPr marL="342900" lvl="0" indent="-342900">
              <a:spcBef>
                <a:spcPts val="0"/>
              </a:spcBef>
              <a:buFont typeface="Arial" panose="020B0604020202020204" pitchFamily="34" charset="0"/>
              <a:buChar char="•"/>
            </a:pPr>
            <a:r>
              <a:rPr lang="en-GB" dirty="0"/>
              <a:t>Particularly relevant: </a:t>
            </a:r>
          </a:p>
          <a:p>
            <a:pPr marL="800100" lvl="1" indent="-342900">
              <a:spcBef>
                <a:spcPts val="0"/>
              </a:spcBef>
              <a:buFont typeface="Arial" panose="020B0604020202020204" pitchFamily="34" charset="0"/>
              <a:buChar char="•"/>
            </a:pPr>
            <a:r>
              <a:rPr lang="en-GB" sz="2000" dirty="0"/>
              <a:t>In outbreak investigations; </a:t>
            </a:r>
          </a:p>
          <a:p>
            <a:pPr marL="800100" lvl="1" indent="-342900">
              <a:spcBef>
                <a:spcPts val="0"/>
              </a:spcBef>
              <a:buFont typeface="Arial" panose="020B0604020202020204" pitchFamily="34" charset="0"/>
              <a:buChar char="•"/>
            </a:pPr>
            <a:r>
              <a:rPr lang="en-GB" sz="2000" dirty="0"/>
              <a:t>When vaccine coverage is very high</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597724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nb-NO" dirty="0">
                <a:solidFill>
                  <a:schemeClr val="hlink"/>
                </a:solidFill>
              </a:rPr>
              <a:t>VE as </a:t>
            </a:r>
            <a:r>
              <a:rPr lang="nb-NO" dirty="0" err="1">
                <a:solidFill>
                  <a:schemeClr val="hlink"/>
                </a:solidFill>
              </a:rPr>
              <a:t>tool</a:t>
            </a:r>
            <a:r>
              <a:rPr lang="nb-NO" dirty="0">
                <a:solidFill>
                  <a:schemeClr val="hlink"/>
                </a:solidFill>
              </a:rPr>
              <a:t> for VPD </a:t>
            </a:r>
            <a:r>
              <a:rPr lang="nb-NO" dirty="0" err="1">
                <a:solidFill>
                  <a:schemeClr val="hlink"/>
                </a:solidFill>
              </a:rPr>
              <a:t>surveillance</a:t>
            </a:r>
            <a:endParaRPr dirty="0"/>
          </a:p>
        </p:txBody>
      </p:sp>
      <p:sp>
        <p:nvSpPr>
          <p:cNvPr id="68" name="Shape 68"/>
          <p:cNvSpPr txBox="1">
            <a:spLocks noGrp="1"/>
          </p:cNvSpPr>
          <p:nvPr>
            <p:ph idx="1"/>
          </p:nvPr>
        </p:nvSpPr>
        <p:spPr>
          <a:xfrm>
            <a:off x="431807" y="1392865"/>
            <a:ext cx="11368617" cy="4849184"/>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Monitoring vaccine effectiveness is an integral part of epidemiological surveillance</a:t>
            </a:r>
          </a:p>
          <a:p>
            <a:pPr marL="342900" lvl="0" indent="-342900">
              <a:spcBef>
                <a:spcPts val="0"/>
              </a:spcBef>
              <a:buFont typeface="Arial" panose="020B0604020202020204" pitchFamily="34" charset="0"/>
              <a:buChar char="•"/>
            </a:pPr>
            <a:r>
              <a:rPr lang="en-GB" dirty="0"/>
              <a:t>Vaccine effectiveness can be estimated from surveillance and coverage data, using the screening method</a:t>
            </a:r>
          </a:p>
          <a:p>
            <a:pPr marL="342900" lvl="0" indent="-342900">
              <a:spcBef>
                <a:spcPts val="0"/>
              </a:spcBef>
              <a:buFont typeface="Arial" panose="020B0604020202020204" pitchFamily="34" charset="0"/>
              <a:buChar char="•"/>
            </a:pPr>
            <a:r>
              <a:rPr lang="en-GB" dirty="0"/>
              <a:t>Surveillance data may be used on its own if test negatives or non vaccine types can act as controls</a:t>
            </a:r>
          </a:p>
          <a:p>
            <a:pPr marL="342900" lvl="0" indent="-342900">
              <a:spcBef>
                <a:spcPts val="0"/>
              </a:spcBef>
              <a:buFont typeface="Arial" panose="020B0604020202020204" pitchFamily="34" charset="0"/>
              <a:buChar char="•"/>
            </a:pPr>
            <a:r>
              <a:rPr lang="en-GB" dirty="0"/>
              <a:t>Such estimates complement those from outbreak investigations and clinical trials</a:t>
            </a:r>
          </a:p>
          <a:p>
            <a:pPr marL="342900" lvl="0" indent="-342900">
              <a:spcBef>
                <a:spcPts val="0"/>
              </a:spcBef>
              <a:buFont typeface="Arial" panose="020B0604020202020204" pitchFamily="34" charset="0"/>
              <a:buChar char="•"/>
            </a:pPr>
            <a:r>
              <a:rPr lang="en-GB" dirty="0"/>
              <a:t>Interpretation should take into account possible biases</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891214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References</a:t>
            </a:r>
            <a:endParaRPr/>
          </a:p>
        </p:txBody>
      </p:sp>
      <p:sp>
        <p:nvSpPr>
          <p:cNvPr id="103" name="Shape 103"/>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200" dirty="0"/>
              <a:t>Orenstein W.A., Bernier R.H. &amp; </a:t>
            </a:r>
            <a:r>
              <a:rPr lang="en-GB" sz="2200" dirty="0" err="1"/>
              <a:t>Hinman</a:t>
            </a:r>
            <a:r>
              <a:rPr lang="en-GB" sz="2200" dirty="0"/>
              <a:t> A.R. Assessing vaccine efficacy in the field. Epidemiologic Reviews, 1988: 10: 212-241.</a:t>
            </a:r>
          </a:p>
          <a:p>
            <a:pPr marL="342900" lvl="0" indent="-342900">
              <a:spcBef>
                <a:spcPts val="0"/>
              </a:spcBef>
              <a:buFont typeface="Arial" panose="020B0604020202020204" pitchFamily="34" charset="0"/>
              <a:buChar char="•"/>
            </a:pPr>
            <a:r>
              <a:rPr lang="en-GB" sz="2200" dirty="0"/>
              <a:t>Farrington C.P. (1993). Estimation of vaccine effectiveness using the screening method. International Journal of Epidemiology, 1993: 22: 742-746.</a:t>
            </a:r>
          </a:p>
          <a:p>
            <a:pPr marL="342900" lvl="0" indent="-342900">
              <a:spcBef>
                <a:spcPts val="0"/>
              </a:spcBef>
              <a:buFont typeface="Arial" panose="020B0604020202020204" pitchFamily="34" charset="0"/>
              <a:buChar char="•"/>
            </a:pPr>
            <a:r>
              <a:rPr lang="en-GB" sz="2200" dirty="0"/>
              <a:t>Rodrigues LC. and Smith PG. Use of the Case-Control Approach in Vaccine Evaluation: Efficacy and Adverse Effects. Epidemiological Reviews 1999:21:56-72.</a:t>
            </a:r>
          </a:p>
          <a:p>
            <a:pPr marL="342900" lvl="0" indent="-342900">
              <a:spcBef>
                <a:spcPts val="0"/>
              </a:spcBef>
              <a:buFont typeface="Arial" panose="020B0604020202020204" pitchFamily="34" charset="0"/>
              <a:buChar char="•"/>
            </a:pPr>
            <a:r>
              <a:rPr lang="en-GB" sz="2200" dirty="0"/>
              <a:t>Halloran MEH, </a:t>
            </a:r>
            <a:r>
              <a:rPr lang="en-GB" sz="2200" dirty="0" err="1"/>
              <a:t>Longini</a:t>
            </a:r>
            <a:r>
              <a:rPr lang="en-GB" sz="2200" dirty="0"/>
              <a:t> IML, </a:t>
            </a:r>
            <a:r>
              <a:rPr lang="en-GB" sz="2200" dirty="0" err="1"/>
              <a:t>Struchiner</a:t>
            </a:r>
            <a:r>
              <a:rPr lang="en-GB" sz="2200" dirty="0"/>
              <a:t> CJ. Design and Interpretation of Vaccine Field Studies. Epidemiological Reviews 1999:21:73-87.</a:t>
            </a:r>
          </a:p>
          <a:p>
            <a:pPr marL="342900" lvl="0" indent="-342900">
              <a:spcBef>
                <a:spcPts val="0"/>
              </a:spcBef>
              <a:buFont typeface="Arial" panose="020B0604020202020204" pitchFamily="34" charset="0"/>
              <a:buChar char="•"/>
            </a:pPr>
            <a:r>
              <a:rPr lang="en-GB" sz="2200" dirty="0"/>
              <a:t>Valenciano M, Kissling E, </a:t>
            </a:r>
            <a:r>
              <a:rPr lang="en-GB" sz="2200" dirty="0" err="1"/>
              <a:t>Ciancio</a:t>
            </a:r>
            <a:r>
              <a:rPr lang="en-GB" sz="2200" dirty="0"/>
              <a:t> BC, Moren A. Study designs for timely estimation of influenza vaccine effectiveness using European sentinel practitioner networks. Vaccine. 2010 Oct 28;28(46):7381-8. </a:t>
            </a:r>
            <a:r>
              <a:rPr lang="en-GB" sz="2200" dirty="0" err="1"/>
              <a:t>Epub</a:t>
            </a:r>
            <a:r>
              <a:rPr lang="en-GB" sz="2200" dirty="0"/>
              <a:t>  2010 Sep 17.</a:t>
            </a:r>
          </a:p>
        </p:txBody>
      </p:sp>
      <p:sp>
        <p:nvSpPr>
          <p:cNvPr id="104" name="Shape 104"/>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63</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sz="4000" b="1" i="0" u="none" strike="noStrike" cap="none" dirty="0">
                <a:solidFill>
                  <a:schemeClr val="lt1"/>
                </a:solidFill>
                <a:latin typeface="Tahoma"/>
                <a:ea typeface="Tahoma"/>
                <a:cs typeface="Tahoma"/>
                <a:sym typeface="Tahoma"/>
              </a:rPr>
              <a:t>Acknowledgements</a:t>
            </a:r>
            <a:br>
              <a:rPr lang="en-GB" sz="4000" b="1" i="0" u="none" strike="noStrike" cap="none" dirty="0">
                <a:solidFill>
                  <a:schemeClr val="lt1"/>
                </a:solidFill>
                <a:latin typeface="Tahoma"/>
                <a:ea typeface="Tahoma"/>
                <a:cs typeface="Tahoma"/>
                <a:sym typeface="Tahoma"/>
              </a:rPr>
            </a:br>
            <a:r>
              <a:rPr lang="en-GB" sz="1100" dirty="0"/>
              <a:t>The creation of this training material was commissioned in 2012 by ECDC to the consortium of experts with the direct involvement of Hanna </a:t>
            </a:r>
            <a:r>
              <a:rPr lang="en-GB" sz="1100" dirty="0" err="1"/>
              <a:t>Nohynek</a:t>
            </a:r>
            <a:r>
              <a:rPr lang="en-GB" sz="1100" dirty="0"/>
              <a:t>, Richard </a:t>
            </a:r>
            <a:r>
              <a:rPr lang="en-GB" sz="1100" dirty="0" err="1"/>
              <a:t>Pebody</a:t>
            </a:r>
            <a:r>
              <a:rPr lang="en-GB" sz="1100" dirty="0"/>
              <a:t> and Nick Andrews</a:t>
            </a:r>
            <a:br>
              <a:rPr lang="en-GB" sz="1100" dirty="0"/>
            </a:br>
            <a:br>
              <a:rPr lang="en-GB" sz="1100" dirty="0"/>
            </a:br>
            <a:r>
              <a:rPr lang="en-GB" sz="1100" dirty="0"/>
              <a:t>The revision and update of this training material was commissioned in 2017 by ECDC to Transmissible with the direct involvement of Pawel Stefanoff and Arnold Bosman</a:t>
            </a:r>
            <a:endParaRPr dirty="0"/>
          </a:p>
        </p:txBody>
      </p:sp>
      <p:sp>
        <p:nvSpPr>
          <p:cNvPr id="111" name="Shape 111"/>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64</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Vaccines and vaccine efficacy/effectiveness</a:t>
            </a:r>
            <a:endParaRPr dirty="0"/>
          </a:p>
        </p:txBody>
      </p:sp>
      <p:sp>
        <p:nvSpPr>
          <p:cNvPr id="68" name="Shape 68"/>
          <p:cNvSpPr txBox="1">
            <a:spLocks noGrp="1"/>
          </p:cNvSpPr>
          <p:nvPr>
            <p:ph idx="1"/>
          </p:nvPr>
        </p:nvSpPr>
        <p:spPr>
          <a:xfrm>
            <a:off x="431807" y="1339702"/>
            <a:ext cx="11368617" cy="4902348"/>
          </a:xfrm>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Vaccines need to be assessed before and after licensure</a:t>
            </a:r>
          </a:p>
          <a:p>
            <a:pPr marL="342900" lvl="0" indent="-342900">
              <a:spcBef>
                <a:spcPts val="0"/>
              </a:spcBef>
              <a:buFont typeface="Arial" panose="020B0604020202020204" pitchFamily="34" charset="0"/>
              <a:buChar char="•"/>
            </a:pPr>
            <a:r>
              <a:rPr lang="en-GB" dirty="0"/>
              <a:t>Assessment will include safety, cost effectiveness, changes to disease epidemiology &amp; interactions with other vaccines</a:t>
            </a:r>
          </a:p>
          <a:p>
            <a:pPr marL="342900" lvl="0" indent="-342900">
              <a:spcBef>
                <a:spcPts val="0"/>
              </a:spcBef>
              <a:buFont typeface="Arial" panose="020B0604020202020204" pitchFamily="34" charset="0"/>
              <a:buChar char="•"/>
            </a:pPr>
            <a:r>
              <a:rPr lang="en-GB" dirty="0"/>
              <a:t>We will be concentrating on how well the vaccine prevents disease – known as vaccine efficacy or effectiveness</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0597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solidFill>
                  <a:schemeClr val="hlink"/>
                </a:solidFill>
              </a:rPr>
              <a:t>Vaccine evaluation pre and post licensure</a:t>
            </a:r>
            <a:endParaRPr dirty="0"/>
          </a:p>
        </p:txBody>
      </p:sp>
      <p:sp>
        <p:nvSpPr>
          <p:cNvPr id="194563" name="Rectangle 3"/>
          <p:cNvSpPr>
            <a:spLocks noGrp="1" noChangeArrowheads="1"/>
          </p:cNvSpPr>
          <p:nvPr>
            <p:ph idx="1"/>
          </p:nvPr>
        </p:nvSpPr>
        <p:spPr>
          <a:xfrm>
            <a:off x="6020307" y="1492093"/>
            <a:ext cx="5834619" cy="4276996"/>
          </a:xfrm>
          <a:noFill/>
          <a:ln w="25400" cap="flat">
            <a:solidFill>
              <a:schemeClr val="tx1"/>
            </a:solidFill>
            <a:miter lim="800000"/>
            <a:headEnd/>
            <a:tailEnd/>
          </a:ln>
        </p:spPr>
        <p:txBody>
          <a:bodyPr spcFirstLastPara="1" wrap="square" lIns="90488" tIns="44450" rIns="90488" bIns="44450" anchor="t" anchorCtr="0"/>
          <a:lstStyle/>
          <a:p>
            <a:pPr marL="0" indent="0"/>
            <a:r>
              <a:rPr lang="en-GB" altLang="en-US" sz="2800" b="1" dirty="0"/>
              <a:t>    Post-licensing</a:t>
            </a:r>
            <a:endParaRPr lang="en-GB" altLang="en-US" sz="2800" dirty="0"/>
          </a:p>
          <a:p>
            <a:pPr marL="0" indent="0"/>
            <a:r>
              <a:rPr lang="en-GB" altLang="en-US" sz="1800" dirty="0"/>
              <a:t>    observational studies</a:t>
            </a:r>
          </a:p>
          <a:p>
            <a:pPr marL="0" indent="0"/>
            <a:r>
              <a:rPr lang="en-GB" altLang="en-US" sz="1800" dirty="0"/>
              <a:t>   </a:t>
            </a:r>
            <a:r>
              <a:rPr lang="en-GB" altLang="en-US" sz="2800" b="1" dirty="0"/>
              <a:t>Vaccine effectiveness:</a:t>
            </a:r>
          </a:p>
          <a:p>
            <a:pPr marL="285750" indent="-285750">
              <a:buFont typeface="Arial" panose="020B0604020202020204" pitchFamily="34" charset="0"/>
              <a:buChar char="•"/>
            </a:pPr>
            <a:r>
              <a:rPr lang="en-GB" altLang="en-US" sz="2000" dirty="0"/>
              <a:t>protective effect under ordinary conditions of public health programme. </a:t>
            </a:r>
          </a:p>
          <a:p>
            <a:pPr marL="285750" indent="-285750">
              <a:buFont typeface="Arial" panose="020B0604020202020204" pitchFamily="34" charset="0"/>
              <a:buChar char="•"/>
            </a:pPr>
            <a:r>
              <a:rPr lang="en-GB" altLang="en-US" sz="2000" dirty="0"/>
              <a:t>could be affected by cold chain problems/bad batches/poor delivery/use in different populations/changes to disease epidemiology…</a:t>
            </a:r>
          </a:p>
          <a:p>
            <a:pPr marL="285750" indent="-285750">
              <a:buFont typeface="Arial" panose="020B0604020202020204" pitchFamily="34" charset="0"/>
              <a:buChar char="•"/>
            </a:pPr>
            <a:r>
              <a:rPr lang="en-GB" altLang="en-US" sz="2000" dirty="0"/>
              <a:t>prone to bias so interpretation more complex</a:t>
            </a:r>
          </a:p>
        </p:txBody>
      </p:sp>
      <p:sp>
        <p:nvSpPr>
          <p:cNvPr id="6" name="Shape 49"/>
          <p:cNvSpPr txBox="1">
            <a:spLocks noGrp="1"/>
          </p:cNvSpPr>
          <p:nvPr>
            <p:ph type="sldNum" sz="quarter" idx="10"/>
          </p:nvPr>
        </p:nvSpPr>
        <p:spPr>
          <a:xfrm>
            <a:off x="9108000" y="6511914"/>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8</a:t>
            </a:fld>
            <a:endParaRPr sz="1200" b="0" i="0" u="none" strike="noStrike" cap="none" dirty="0">
              <a:solidFill>
                <a:schemeClr val="lt1"/>
              </a:solidFill>
              <a:latin typeface="Tahoma"/>
              <a:ea typeface="Tahoma"/>
              <a:cs typeface="Tahoma"/>
              <a:sym typeface="Tahoma"/>
            </a:endParaRPr>
          </a:p>
        </p:txBody>
      </p:sp>
      <p:sp>
        <p:nvSpPr>
          <p:cNvPr id="194564" name="Rectangle 4"/>
          <p:cNvSpPr>
            <a:spLocks noGrp="1" noChangeArrowheads="1"/>
          </p:cNvSpPr>
          <p:nvPr>
            <p:ph type="body" sz="half" idx="4294967295"/>
          </p:nvPr>
        </p:nvSpPr>
        <p:spPr>
          <a:xfrm>
            <a:off x="431801" y="1492093"/>
            <a:ext cx="5374751" cy="4302125"/>
          </a:xfrm>
          <a:ln w="25400" cap="flat">
            <a:solidFill>
              <a:schemeClr val="tx1"/>
            </a:solidFill>
            <a:miter lim="800000"/>
            <a:headEnd/>
            <a:tailEnd/>
          </a:ln>
          <a:extLst>
            <a:ext uri="{909E8E84-426E-40DD-AFC4-6F175D3DCCD1}">
              <a14:hiddenFill xmlns:a14="http://schemas.microsoft.com/office/drawing/2010/main">
                <a:solidFill>
                  <a:schemeClr val="tx2"/>
                </a:solidFill>
              </a14:hiddenFill>
            </a:ext>
          </a:extLst>
        </p:spPr>
        <p:txBody>
          <a:bodyPr spcFirstLastPara="1" wrap="square" lIns="72000" tIns="72000" rIns="72000" bIns="72000" anchor="t" anchorCtr="0"/>
          <a:lstStyle/>
          <a:p>
            <a:pPr eaLnBrk="1" hangingPunct="1"/>
            <a:r>
              <a:rPr lang="en-GB" altLang="en-US" sz="2800" b="1" dirty="0"/>
              <a:t>Pre-licensing</a:t>
            </a:r>
            <a:endParaRPr lang="en-GB" altLang="en-US" sz="2800" dirty="0"/>
          </a:p>
          <a:p>
            <a:pPr marL="180975" indent="0" eaLnBrk="1" hangingPunct="1"/>
            <a:r>
              <a:rPr lang="en-GB" altLang="en-US" sz="2000" dirty="0"/>
              <a:t>randomised, blind, controlled clinical trials</a:t>
            </a:r>
          </a:p>
          <a:p>
            <a:pPr eaLnBrk="1" hangingPunct="1"/>
            <a:endParaRPr lang="en-GB" altLang="en-US" sz="2000" dirty="0"/>
          </a:p>
          <a:p>
            <a:pPr eaLnBrk="1" hangingPunct="1"/>
            <a:r>
              <a:rPr lang="en-GB" altLang="en-US" sz="2800" b="1" dirty="0"/>
              <a:t>Vaccine efficacy:</a:t>
            </a:r>
            <a:r>
              <a:rPr lang="en-GB" altLang="en-US" sz="2800" dirty="0"/>
              <a:t> </a:t>
            </a:r>
          </a:p>
          <a:p>
            <a:pPr marL="361950" indent="-271463" eaLnBrk="1" hangingPunct="1">
              <a:buFont typeface="Arial" panose="020B0604020202020204" pitchFamily="34" charset="0"/>
              <a:buChar char="•"/>
            </a:pPr>
            <a:r>
              <a:rPr lang="en-GB" altLang="en-US" sz="2000" dirty="0"/>
              <a:t>protective effect under idealised conditions</a:t>
            </a:r>
          </a:p>
          <a:p>
            <a:pPr marL="361950" indent="-271463" eaLnBrk="1" hangingPunct="1">
              <a:buFont typeface="Arial" panose="020B0604020202020204" pitchFamily="34" charset="0"/>
              <a:buChar char="•"/>
            </a:pPr>
            <a:r>
              <a:rPr lang="en-GB" altLang="en-US" sz="2000" dirty="0"/>
              <a:t>simple interpretation</a:t>
            </a:r>
            <a:endParaRPr lang="en-GB" altLang="en-US" sz="2000" b="1" dirty="0"/>
          </a:p>
          <a:p>
            <a:pPr eaLnBrk="1" latinLnBrk="1" hangingPunct="1"/>
            <a:endParaRPr lang="en-GB" altLang="en-US" sz="2000" dirty="0"/>
          </a:p>
        </p:txBody>
      </p:sp>
    </p:spTree>
    <p:extLst>
      <p:ext uri="{BB962C8B-B14F-4D97-AF65-F5344CB8AC3E}">
        <p14:creationId xmlns:p14="http://schemas.microsoft.com/office/powerpoint/2010/main" val="18317107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Note for trainers</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Need to further highlight that VE does not measure the indirect (or herd immunity) effect of vaccination – this is “impact”</a:t>
            </a:r>
          </a:p>
        </p:txBody>
      </p:sp>
    </p:spTree>
    <p:extLst>
      <p:ext uri="{BB962C8B-B14F-4D97-AF65-F5344CB8AC3E}">
        <p14:creationId xmlns:p14="http://schemas.microsoft.com/office/powerpoint/2010/main" val="1089859367"/>
      </p:ext>
    </p:extLst>
  </p:cSld>
  <p:clrMapOvr>
    <a:masterClrMapping/>
  </p:clrMapOvr>
</p:sld>
</file>

<file path=ppt/theme/theme1.xml><?xml version="1.0" encoding="utf-8"?>
<a:theme xmlns:a="http://schemas.openxmlformats.org/drawingml/2006/main" name="ECDC2018">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2018" id="{D41CC0E2-DDA2-4380-91A7-A939EC481051}" vid="{DE6D22DC-CC76-4172-B01A-FC91DFFC14C0}"/>
    </a:ext>
  </a:extLst>
</a:theme>
</file>

<file path=ppt/theme/theme2.xml><?xml version="1.0" encoding="utf-8"?>
<a:theme xmlns:a="http://schemas.openxmlformats.org/drawingml/2006/main" name="1_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3.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5462</Words>
  <Application>Microsoft Office PowerPoint</Application>
  <PresentationFormat>Breedbeeld</PresentationFormat>
  <Paragraphs>649</Paragraphs>
  <Slides>64</Slides>
  <Notes>64</Notes>
  <HiddenSlides>14</HiddenSlides>
  <MMClips>0</MMClips>
  <ScaleCrop>false</ScaleCrop>
  <HeadingPairs>
    <vt:vector size="8" baseType="variant">
      <vt:variant>
        <vt:lpstr>Gebruikte lettertypen</vt:lpstr>
      </vt:variant>
      <vt:variant>
        <vt:i4>8</vt:i4>
      </vt:variant>
      <vt:variant>
        <vt:lpstr>Thema</vt:lpstr>
      </vt:variant>
      <vt:variant>
        <vt:i4>2</vt:i4>
      </vt:variant>
      <vt:variant>
        <vt:lpstr>Ingesloten OLE-bronprogramma's</vt:lpstr>
      </vt:variant>
      <vt:variant>
        <vt:i4>1</vt:i4>
      </vt:variant>
      <vt:variant>
        <vt:lpstr>Diatitels</vt:lpstr>
      </vt:variant>
      <vt:variant>
        <vt:i4>64</vt:i4>
      </vt:variant>
    </vt:vector>
  </HeadingPairs>
  <TitlesOfParts>
    <vt:vector size="75" baseType="lpstr">
      <vt:lpstr>Courier New</vt:lpstr>
      <vt:lpstr>Tahoma</vt:lpstr>
      <vt:lpstr>Cambria Math</vt:lpstr>
      <vt:lpstr>Arial</vt:lpstr>
      <vt:lpstr>Times New Roman</vt:lpstr>
      <vt:lpstr>Noto Sans Symbols</vt:lpstr>
      <vt:lpstr>Wingdings</vt:lpstr>
      <vt:lpstr>Times</vt:lpstr>
      <vt:lpstr>ECDC2018</vt:lpstr>
      <vt:lpstr>1_ECDC_PowerPoint_Template_2017-2</vt:lpstr>
      <vt:lpstr>Document</vt:lpstr>
      <vt:lpstr>Main learning points in lecture “Applied Epidemiological Research for Vaccine Preventable Diseases: Vaccine Effectiveness”</vt:lpstr>
      <vt:lpstr>Objectives</vt:lpstr>
      <vt:lpstr>Outline</vt:lpstr>
      <vt:lpstr>Background &amp; Definitions</vt:lpstr>
      <vt:lpstr>Note for trainers</vt:lpstr>
      <vt:lpstr>Note for trainers</vt:lpstr>
      <vt:lpstr>Vaccines and vaccine efficacy/effectiveness</vt:lpstr>
      <vt:lpstr>Vaccine evaluation pre and post licensure</vt:lpstr>
      <vt:lpstr>Note for trainers</vt:lpstr>
      <vt:lpstr>Efficacy, effectiveness, impact and herd immunity </vt:lpstr>
      <vt:lpstr>Mathematical definition of vaccine efficacy</vt:lpstr>
      <vt:lpstr>Calculation of attack rates</vt:lpstr>
      <vt:lpstr>Note for trainers</vt:lpstr>
      <vt:lpstr>VE       = 1- ARV        ARU </vt:lpstr>
      <vt:lpstr>Clinical trials to estimate efficacy</vt:lpstr>
      <vt:lpstr>Estimating efficacy - clinical trials</vt:lpstr>
      <vt:lpstr>Randomised clinical trial</vt:lpstr>
      <vt:lpstr>Note for trainers</vt:lpstr>
      <vt:lpstr>Randomised clinical trial</vt:lpstr>
      <vt:lpstr>Observational studies to estimate effectiveness </vt:lpstr>
      <vt:lpstr>Estimating vaccine effectiveness in observational studies</vt:lpstr>
      <vt:lpstr>Note for trainers</vt:lpstr>
      <vt:lpstr>Cohort Design</vt:lpstr>
      <vt:lpstr>Example – Muhsen et al (Vaccine -2011): Rotavirus and acute gastroenteritis in children</vt:lpstr>
      <vt:lpstr>Note for trainers</vt:lpstr>
      <vt:lpstr>Household Contact Design</vt:lpstr>
      <vt:lpstr>Household Contact Design (example)</vt:lpstr>
      <vt:lpstr>Note for trainers</vt:lpstr>
      <vt:lpstr>Case Control Design (and its variants)</vt:lpstr>
      <vt:lpstr>Example - Case-control Study (Vazquez 2001 NEJM)</vt:lpstr>
      <vt:lpstr>Example – Test negative case-control design  (Hardelid et al, Eurosurveillance 2011) </vt:lpstr>
      <vt:lpstr>Note for trainers</vt:lpstr>
      <vt:lpstr>Screening Method</vt:lpstr>
      <vt:lpstr>Screening Method to estimate VE for Meningococcal Conjugate Vaccine (2000-2002) </vt:lpstr>
      <vt:lpstr>Note for trainers</vt:lpstr>
      <vt:lpstr>Screening Method (properties)</vt:lpstr>
      <vt:lpstr>Methodological issues</vt:lpstr>
      <vt:lpstr>Methodological Issues</vt:lpstr>
      <vt:lpstr>Methodological Issues - case definition (1)</vt:lpstr>
      <vt:lpstr>Methodological Issues - case definition (2)</vt:lpstr>
      <vt:lpstr>Methodological Issues - case definition (3)</vt:lpstr>
      <vt:lpstr>Note for trainers</vt:lpstr>
      <vt:lpstr>Methodological Issues - case definition (3)</vt:lpstr>
      <vt:lpstr>Note for trainers</vt:lpstr>
      <vt:lpstr>Methodological Issues - case ascertainment (1)</vt:lpstr>
      <vt:lpstr>Methodological Issues - case ascertainment (2)</vt:lpstr>
      <vt:lpstr>Note for trainers</vt:lpstr>
      <vt:lpstr>Methodological Issues - case ascertainment (3)</vt:lpstr>
      <vt:lpstr>Methodological Issues - vaccine history ascertainment</vt:lpstr>
      <vt:lpstr>Methodological Issues - multiple doses</vt:lpstr>
      <vt:lpstr>Methodological Issues – confounding</vt:lpstr>
      <vt:lpstr>Methodological Issues – past exposure</vt:lpstr>
      <vt:lpstr>Methodological Issues – differential exposure</vt:lpstr>
      <vt:lpstr>Interpretation of VE</vt:lpstr>
      <vt:lpstr>Herd immunity</vt:lpstr>
      <vt:lpstr>Individual and group effects </vt:lpstr>
      <vt:lpstr>Note for trainers</vt:lpstr>
      <vt:lpstr>Impact of MenC conjugate vaccine and MenC disease</vt:lpstr>
      <vt:lpstr>Primary and secondary vaccine failure</vt:lpstr>
      <vt:lpstr>Primary and secondary vaccine failure</vt:lpstr>
      <vt:lpstr>Risk factors for vaccine failure</vt:lpstr>
      <vt:lpstr>VE as tool for VPD surveillance</vt:lpstr>
      <vt:lpstr>References</vt:lpstr>
      <vt:lpstr>Acknowledgements The creation of this training material was commissioned in 2012 by ECDC to the consortium of experts with the direct involvement of Hanna Nohynek, Richard Pebody and Nick Andrews  The revision and update of this training material was commissioned in 2017 by ECDC to Transmissible with the direct involvement of Pawel Stefanoff and Arnold Bosman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learning points in lecture “Applied Epidemiological Research for Vaccine Preventable Diseases: Vaccine Effectiveness”</dc:title>
  <cp:lastModifiedBy>arnold bosman</cp:lastModifiedBy>
  <cp:revision>51</cp:revision>
  <dcterms:modified xsi:type="dcterms:W3CDTF">2018-05-07T11:05:19Z</dcterms:modified>
</cp:coreProperties>
</file>