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8"/>
  </p:notesMasterIdLst>
  <p:sldIdLst>
    <p:sldId id="257" r:id="rId3"/>
    <p:sldId id="288" r:id="rId4"/>
    <p:sldId id="289" r:id="rId5"/>
    <p:sldId id="277" r:id="rId6"/>
    <p:sldId id="290" r:id="rId7"/>
    <p:sldId id="283" r:id="rId8"/>
    <p:sldId id="276" r:id="rId9"/>
    <p:sldId id="308" r:id="rId10"/>
    <p:sldId id="292" r:id="rId11"/>
    <p:sldId id="306" r:id="rId12"/>
    <p:sldId id="296" r:id="rId13"/>
    <p:sldId id="301" r:id="rId14"/>
    <p:sldId id="294" r:id="rId15"/>
    <p:sldId id="298" r:id="rId16"/>
    <p:sldId id="297" r:id="rId17"/>
    <p:sldId id="302" r:id="rId18"/>
    <p:sldId id="304" r:id="rId19"/>
    <p:sldId id="293" r:id="rId20"/>
    <p:sldId id="307" r:id="rId21"/>
    <p:sldId id="299" r:id="rId22"/>
    <p:sldId id="300" r:id="rId23"/>
    <p:sldId id="305" r:id="rId24"/>
    <p:sldId id="272" r:id="rId25"/>
    <p:sldId id="309" r:id="rId26"/>
    <p:sldId id="260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8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6EFDB-BFF4-4FF7-A0EF-601F8FE9EAC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93140B6-AF66-4F34-96CB-2D4F18457B6A}">
      <dgm:prSet phldrT="[Szöveg]"/>
      <dgm:spPr/>
      <dgm:t>
        <a:bodyPr/>
        <a:lstStyle/>
        <a:p>
          <a:r>
            <a:rPr lang="hu-HU" dirty="0"/>
            <a:t>Public </a:t>
          </a:r>
          <a:r>
            <a:rPr lang="hu-HU" dirty="0" err="1"/>
            <a:t>health</a:t>
          </a:r>
          <a:r>
            <a:rPr lang="hu-HU" dirty="0"/>
            <a:t> </a:t>
          </a:r>
          <a:r>
            <a:rPr lang="hu-HU" dirty="0" err="1"/>
            <a:t>action</a:t>
          </a:r>
          <a:endParaRPr lang="hu-HU" dirty="0"/>
        </a:p>
      </dgm:t>
    </dgm:pt>
    <dgm:pt modelId="{5C94BA6A-B3FA-4E3B-BF03-56D7A15A5795}" type="parTrans" cxnId="{1B3459FF-1F19-4FB8-8F43-88199F692169}">
      <dgm:prSet/>
      <dgm:spPr/>
      <dgm:t>
        <a:bodyPr/>
        <a:lstStyle/>
        <a:p>
          <a:endParaRPr lang="hu-HU"/>
        </a:p>
      </dgm:t>
    </dgm:pt>
    <dgm:pt modelId="{99BB7ACB-FFFA-4F51-9FD7-1AA868FFA216}" type="sibTrans" cxnId="{1B3459FF-1F19-4FB8-8F43-88199F692169}">
      <dgm:prSet/>
      <dgm:spPr/>
      <dgm:t>
        <a:bodyPr/>
        <a:lstStyle/>
        <a:p>
          <a:endParaRPr lang="hu-HU"/>
        </a:p>
      </dgm:t>
    </dgm:pt>
    <dgm:pt modelId="{2E73E751-3001-4AAB-AE23-4AE8CD2C754B}">
      <dgm:prSet phldrT="[Szöveg]" custT="1"/>
      <dgm:spPr/>
      <dgm:t>
        <a:bodyPr/>
        <a:lstStyle/>
        <a:p>
          <a:r>
            <a:rPr lang="hu-HU" sz="1300" dirty="0" err="1"/>
            <a:t>Surveillance</a:t>
          </a:r>
          <a:r>
            <a:rPr lang="hu-HU" sz="1300" dirty="0"/>
            <a:t> </a:t>
          </a:r>
          <a:r>
            <a:rPr lang="hu-HU" sz="1300" dirty="0" err="1"/>
            <a:t>methods</a:t>
          </a:r>
          <a:endParaRPr lang="hu-HU" sz="1300" dirty="0"/>
        </a:p>
      </dgm:t>
    </dgm:pt>
    <dgm:pt modelId="{47C864D8-F238-43BE-B8C8-6312440764DA}" type="parTrans" cxnId="{A61EF8B6-354F-4CBE-AB0B-DAED9DB7DEA2}">
      <dgm:prSet/>
      <dgm:spPr/>
      <dgm:t>
        <a:bodyPr/>
        <a:lstStyle/>
        <a:p>
          <a:endParaRPr lang="hu-HU"/>
        </a:p>
      </dgm:t>
    </dgm:pt>
    <dgm:pt modelId="{765CAC73-37C8-4A39-9D5F-59C065EC497E}" type="sibTrans" cxnId="{A61EF8B6-354F-4CBE-AB0B-DAED9DB7DEA2}">
      <dgm:prSet/>
      <dgm:spPr/>
      <dgm:t>
        <a:bodyPr/>
        <a:lstStyle/>
        <a:p>
          <a:endParaRPr lang="hu-HU"/>
        </a:p>
      </dgm:t>
    </dgm:pt>
    <dgm:pt modelId="{2B629625-E03F-47D6-A780-25073F88D5F8}">
      <dgm:prSet phldrT="[Szöveg]" custT="1"/>
      <dgm:spPr/>
      <dgm:t>
        <a:bodyPr/>
        <a:lstStyle/>
        <a:p>
          <a:r>
            <a:rPr lang="hu-HU" sz="1300" dirty="0"/>
            <a:t>Data </a:t>
          </a:r>
          <a:r>
            <a:rPr lang="hu-HU" sz="1300" dirty="0" err="1"/>
            <a:t>interpretation</a:t>
          </a:r>
          <a:endParaRPr lang="hu-HU" sz="1300" dirty="0"/>
        </a:p>
      </dgm:t>
    </dgm:pt>
    <dgm:pt modelId="{E9ECE059-C4BA-416D-B1E4-393642C5D392}" type="parTrans" cxnId="{028C759C-E6A1-412D-BDB5-777C00A2DBF8}">
      <dgm:prSet/>
      <dgm:spPr/>
      <dgm:t>
        <a:bodyPr/>
        <a:lstStyle/>
        <a:p>
          <a:endParaRPr lang="hu-HU"/>
        </a:p>
      </dgm:t>
    </dgm:pt>
    <dgm:pt modelId="{85E000FC-DD95-4323-AD2D-8D2113850007}" type="sibTrans" cxnId="{028C759C-E6A1-412D-BDB5-777C00A2DBF8}">
      <dgm:prSet/>
      <dgm:spPr/>
      <dgm:t>
        <a:bodyPr/>
        <a:lstStyle/>
        <a:p>
          <a:endParaRPr lang="hu-HU"/>
        </a:p>
      </dgm:t>
    </dgm:pt>
    <dgm:pt modelId="{866C18DD-DDD4-403C-8441-8681E06178E6}">
      <dgm:prSet phldrT="[Szöveg]" custT="1"/>
      <dgm:spPr/>
      <dgm:t>
        <a:bodyPr/>
        <a:lstStyle/>
        <a:p>
          <a:r>
            <a:rPr lang="hu-HU" sz="1300" dirty="0" err="1"/>
            <a:t>Communication</a:t>
          </a:r>
          <a:r>
            <a:rPr lang="hu-HU" sz="1300" dirty="0"/>
            <a:t> / </a:t>
          </a:r>
          <a:r>
            <a:rPr lang="hu-HU" sz="1300" dirty="0" err="1"/>
            <a:t>dissemination</a:t>
          </a:r>
          <a:endParaRPr lang="hu-HU" sz="1300" dirty="0"/>
        </a:p>
      </dgm:t>
    </dgm:pt>
    <dgm:pt modelId="{48E08CF1-0D90-41AD-A98D-CC0D4E58675F}" type="parTrans" cxnId="{ED59EBDE-C98B-4E3C-A662-2CAFE2A22BDE}">
      <dgm:prSet/>
      <dgm:spPr/>
      <dgm:t>
        <a:bodyPr/>
        <a:lstStyle/>
        <a:p>
          <a:endParaRPr lang="hu-HU"/>
        </a:p>
      </dgm:t>
    </dgm:pt>
    <dgm:pt modelId="{FFDAB48F-9471-4BA3-B437-F640E231B0B8}" type="sibTrans" cxnId="{ED59EBDE-C98B-4E3C-A662-2CAFE2A22BDE}">
      <dgm:prSet/>
      <dgm:spPr/>
      <dgm:t>
        <a:bodyPr/>
        <a:lstStyle/>
        <a:p>
          <a:endParaRPr lang="hu-HU"/>
        </a:p>
      </dgm:t>
    </dgm:pt>
    <dgm:pt modelId="{3B909545-C9F3-401F-B9F4-1939046021A5}">
      <dgm:prSet phldrT="[Szöveg]" custT="1"/>
      <dgm:spPr/>
      <dgm:t>
        <a:bodyPr/>
        <a:lstStyle/>
        <a:p>
          <a:r>
            <a:rPr lang="hu-HU" sz="1300" dirty="0" err="1"/>
            <a:t>Evaluation</a:t>
          </a:r>
          <a:endParaRPr lang="hu-HU" sz="1300" dirty="0"/>
        </a:p>
      </dgm:t>
    </dgm:pt>
    <dgm:pt modelId="{AA80CCE5-45E0-44CE-BB1F-EFAAFBB23A34}" type="parTrans" cxnId="{888D7491-6A9B-46A1-A067-093F7CC6A70E}">
      <dgm:prSet/>
      <dgm:spPr/>
      <dgm:t>
        <a:bodyPr/>
        <a:lstStyle/>
        <a:p>
          <a:endParaRPr lang="hu-HU"/>
        </a:p>
      </dgm:t>
    </dgm:pt>
    <dgm:pt modelId="{49EAFE1E-161F-44BA-A656-DF7EEF8B8D94}" type="sibTrans" cxnId="{888D7491-6A9B-46A1-A067-093F7CC6A70E}">
      <dgm:prSet/>
      <dgm:spPr/>
      <dgm:t>
        <a:bodyPr/>
        <a:lstStyle/>
        <a:p>
          <a:endParaRPr lang="hu-HU"/>
        </a:p>
      </dgm:t>
    </dgm:pt>
    <dgm:pt modelId="{A5B7FB36-9E49-494D-B445-EAB0C777416A}">
      <dgm:prSet custT="1"/>
      <dgm:spPr/>
      <dgm:t>
        <a:bodyPr/>
        <a:lstStyle/>
        <a:p>
          <a:r>
            <a:rPr lang="hu-HU" sz="1300" dirty="0"/>
            <a:t>Data </a:t>
          </a:r>
          <a:r>
            <a:rPr lang="hu-HU" sz="1300" dirty="0" err="1"/>
            <a:t>analysis</a:t>
          </a:r>
          <a:endParaRPr lang="hu-HU" sz="1300" dirty="0"/>
        </a:p>
      </dgm:t>
    </dgm:pt>
    <dgm:pt modelId="{5353D7FA-DF40-4559-A4FD-E42F2C381249}" type="parTrans" cxnId="{B87A4FEF-91DE-43EC-9197-555F0C6E928A}">
      <dgm:prSet/>
      <dgm:spPr/>
      <dgm:t>
        <a:bodyPr/>
        <a:lstStyle/>
        <a:p>
          <a:endParaRPr lang="hu-HU"/>
        </a:p>
      </dgm:t>
    </dgm:pt>
    <dgm:pt modelId="{ACB48B4A-1F05-40D4-AACB-42C1FBD173D2}" type="sibTrans" cxnId="{B87A4FEF-91DE-43EC-9197-555F0C6E928A}">
      <dgm:prSet/>
      <dgm:spPr/>
      <dgm:t>
        <a:bodyPr/>
        <a:lstStyle/>
        <a:p>
          <a:endParaRPr lang="hu-HU"/>
        </a:p>
      </dgm:t>
    </dgm:pt>
    <dgm:pt modelId="{035F48B5-A3CA-4F63-B3EC-3E0EBE21ECD3}">
      <dgm:prSet custT="1"/>
      <dgm:spPr/>
      <dgm:t>
        <a:bodyPr/>
        <a:lstStyle/>
        <a:p>
          <a:r>
            <a:rPr lang="hu-HU" sz="1300" dirty="0"/>
            <a:t>Data </a:t>
          </a:r>
          <a:r>
            <a:rPr lang="hu-HU" sz="1300" dirty="0" err="1"/>
            <a:t>collection</a:t>
          </a:r>
          <a:endParaRPr lang="hu-HU" sz="1300" dirty="0"/>
        </a:p>
      </dgm:t>
    </dgm:pt>
    <dgm:pt modelId="{F7430CF8-4C7C-442A-9A0A-47540736288A}" type="parTrans" cxnId="{CE29448D-9F5F-4800-A5E5-37BD7149730E}">
      <dgm:prSet/>
      <dgm:spPr/>
      <dgm:t>
        <a:bodyPr/>
        <a:lstStyle/>
        <a:p>
          <a:endParaRPr lang="hu-HU"/>
        </a:p>
      </dgm:t>
    </dgm:pt>
    <dgm:pt modelId="{69BD6B95-75D5-4DBC-ABBC-765045FB00C7}" type="sibTrans" cxnId="{CE29448D-9F5F-4800-A5E5-37BD7149730E}">
      <dgm:prSet/>
      <dgm:spPr/>
      <dgm:t>
        <a:bodyPr/>
        <a:lstStyle/>
        <a:p>
          <a:endParaRPr lang="hu-HU"/>
        </a:p>
      </dgm:t>
    </dgm:pt>
    <dgm:pt modelId="{6815536F-5E30-49B2-8195-16877970BF5B}" type="pres">
      <dgm:prSet presAssocID="{5F56EFDB-BFF4-4FF7-A0EF-601F8FE9E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2FCF5F3-9D59-4B2D-8C8C-312C14704D54}" type="pres">
      <dgm:prSet presAssocID="{E93140B6-AF66-4F34-96CB-2D4F18457B6A}" presName="centerShape" presStyleLbl="node0" presStyleIdx="0" presStyleCnt="1"/>
      <dgm:spPr/>
      <dgm:t>
        <a:bodyPr/>
        <a:lstStyle/>
        <a:p>
          <a:endParaRPr lang="hu-HU"/>
        </a:p>
      </dgm:t>
    </dgm:pt>
    <dgm:pt modelId="{1229C723-8E83-4DC9-81F8-162414DB6DAF}" type="pres">
      <dgm:prSet presAssocID="{2E73E751-3001-4AAB-AE23-4AE8CD2C754B}" presName="node" presStyleLbl="node1" presStyleIdx="0" presStyleCnt="6" custScaleX="153048" custScaleY="115636" custRadScaleRad="93132" custRadScaleInc="88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BD4185-C6AE-419B-BEC4-250C54A5FB5E}" type="pres">
      <dgm:prSet presAssocID="{2E73E751-3001-4AAB-AE23-4AE8CD2C754B}" presName="dummy" presStyleCnt="0"/>
      <dgm:spPr/>
    </dgm:pt>
    <dgm:pt modelId="{468A3314-6000-4B9B-8413-5427B0343098}" type="pres">
      <dgm:prSet presAssocID="{765CAC73-37C8-4A39-9D5F-59C065EC497E}" presName="sibTrans" presStyleLbl="sibTrans2D1" presStyleIdx="0" presStyleCnt="6"/>
      <dgm:spPr/>
      <dgm:t>
        <a:bodyPr/>
        <a:lstStyle/>
        <a:p>
          <a:endParaRPr lang="hu-HU"/>
        </a:p>
      </dgm:t>
    </dgm:pt>
    <dgm:pt modelId="{26E0AAC8-9353-45BE-AF83-7B299440BB9B}" type="pres">
      <dgm:prSet presAssocID="{035F48B5-A3CA-4F63-B3EC-3E0EBE21ECD3}" presName="node" presStyleLbl="node1" presStyleIdx="1" presStyleCnt="6" custScaleX="168311" custScaleY="115636" custRadScaleRad="98747" custRadScaleInc="206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6F82D4-87B3-4390-B07E-E6886A501011}" type="pres">
      <dgm:prSet presAssocID="{035F48B5-A3CA-4F63-B3EC-3E0EBE21ECD3}" presName="dummy" presStyleCnt="0"/>
      <dgm:spPr/>
    </dgm:pt>
    <dgm:pt modelId="{1B380DAE-1287-4448-BAE8-87344314D130}" type="pres">
      <dgm:prSet presAssocID="{69BD6B95-75D5-4DBC-ABBC-765045FB00C7}" presName="sibTrans" presStyleLbl="sibTrans2D1" presStyleIdx="1" presStyleCnt="6"/>
      <dgm:spPr/>
      <dgm:t>
        <a:bodyPr/>
        <a:lstStyle/>
        <a:p>
          <a:endParaRPr lang="hu-HU"/>
        </a:p>
      </dgm:t>
    </dgm:pt>
    <dgm:pt modelId="{BA782ECD-60B9-462C-BD04-4DE1C55C2478}" type="pres">
      <dgm:prSet presAssocID="{A5B7FB36-9E49-494D-B445-EAB0C777416A}" presName="node" presStyleLbl="node1" presStyleIdx="2" presStyleCnt="6" custScaleX="165570" custScaleY="115636" custRadScaleRad="103629" custRadScaleInc="165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F841AE-6039-4487-9CEA-E6994930518A}" type="pres">
      <dgm:prSet presAssocID="{A5B7FB36-9E49-494D-B445-EAB0C777416A}" presName="dummy" presStyleCnt="0"/>
      <dgm:spPr/>
    </dgm:pt>
    <dgm:pt modelId="{A5E60E04-F8D7-4E05-990B-D97FA5B1AB95}" type="pres">
      <dgm:prSet presAssocID="{ACB48B4A-1F05-40D4-AACB-42C1FBD173D2}" presName="sibTrans" presStyleLbl="sibTrans2D1" presStyleIdx="2" presStyleCnt="6" custLinFactNeighborY="925"/>
      <dgm:spPr/>
      <dgm:t>
        <a:bodyPr/>
        <a:lstStyle/>
        <a:p>
          <a:endParaRPr lang="hu-HU"/>
        </a:p>
      </dgm:t>
    </dgm:pt>
    <dgm:pt modelId="{C4FA3A71-7CA0-4568-BA00-8E0A3425A493}" type="pres">
      <dgm:prSet presAssocID="{2B629625-E03F-47D6-A780-25073F88D5F8}" presName="node" presStyleLbl="node1" presStyleIdx="3" presStyleCnt="6" custScaleX="153312" custScaleY="115636" custRadScaleRad="100041" custRadScaleInc="-82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0FE86F-53B7-4C7C-96D3-66566E1B878D}" type="pres">
      <dgm:prSet presAssocID="{2B629625-E03F-47D6-A780-25073F88D5F8}" presName="dummy" presStyleCnt="0"/>
      <dgm:spPr/>
    </dgm:pt>
    <dgm:pt modelId="{FC61F9A9-1225-4EF5-9BB4-6A010DE79DC3}" type="pres">
      <dgm:prSet presAssocID="{85E000FC-DD95-4323-AD2D-8D2113850007}" presName="sibTrans" presStyleLbl="sibTrans2D1" presStyleIdx="3" presStyleCnt="6"/>
      <dgm:spPr/>
      <dgm:t>
        <a:bodyPr/>
        <a:lstStyle/>
        <a:p>
          <a:endParaRPr lang="hu-HU"/>
        </a:p>
      </dgm:t>
    </dgm:pt>
    <dgm:pt modelId="{54DE535F-9E7E-447F-A1AF-801D52566EC6}" type="pres">
      <dgm:prSet presAssocID="{866C18DD-DDD4-403C-8441-8681E06178E6}" presName="node" presStyleLbl="node1" presStyleIdx="4" presStyleCnt="6" custScaleX="169048" custScaleY="115636" custRadScaleRad="101686" custRadScaleInc="-228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F6EE1A-EEC4-429F-AC62-CE66FEE9219F}" type="pres">
      <dgm:prSet presAssocID="{866C18DD-DDD4-403C-8441-8681E06178E6}" presName="dummy" presStyleCnt="0"/>
      <dgm:spPr/>
    </dgm:pt>
    <dgm:pt modelId="{054B42EB-0C77-4DA1-AEAE-DEF5755B5765}" type="pres">
      <dgm:prSet presAssocID="{FFDAB48F-9471-4BA3-B437-F640E231B0B8}" presName="sibTrans" presStyleLbl="sibTrans2D1" presStyleIdx="4" presStyleCnt="6"/>
      <dgm:spPr/>
      <dgm:t>
        <a:bodyPr/>
        <a:lstStyle/>
        <a:p>
          <a:endParaRPr lang="hu-HU"/>
        </a:p>
      </dgm:t>
    </dgm:pt>
    <dgm:pt modelId="{D82AFECE-81ED-4F59-9C68-8D86B3429C3C}" type="pres">
      <dgm:prSet presAssocID="{3B909545-C9F3-401F-B9F4-1939046021A5}" presName="node" presStyleLbl="node1" presStyleIdx="5" presStyleCnt="6" custScaleX="147877" custScaleY="115636" custRadScaleRad="92404" custRadScaleInc="-182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49B5D0-ED3F-4F16-A729-EE11CBA47450}" type="pres">
      <dgm:prSet presAssocID="{3B909545-C9F3-401F-B9F4-1939046021A5}" presName="dummy" presStyleCnt="0"/>
      <dgm:spPr/>
    </dgm:pt>
    <dgm:pt modelId="{5BF0C84C-452C-41DD-8814-A6DABA526303}" type="pres">
      <dgm:prSet presAssocID="{49EAFE1E-161F-44BA-A656-DF7EEF8B8D94}" presName="sibTrans" presStyleLbl="sibTrans2D1" presStyleIdx="5" presStyleCnt="6"/>
      <dgm:spPr/>
      <dgm:t>
        <a:bodyPr/>
        <a:lstStyle/>
        <a:p>
          <a:endParaRPr lang="hu-HU"/>
        </a:p>
      </dgm:t>
    </dgm:pt>
  </dgm:ptLst>
  <dgm:cxnLst>
    <dgm:cxn modelId="{B87A4FEF-91DE-43EC-9197-555F0C6E928A}" srcId="{E93140B6-AF66-4F34-96CB-2D4F18457B6A}" destId="{A5B7FB36-9E49-494D-B445-EAB0C777416A}" srcOrd="2" destOrd="0" parTransId="{5353D7FA-DF40-4559-A4FD-E42F2C381249}" sibTransId="{ACB48B4A-1F05-40D4-AACB-42C1FBD173D2}"/>
    <dgm:cxn modelId="{81AC64F3-6E85-4E9A-8B1A-10BBE88B67C2}" type="presOf" srcId="{E93140B6-AF66-4F34-96CB-2D4F18457B6A}" destId="{22FCF5F3-9D59-4B2D-8C8C-312C14704D54}" srcOrd="0" destOrd="0" presId="urn:microsoft.com/office/officeart/2005/8/layout/radial6"/>
    <dgm:cxn modelId="{50D2BC89-87C7-4D6B-8BBB-BDC5BD9F5FCC}" type="presOf" srcId="{035F48B5-A3CA-4F63-B3EC-3E0EBE21ECD3}" destId="{26E0AAC8-9353-45BE-AF83-7B299440BB9B}" srcOrd="0" destOrd="0" presId="urn:microsoft.com/office/officeart/2005/8/layout/radial6"/>
    <dgm:cxn modelId="{5070E5E1-A27E-4573-A5F2-01D42FAD2DDD}" type="presOf" srcId="{FFDAB48F-9471-4BA3-B437-F640E231B0B8}" destId="{054B42EB-0C77-4DA1-AEAE-DEF5755B5765}" srcOrd="0" destOrd="0" presId="urn:microsoft.com/office/officeart/2005/8/layout/radial6"/>
    <dgm:cxn modelId="{B107AD40-886C-4884-A6E8-2E47879D63AA}" type="presOf" srcId="{49EAFE1E-161F-44BA-A656-DF7EEF8B8D94}" destId="{5BF0C84C-452C-41DD-8814-A6DABA526303}" srcOrd="0" destOrd="0" presId="urn:microsoft.com/office/officeart/2005/8/layout/radial6"/>
    <dgm:cxn modelId="{1D6EAF16-0A59-419A-BB7E-04C5F257183A}" type="presOf" srcId="{5F56EFDB-BFF4-4FF7-A0EF-601F8FE9EAC1}" destId="{6815536F-5E30-49B2-8195-16877970BF5B}" srcOrd="0" destOrd="0" presId="urn:microsoft.com/office/officeart/2005/8/layout/radial6"/>
    <dgm:cxn modelId="{B7443163-84EE-4527-A825-3AD19FC9AE3C}" type="presOf" srcId="{85E000FC-DD95-4323-AD2D-8D2113850007}" destId="{FC61F9A9-1225-4EF5-9BB4-6A010DE79DC3}" srcOrd="0" destOrd="0" presId="urn:microsoft.com/office/officeart/2005/8/layout/radial6"/>
    <dgm:cxn modelId="{D9C9DC60-CCD3-4497-BEA3-B31589297260}" type="presOf" srcId="{69BD6B95-75D5-4DBC-ABBC-765045FB00C7}" destId="{1B380DAE-1287-4448-BAE8-87344314D130}" srcOrd="0" destOrd="0" presId="urn:microsoft.com/office/officeart/2005/8/layout/radial6"/>
    <dgm:cxn modelId="{ED59EBDE-C98B-4E3C-A662-2CAFE2A22BDE}" srcId="{E93140B6-AF66-4F34-96CB-2D4F18457B6A}" destId="{866C18DD-DDD4-403C-8441-8681E06178E6}" srcOrd="4" destOrd="0" parTransId="{48E08CF1-0D90-41AD-A98D-CC0D4E58675F}" sibTransId="{FFDAB48F-9471-4BA3-B437-F640E231B0B8}"/>
    <dgm:cxn modelId="{131815A6-4E9F-4893-8B94-8FCB673B5EE0}" type="presOf" srcId="{A5B7FB36-9E49-494D-B445-EAB0C777416A}" destId="{BA782ECD-60B9-462C-BD04-4DE1C55C2478}" srcOrd="0" destOrd="0" presId="urn:microsoft.com/office/officeart/2005/8/layout/radial6"/>
    <dgm:cxn modelId="{CE29448D-9F5F-4800-A5E5-37BD7149730E}" srcId="{E93140B6-AF66-4F34-96CB-2D4F18457B6A}" destId="{035F48B5-A3CA-4F63-B3EC-3E0EBE21ECD3}" srcOrd="1" destOrd="0" parTransId="{F7430CF8-4C7C-442A-9A0A-47540736288A}" sibTransId="{69BD6B95-75D5-4DBC-ABBC-765045FB00C7}"/>
    <dgm:cxn modelId="{1B3459FF-1F19-4FB8-8F43-88199F692169}" srcId="{5F56EFDB-BFF4-4FF7-A0EF-601F8FE9EAC1}" destId="{E93140B6-AF66-4F34-96CB-2D4F18457B6A}" srcOrd="0" destOrd="0" parTransId="{5C94BA6A-B3FA-4E3B-BF03-56D7A15A5795}" sibTransId="{99BB7ACB-FFFA-4F51-9FD7-1AA868FFA216}"/>
    <dgm:cxn modelId="{A61EF8B6-354F-4CBE-AB0B-DAED9DB7DEA2}" srcId="{E93140B6-AF66-4F34-96CB-2D4F18457B6A}" destId="{2E73E751-3001-4AAB-AE23-4AE8CD2C754B}" srcOrd="0" destOrd="0" parTransId="{47C864D8-F238-43BE-B8C8-6312440764DA}" sibTransId="{765CAC73-37C8-4A39-9D5F-59C065EC497E}"/>
    <dgm:cxn modelId="{860091BC-DD98-4D48-B5DD-D05CF21AFBD1}" type="presOf" srcId="{2B629625-E03F-47D6-A780-25073F88D5F8}" destId="{C4FA3A71-7CA0-4568-BA00-8E0A3425A493}" srcOrd="0" destOrd="0" presId="urn:microsoft.com/office/officeart/2005/8/layout/radial6"/>
    <dgm:cxn modelId="{DCCD831D-4AE1-48FE-85E9-8AFCD336D5B8}" type="presOf" srcId="{3B909545-C9F3-401F-B9F4-1939046021A5}" destId="{D82AFECE-81ED-4F59-9C68-8D86B3429C3C}" srcOrd="0" destOrd="0" presId="urn:microsoft.com/office/officeart/2005/8/layout/radial6"/>
    <dgm:cxn modelId="{888D7491-6A9B-46A1-A067-093F7CC6A70E}" srcId="{E93140B6-AF66-4F34-96CB-2D4F18457B6A}" destId="{3B909545-C9F3-401F-B9F4-1939046021A5}" srcOrd="5" destOrd="0" parTransId="{AA80CCE5-45E0-44CE-BB1F-EFAAFBB23A34}" sibTransId="{49EAFE1E-161F-44BA-A656-DF7EEF8B8D94}"/>
    <dgm:cxn modelId="{31E24BBE-6DB7-41D4-BF48-8FD8D1D6861F}" type="presOf" srcId="{2E73E751-3001-4AAB-AE23-4AE8CD2C754B}" destId="{1229C723-8E83-4DC9-81F8-162414DB6DAF}" srcOrd="0" destOrd="0" presId="urn:microsoft.com/office/officeart/2005/8/layout/radial6"/>
    <dgm:cxn modelId="{028C759C-E6A1-412D-BDB5-777C00A2DBF8}" srcId="{E93140B6-AF66-4F34-96CB-2D4F18457B6A}" destId="{2B629625-E03F-47D6-A780-25073F88D5F8}" srcOrd="3" destOrd="0" parTransId="{E9ECE059-C4BA-416D-B1E4-393642C5D392}" sibTransId="{85E000FC-DD95-4323-AD2D-8D2113850007}"/>
    <dgm:cxn modelId="{CD409D0F-B395-4879-A101-45820924357E}" type="presOf" srcId="{ACB48B4A-1F05-40D4-AACB-42C1FBD173D2}" destId="{A5E60E04-F8D7-4E05-990B-D97FA5B1AB95}" srcOrd="0" destOrd="0" presId="urn:microsoft.com/office/officeart/2005/8/layout/radial6"/>
    <dgm:cxn modelId="{0E9D6497-2546-4DA4-9506-372FD369EA04}" type="presOf" srcId="{866C18DD-DDD4-403C-8441-8681E06178E6}" destId="{54DE535F-9E7E-447F-A1AF-801D52566EC6}" srcOrd="0" destOrd="0" presId="urn:microsoft.com/office/officeart/2005/8/layout/radial6"/>
    <dgm:cxn modelId="{7B0FAE43-633F-45B9-BF76-FB4008C3A1D6}" type="presOf" srcId="{765CAC73-37C8-4A39-9D5F-59C065EC497E}" destId="{468A3314-6000-4B9B-8413-5427B0343098}" srcOrd="0" destOrd="0" presId="urn:microsoft.com/office/officeart/2005/8/layout/radial6"/>
    <dgm:cxn modelId="{7A646023-9FCB-43B1-A223-B6A454B4A73A}" type="presParOf" srcId="{6815536F-5E30-49B2-8195-16877970BF5B}" destId="{22FCF5F3-9D59-4B2D-8C8C-312C14704D54}" srcOrd="0" destOrd="0" presId="urn:microsoft.com/office/officeart/2005/8/layout/radial6"/>
    <dgm:cxn modelId="{8AF1EF6B-0BD1-4698-81E2-F893D38AE659}" type="presParOf" srcId="{6815536F-5E30-49B2-8195-16877970BF5B}" destId="{1229C723-8E83-4DC9-81F8-162414DB6DAF}" srcOrd="1" destOrd="0" presId="urn:microsoft.com/office/officeart/2005/8/layout/radial6"/>
    <dgm:cxn modelId="{A4C120F3-9F93-4289-AC8B-9FB86B2443CD}" type="presParOf" srcId="{6815536F-5E30-49B2-8195-16877970BF5B}" destId="{DABD4185-C6AE-419B-BEC4-250C54A5FB5E}" srcOrd="2" destOrd="0" presId="urn:microsoft.com/office/officeart/2005/8/layout/radial6"/>
    <dgm:cxn modelId="{A4664926-D6D7-427E-83C6-6E9310714E24}" type="presParOf" srcId="{6815536F-5E30-49B2-8195-16877970BF5B}" destId="{468A3314-6000-4B9B-8413-5427B0343098}" srcOrd="3" destOrd="0" presId="urn:microsoft.com/office/officeart/2005/8/layout/radial6"/>
    <dgm:cxn modelId="{F058709F-061E-45F5-B913-0E4C41E9D90E}" type="presParOf" srcId="{6815536F-5E30-49B2-8195-16877970BF5B}" destId="{26E0AAC8-9353-45BE-AF83-7B299440BB9B}" srcOrd="4" destOrd="0" presId="urn:microsoft.com/office/officeart/2005/8/layout/radial6"/>
    <dgm:cxn modelId="{781ECD26-82F6-46DE-BB6C-E1B1853AFBFA}" type="presParOf" srcId="{6815536F-5E30-49B2-8195-16877970BF5B}" destId="{4F6F82D4-87B3-4390-B07E-E6886A501011}" srcOrd="5" destOrd="0" presId="urn:microsoft.com/office/officeart/2005/8/layout/radial6"/>
    <dgm:cxn modelId="{0EC5BE07-9B08-41BE-AE6D-DABDF7E17281}" type="presParOf" srcId="{6815536F-5E30-49B2-8195-16877970BF5B}" destId="{1B380DAE-1287-4448-BAE8-87344314D130}" srcOrd="6" destOrd="0" presId="urn:microsoft.com/office/officeart/2005/8/layout/radial6"/>
    <dgm:cxn modelId="{F1EB63FE-2F02-44C8-A131-FD8A167C4B7F}" type="presParOf" srcId="{6815536F-5E30-49B2-8195-16877970BF5B}" destId="{BA782ECD-60B9-462C-BD04-4DE1C55C2478}" srcOrd="7" destOrd="0" presId="urn:microsoft.com/office/officeart/2005/8/layout/radial6"/>
    <dgm:cxn modelId="{C2EC0029-2A5B-4E8C-8A15-519CFA05AE15}" type="presParOf" srcId="{6815536F-5E30-49B2-8195-16877970BF5B}" destId="{F6F841AE-6039-4487-9CEA-E6994930518A}" srcOrd="8" destOrd="0" presId="urn:microsoft.com/office/officeart/2005/8/layout/radial6"/>
    <dgm:cxn modelId="{814034F4-B694-45DC-BF45-C5A145F4568F}" type="presParOf" srcId="{6815536F-5E30-49B2-8195-16877970BF5B}" destId="{A5E60E04-F8D7-4E05-990B-D97FA5B1AB95}" srcOrd="9" destOrd="0" presId="urn:microsoft.com/office/officeart/2005/8/layout/radial6"/>
    <dgm:cxn modelId="{6EAA1B7A-7541-496D-B4B5-E38BD675D82C}" type="presParOf" srcId="{6815536F-5E30-49B2-8195-16877970BF5B}" destId="{C4FA3A71-7CA0-4568-BA00-8E0A3425A493}" srcOrd="10" destOrd="0" presId="urn:microsoft.com/office/officeart/2005/8/layout/radial6"/>
    <dgm:cxn modelId="{123440C7-2056-4DD1-8019-55659C805406}" type="presParOf" srcId="{6815536F-5E30-49B2-8195-16877970BF5B}" destId="{B20FE86F-53B7-4C7C-96D3-66566E1B878D}" srcOrd="11" destOrd="0" presId="urn:microsoft.com/office/officeart/2005/8/layout/radial6"/>
    <dgm:cxn modelId="{B3526386-C8B3-42F5-A3DC-26AD6C6A8EAA}" type="presParOf" srcId="{6815536F-5E30-49B2-8195-16877970BF5B}" destId="{FC61F9A9-1225-4EF5-9BB4-6A010DE79DC3}" srcOrd="12" destOrd="0" presId="urn:microsoft.com/office/officeart/2005/8/layout/radial6"/>
    <dgm:cxn modelId="{E2424FF7-A025-4822-A05D-0D23BFA3F234}" type="presParOf" srcId="{6815536F-5E30-49B2-8195-16877970BF5B}" destId="{54DE535F-9E7E-447F-A1AF-801D52566EC6}" srcOrd="13" destOrd="0" presId="urn:microsoft.com/office/officeart/2005/8/layout/radial6"/>
    <dgm:cxn modelId="{7DED50F0-F0E9-4C1E-8258-43CD68B17637}" type="presParOf" srcId="{6815536F-5E30-49B2-8195-16877970BF5B}" destId="{E4F6EE1A-EEC4-429F-AC62-CE66FEE9219F}" srcOrd="14" destOrd="0" presId="urn:microsoft.com/office/officeart/2005/8/layout/radial6"/>
    <dgm:cxn modelId="{2E61D97B-C779-44B7-AF9F-D6192D3A59DD}" type="presParOf" srcId="{6815536F-5E30-49B2-8195-16877970BF5B}" destId="{054B42EB-0C77-4DA1-AEAE-DEF5755B5765}" srcOrd="15" destOrd="0" presId="urn:microsoft.com/office/officeart/2005/8/layout/radial6"/>
    <dgm:cxn modelId="{E9D46F00-F2EF-4473-9635-7F7F842A6348}" type="presParOf" srcId="{6815536F-5E30-49B2-8195-16877970BF5B}" destId="{D82AFECE-81ED-4F59-9C68-8D86B3429C3C}" srcOrd="16" destOrd="0" presId="urn:microsoft.com/office/officeart/2005/8/layout/radial6"/>
    <dgm:cxn modelId="{CD3F25B2-0435-4159-9EBF-A727A9DF3F92}" type="presParOf" srcId="{6815536F-5E30-49B2-8195-16877970BF5B}" destId="{1E49B5D0-ED3F-4F16-A729-EE11CBA47450}" srcOrd="17" destOrd="0" presId="urn:microsoft.com/office/officeart/2005/8/layout/radial6"/>
    <dgm:cxn modelId="{D3988B7C-21D9-4F00-B4B5-CF08A45A6FFE}" type="presParOf" srcId="{6815536F-5E30-49B2-8195-16877970BF5B}" destId="{5BF0C84C-452C-41DD-8814-A6DABA5263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70B54-3A10-4A49-9063-27289CC47C4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3BC32A1-3CE8-498B-9676-104E877CC2B4}">
      <dgm:prSet phldrT="[Szöveg]"/>
      <dgm:spPr/>
      <dgm:t>
        <a:bodyPr/>
        <a:lstStyle/>
        <a:p>
          <a:r>
            <a:rPr lang="hu-HU" dirty="0" err="1"/>
            <a:t>Detecting</a:t>
          </a:r>
          <a:r>
            <a:rPr lang="hu-HU" dirty="0"/>
            <a:t> </a:t>
          </a:r>
          <a:r>
            <a:rPr lang="hu-HU" dirty="0" err="1"/>
            <a:t>outbreaks</a:t>
          </a:r>
          <a:endParaRPr lang="hu-HU" dirty="0"/>
        </a:p>
      </dgm:t>
    </dgm:pt>
    <dgm:pt modelId="{709C2BD4-3183-41F2-AE26-0CBB910A9155}" type="parTrans" cxnId="{771C85D3-521E-428B-AF94-34B5AD28BBFE}">
      <dgm:prSet/>
      <dgm:spPr/>
      <dgm:t>
        <a:bodyPr/>
        <a:lstStyle/>
        <a:p>
          <a:endParaRPr lang="hu-HU"/>
        </a:p>
      </dgm:t>
    </dgm:pt>
    <dgm:pt modelId="{B12CA1EB-3247-4284-AFB5-78D73B39E2C2}" type="sibTrans" cxnId="{771C85D3-521E-428B-AF94-34B5AD28BBFE}">
      <dgm:prSet/>
      <dgm:spPr/>
      <dgm:t>
        <a:bodyPr/>
        <a:lstStyle/>
        <a:p>
          <a:endParaRPr lang="hu-HU"/>
        </a:p>
      </dgm:t>
    </dgm:pt>
    <dgm:pt modelId="{D611D0BF-945C-4A0A-8AAF-769503088765}">
      <dgm:prSet phldrT="[Szöveg]"/>
      <dgm:spPr/>
      <dgm:t>
        <a:bodyPr/>
        <a:lstStyle/>
        <a:p>
          <a:r>
            <a:rPr lang="hu-HU" dirty="0" err="1"/>
            <a:t>Responding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outbreaks</a:t>
          </a:r>
          <a:endParaRPr lang="hu-HU" dirty="0"/>
        </a:p>
      </dgm:t>
    </dgm:pt>
    <dgm:pt modelId="{68EE6BB1-92CA-4B27-8F69-C8E0F14A3A3D}" type="parTrans" cxnId="{2B168137-4A55-4592-8D2E-7A2C6768DC2B}">
      <dgm:prSet/>
      <dgm:spPr/>
      <dgm:t>
        <a:bodyPr/>
        <a:lstStyle/>
        <a:p>
          <a:endParaRPr lang="hu-HU"/>
        </a:p>
      </dgm:t>
    </dgm:pt>
    <dgm:pt modelId="{76C4CEB3-EF33-43AC-AB82-13A75466FBE6}" type="sibTrans" cxnId="{2B168137-4A55-4592-8D2E-7A2C6768DC2B}">
      <dgm:prSet/>
      <dgm:spPr/>
      <dgm:t>
        <a:bodyPr/>
        <a:lstStyle/>
        <a:p>
          <a:endParaRPr lang="hu-HU"/>
        </a:p>
      </dgm:t>
    </dgm:pt>
    <dgm:pt modelId="{012E034B-AB3A-430B-B1D4-3CAA48F8C457}">
      <dgm:prSet phldrT="[Szöveg]"/>
      <dgm:spPr/>
      <dgm:t>
        <a:bodyPr/>
        <a:lstStyle/>
        <a:p>
          <a:r>
            <a:rPr lang="hu-HU" dirty="0" err="1"/>
            <a:t>Preventing</a:t>
          </a:r>
          <a:r>
            <a:rPr lang="hu-HU" dirty="0"/>
            <a:t> </a:t>
          </a:r>
          <a:r>
            <a:rPr lang="hu-HU" dirty="0" err="1"/>
            <a:t>outbreaks</a:t>
          </a:r>
          <a:endParaRPr lang="hu-HU" dirty="0"/>
        </a:p>
      </dgm:t>
    </dgm:pt>
    <dgm:pt modelId="{C243C55B-5DDE-4469-9636-A6B698E8DBEA}" type="parTrans" cxnId="{EA7374E6-150F-4208-9738-E0650903D85F}">
      <dgm:prSet/>
      <dgm:spPr/>
      <dgm:t>
        <a:bodyPr/>
        <a:lstStyle/>
        <a:p>
          <a:endParaRPr lang="hu-HU"/>
        </a:p>
      </dgm:t>
    </dgm:pt>
    <dgm:pt modelId="{1490B84C-D7F4-4D47-8A36-BD27B1819005}" type="sibTrans" cxnId="{EA7374E6-150F-4208-9738-E0650903D85F}">
      <dgm:prSet/>
      <dgm:spPr/>
      <dgm:t>
        <a:bodyPr/>
        <a:lstStyle/>
        <a:p>
          <a:endParaRPr lang="hu-HU"/>
        </a:p>
      </dgm:t>
    </dgm:pt>
    <dgm:pt modelId="{11E9B8CE-F63B-4698-8CE7-F1B8519A94DB}" type="pres">
      <dgm:prSet presAssocID="{6C870B54-3A10-4A49-9063-27289CC47C4D}" presName="compositeShape" presStyleCnt="0">
        <dgm:presLayoutVars>
          <dgm:chMax val="7"/>
          <dgm:dir/>
          <dgm:resizeHandles val="exact"/>
        </dgm:presLayoutVars>
      </dgm:prSet>
      <dgm:spPr/>
    </dgm:pt>
    <dgm:pt modelId="{C2C8503B-E614-405F-879E-0A42146BEB2A}" type="pres">
      <dgm:prSet presAssocID="{6C870B54-3A10-4A49-9063-27289CC47C4D}" presName="wedge1" presStyleLbl="node1" presStyleIdx="0" presStyleCnt="3"/>
      <dgm:spPr/>
      <dgm:t>
        <a:bodyPr/>
        <a:lstStyle/>
        <a:p>
          <a:endParaRPr lang="hu-HU"/>
        </a:p>
      </dgm:t>
    </dgm:pt>
    <dgm:pt modelId="{96888762-70E8-4373-8D0B-564CBE76F089}" type="pres">
      <dgm:prSet presAssocID="{6C870B54-3A10-4A49-9063-27289CC47C4D}" presName="dummy1a" presStyleCnt="0"/>
      <dgm:spPr/>
    </dgm:pt>
    <dgm:pt modelId="{521A4682-6B04-485D-ACF3-2205D0EE0078}" type="pres">
      <dgm:prSet presAssocID="{6C870B54-3A10-4A49-9063-27289CC47C4D}" presName="dummy1b" presStyleCnt="0"/>
      <dgm:spPr/>
    </dgm:pt>
    <dgm:pt modelId="{6A4A48E5-27DF-4D8C-94AD-F6C55EA815B1}" type="pres">
      <dgm:prSet presAssocID="{6C870B54-3A10-4A49-9063-27289CC47C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47B1A5-0FC0-497A-A22A-DF8C97434C54}" type="pres">
      <dgm:prSet presAssocID="{6C870B54-3A10-4A49-9063-27289CC47C4D}" presName="wedge2" presStyleLbl="node1" presStyleIdx="1" presStyleCnt="3"/>
      <dgm:spPr/>
      <dgm:t>
        <a:bodyPr/>
        <a:lstStyle/>
        <a:p>
          <a:endParaRPr lang="hu-HU"/>
        </a:p>
      </dgm:t>
    </dgm:pt>
    <dgm:pt modelId="{F5806411-8B7D-46A4-85A8-DC429F1171A0}" type="pres">
      <dgm:prSet presAssocID="{6C870B54-3A10-4A49-9063-27289CC47C4D}" presName="dummy2a" presStyleCnt="0"/>
      <dgm:spPr/>
    </dgm:pt>
    <dgm:pt modelId="{5AAB52B3-4373-4215-8A6C-8DCFD353F523}" type="pres">
      <dgm:prSet presAssocID="{6C870B54-3A10-4A49-9063-27289CC47C4D}" presName="dummy2b" presStyleCnt="0"/>
      <dgm:spPr/>
    </dgm:pt>
    <dgm:pt modelId="{348FF4D8-02D4-42F3-87C0-440A60B4C2A5}" type="pres">
      <dgm:prSet presAssocID="{6C870B54-3A10-4A49-9063-27289CC47C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8D361D-CAAB-4C0E-BFFC-4AD89C6E8AE7}" type="pres">
      <dgm:prSet presAssocID="{6C870B54-3A10-4A49-9063-27289CC47C4D}" presName="wedge3" presStyleLbl="node1" presStyleIdx="2" presStyleCnt="3" custLinFactNeighborX="33" custLinFactNeighborY="-1155"/>
      <dgm:spPr/>
      <dgm:t>
        <a:bodyPr/>
        <a:lstStyle/>
        <a:p>
          <a:endParaRPr lang="hu-HU"/>
        </a:p>
      </dgm:t>
    </dgm:pt>
    <dgm:pt modelId="{F40267F1-9B5C-42FB-AA6D-7F6B4DB65CBD}" type="pres">
      <dgm:prSet presAssocID="{6C870B54-3A10-4A49-9063-27289CC47C4D}" presName="dummy3a" presStyleCnt="0"/>
      <dgm:spPr/>
    </dgm:pt>
    <dgm:pt modelId="{5C17AB5F-E6A3-40C5-B0B4-8671E75DDBFC}" type="pres">
      <dgm:prSet presAssocID="{6C870B54-3A10-4A49-9063-27289CC47C4D}" presName="dummy3b" presStyleCnt="0"/>
      <dgm:spPr/>
    </dgm:pt>
    <dgm:pt modelId="{0ECE8990-1D31-4B0E-B1E6-7758469AEDAD}" type="pres">
      <dgm:prSet presAssocID="{6C870B54-3A10-4A49-9063-27289CC47C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C665E9-131B-441C-AE10-B7C9FB09434B}" type="pres">
      <dgm:prSet presAssocID="{B12CA1EB-3247-4284-AFB5-78D73B39E2C2}" presName="arrowWedge1" presStyleLbl="fgSibTrans2D1" presStyleIdx="0" presStyleCnt="3"/>
      <dgm:spPr/>
    </dgm:pt>
    <dgm:pt modelId="{A6061860-E1EF-45D5-A06E-6B8D7F9F1113}" type="pres">
      <dgm:prSet presAssocID="{76C4CEB3-EF33-43AC-AB82-13A75466FBE6}" presName="arrowWedge2" presStyleLbl="fgSibTrans2D1" presStyleIdx="1" presStyleCnt="3"/>
      <dgm:spPr/>
    </dgm:pt>
    <dgm:pt modelId="{AF9A20EE-AC4B-4B25-8A69-70187FC23399}" type="pres">
      <dgm:prSet presAssocID="{1490B84C-D7F4-4D47-8A36-BD27B1819005}" presName="arrowWedge3" presStyleLbl="fgSibTrans2D1" presStyleIdx="2" presStyleCnt="3"/>
      <dgm:spPr/>
    </dgm:pt>
  </dgm:ptLst>
  <dgm:cxnLst>
    <dgm:cxn modelId="{EA7374E6-150F-4208-9738-E0650903D85F}" srcId="{6C870B54-3A10-4A49-9063-27289CC47C4D}" destId="{012E034B-AB3A-430B-B1D4-3CAA48F8C457}" srcOrd="2" destOrd="0" parTransId="{C243C55B-5DDE-4469-9636-A6B698E8DBEA}" sibTransId="{1490B84C-D7F4-4D47-8A36-BD27B1819005}"/>
    <dgm:cxn modelId="{771C85D3-521E-428B-AF94-34B5AD28BBFE}" srcId="{6C870B54-3A10-4A49-9063-27289CC47C4D}" destId="{93BC32A1-3CE8-498B-9676-104E877CC2B4}" srcOrd="0" destOrd="0" parTransId="{709C2BD4-3183-41F2-AE26-0CBB910A9155}" sibTransId="{B12CA1EB-3247-4284-AFB5-78D73B39E2C2}"/>
    <dgm:cxn modelId="{308DE5A2-34B8-420D-95AE-A89E528FF0B1}" type="presOf" srcId="{012E034B-AB3A-430B-B1D4-3CAA48F8C457}" destId="{2C8D361D-CAAB-4C0E-BFFC-4AD89C6E8AE7}" srcOrd="0" destOrd="0" presId="urn:microsoft.com/office/officeart/2005/8/layout/cycle8"/>
    <dgm:cxn modelId="{2B168137-4A55-4592-8D2E-7A2C6768DC2B}" srcId="{6C870B54-3A10-4A49-9063-27289CC47C4D}" destId="{D611D0BF-945C-4A0A-8AAF-769503088765}" srcOrd="1" destOrd="0" parTransId="{68EE6BB1-92CA-4B27-8F69-C8E0F14A3A3D}" sibTransId="{76C4CEB3-EF33-43AC-AB82-13A75466FBE6}"/>
    <dgm:cxn modelId="{06B9BB28-7D42-4D83-8F4E-AD8CA5ECC8F3}" type="presOf" srcId="{93BC32A1-3CE8-498B-9676-104E877CC2B4}" destId="{C2C8503B-E614-405F-879E-0A42146BEB2A}" srcOrd="0" destOrd="0" presId="urn:microsoft.com/office/officeart/2005/8/layout/cycle8"/>
    <dgm:cxn modelId="{49BCBF10-150D-4197-A304-1446095021CD}" type="presOf" srcId="{6C870B54-3A10-4A49-9063-27289CC47C4D}" destId="{11E9B8CE-F63B-4698-8CE7-F1B8519A94DB}" srcOrd="0" destOrd="0" presId="urn:microsoft.com/office/officeart/2005/8/layout/cycle8"/>
    <dgm:cxn modelId="{174F83EB-BB4E-482E-8C2D-DF57B4315D3B}" type="presOf" srcId="{D611D0BF-945C-4A0A-8AAF-769503088765}" destId="{348FF4D8-02D4-42F3-87C0-440A60B4C2A5}" srcOrd="1" destOrd="0" presId="urn:microsoft.com/office/officeart/2005/8/layout/cycle8"/>
    <dgm:cxn modelId="{6D56AD77-F1B3-4EBA-9BA1-5930DC7CD29B}" type="presOf" srcId="{93BC32A1-3CE8-498B-9676-104E877CC2B4}" destId="{6A4A48E5-27DF-4D8C-94AD-F6C55EA815B1}" srcOrd="1" destOrd="0" presId="urn:microsoft.com/office/officeart/2005/8/layout/cycle8"/>
    <dgm:cxn modelId="{2B7A3AD8-3D1E-46EC-BF98-D308CAABA5AA}" type="presOf" srcId="{012E034B-AB3A-430B-B1D4-3CAA48F8C457}" destId="{0ECE8990-1D31-4B0E-B1E6-7758469AEDAD}" srcOrd="1" destOrd="0" presId="urn:microsoft.com/office/officeart/2005/8/layout/cycle8"/>
    <dgm:cxn modelId="{27CAAF39-7BB5-4BFD-B27C-9D677A873B2D}" type="presOf" srcId="{D611D0BF-945C-4A0A-8AAF-769503088765}" destId="{C347B1A5-0FC0-497A-A22A-DF8C97434C54}" srcOrd="0" destOrd="0" presId="urn:microsoft.com/office/officeart/2005/8/layout/cycle8"/>
    <dgm:cxn modelId="{7641BCED-9E48-4EFB-A8F2-FE74C23BAC14}" type="presParOf" srcId="{11E9B8CE-F63B-4698-8CE7-F1B8519A94DB}" destId="{C2C8503B-E614-405F-879E-0A42146BEB2A}" srcOrd="0" destOrd="0" presId="urn:microsoft.com/office/officeart/2005/8/layout/cycle8"/>
    <dgm:cxn modelId="{4CAEDEA1-636C-43F9-8441-1C7CC6372172}" type="presParOf" srcId="{11E9B8CE-F63B-4698-8CE7-F1B8519A94DB}" destId="{96888762-70E8-4373-8D0B-564CBE76F089}" srcOrd="1" destOrd="0" presId="urn:microsoft.com/office/officeart/2005/8/layout/cycle8"/>
    <dgm:cxn modelId="{E0BA5487-BA6E-4EEF-8BF0-FDB335D47EB4}" type="presParOf" srcId="{11E9B8CE-F63B-4698-8CE7-F1B8519A94DB}" destId="{521A4682-6B04-485D-ACF3-2205D0EE0078}" srcOrd="2" destOrd="0" presId="urn:microsoft.com/office/officeart/2005/8/layout/cycle8"/>
    <dgm:cxn modelId="{0156CF7E-8875-45EA-8B8F-D719113C1B61}" type="presParOf" srcId="{11E9B8CE-F63B-4698-8CE7-F1B8519A94DB}" destId="{6A4A48E5-27DF-4D8C-94AD-F6C55EA815B1}" srcOrd="3" destOrd="0" presId="urn:microsoft.com/office/officeart/2005/8/layout/cycle8"/>
    <dgm:cxn modelId="{64E04DB4-0DEC-404F-8C5B-0E82DFC6479D}" type="presParOf" srcId="{11E9B8CE-F63B-4698-8CE7-F1B8519A94DB}" destId="{C347B1A5-0FC0-497A-A22A-DF8C97434C54}" srcOrd="4" destOrd="0" presId="urn:microsoft.com/office/officeart/2005/8/layout/cycle8"/>
    <dgm:cxn modelId="{BE854E6C-8515-4439-8C7B-8C04FE98514F}" type="presParOf" srcId="{11E9B8CE-F63B-4698-8CE7-F1B8519A94DB}" destId="{F5806411-8B7D-46A4-85A8-DC429F1171A0}" srcOrd="5" destOrd="0" presId="urn:microsoft.com/office/officeart/2005/8/layout/cycle8"/>
    <dgm:cxn modelId="{4B38A15B-9874-4486-8247-9E8646B285D4}" type="presParOf" srcId="{11E9B8CE-F63B-4698-8CE7-F1B8519A94DB}" destId="{5AAB52B3-4373-4215-8A6C-8DCFD353F523}" srcOrd="6" destOrd="0" presId="urn:microsoft.com/office/officeart/2005/8/layout/cycle8"/>
    <dgm:cxn modelId="{23EBEF63-BEC7-454A-82BC-0ECECD1AABC3}" type="presParOf" srcId="{11E9B8CE-F63B-4698-8CE7-F1B8519A94DB}" destId="{348FF4D8-02D4-42F3-87C0-440A60B4C2A5}" srcOrd="7" destOrd="0" presId="urn:microsoft.com/office/officeart/2005/8/layout/cycle8"/>
    <dgm:cxn modelId="{AFD3D989-4C1E-4103-922E-14B3D466C871}" type="presParOf" srcId="{11E9B8CE-F63B-4698-8CE7-F1B8519A94DB}" destId="{2C8D361D-CAAB-4C0E-BFFC-4AD89C6E8AE7}" srcOrd="8" destOrd="0" presId="urn:microsoft.com/office/officeart/2005/8/layout/cycle8"/>
    <dgm:cxn modelId="{A9561087-7597-4EFA-B165-BB83FF84175D}" type="presParOf" srcId="{11E9B8CE-F63B-4698-8CE7-F1B8519A94DB}" destId="{F40267F1-9B5C-42FB-AA6D-7F6B4DB65CBD}" srcOrd="9" destOrd="0" presId="urn:microsoft.com/office/officeart/2005/8/layout/cycle8"/>
    <dgm:cxn modelId="{BD5C2DA3-446F-4D19-89AD-4E6E023BC562}" type="presParOf" srcId="{11E9B8CE-F63B-4698-8CE7-F1B8519A94DB}" destId="{5C17AB5F-E6A3-40C5-B0B4-8671E75DDBFC}" srcOrd="10" destOrd="0" presId="urn:microsoft.com/office/officeart/2005/8/layout/cycle8"/>
    <dgm:cxn modelId="{AF359C61-E568-4807-AE1A-9D6E9423A098}" type="presParOf" srcId="{11E9B8CE-F63B-4698-8CE7-F1B8519A94DB}" destId="{0ECE8990-1D31-4B0E-B1E6-7758469AEDAD}" srcOrd="11" destOrd="0" presId="urn:microsoft.com/office/officeart/2005/8/layout/cycle8"/>
    <dgm:cxn modelId="{EC689D59-B460-4B39-B636-416851805D57}" type="presParOf" srcId="{11E9B8CE-F63B-4698-8CE7-F1B8519A94DB}" destId="{5AC665E9-131B-441C-AE10-B7C9FB09434B}" srcOrd="12" destOrd="0" presId="urn:microsoft.com/office/officeart/2005/8/layout/cycle8"/>
    <dgm:cxn modelId="{6AADF588-511D-4DEA-AE7A-60EFD52EDCA4}" type="presParOf" srcId="{11E9B8CE-F63B-4698-8CE7-F1B8519A94DB}" destId="{A6061860-E1EF-45D5-A06E-6B8D7F9F1113}" srcOrd="13" destOrd="0" presId="urn:microsoft.com/office/officeart/2005/8/layout/cycle8"/>
    <dgm:cxn modelId="{CD9E67F3-D265-4263-9A1E-D2662C62B5E4}" type="presParOf" srcId="{11E9B8CE-F63B-4698-8CE7-F1B8519A94DB}" destId="{AF9A20EE-AC4B-4B25-8A69-70187FC2339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C84C-452C-41DD-8814-A6DABA526303}">
      <dsp:nvSpPr>
        <dsp:cNvPr id="0" name=""/>
        <dsp:cNvSpPr/>
      </dsp:nvSpPr>
      <dsp:spPr>
        <a:xfrm>
          <a:off x="2395671" y="563567"/>
          <a:ext cx="3132571" cy="3132571"/>
        </a:xfrm>
        <a:prstGeom prst="blockArc">
          <a:avLst>
            <a:gd name="adj1" fmla="val 12516840"/>
            <a:gd name="adj2" fmla="val 1612781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42EB-0C77-4DA1-AEAE-DEF5755B5765}">
      <dsp:nvSpPr>
        <dsp:cNvPr id="0" name=""/>
        <dsp:cNvSpPr/>
      </dsp:nvSpPr>
      <dsp:spPr>
        <a:xfrm>
          <a:off x="2376126" y="598311"/>
          <a:ext cx="3132571" cy="3132571"/>
        </a:xfrm>
        <a:prstGeom prst="blockArc">
          <a:avLst>
            <a:gd name="adj1" fmla="val 9057379"/>
            <a:gd name="adj2" fmla="val 12606362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1F9A9-1225-4EF5-9BB4-6A010DE79DC3}">
      <dsp:nvSpPr>
        <dsp:cNvPr id="0" name=""/>
        <dsp:cNvSpPr/>
      </dsp:nvSpPr>
      <dsp:spPr>
        <a:xfrm>
          <a:off x="2289277" y="459880"/>
          <a:ext cx="3132571" cy="3132571"/>
        </a:xfrm>
        <a:prstGeom prst="blockArc">
          <a:avLst>
            <a:gd name="adj1" fmla="val 5233195"/>
            <a:gd name="adj2" fmla="val 8690228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0E04-F8D7-4E05-990B-D97FA5B1AB95}">
      <dsp:nvSpPr>
        <dsp:cNvPr id="0" name=""/>
        <dsp:cNvSpPr/>
      </dsp:nvSpPr>
      <dsp:spPr>
        <a:xfrm>
          <a:off x="2386378" y="487225"/>
          <a:ext cx="3132571" cy="3132571"/>
        </a:xfrm>
        <a:prstGeom prst="blockArc">
          <a:avLst>
            <a:gd name="adj1" fmla="val 2080892"/>
            <a:gd name="adj2" fmla="val 5451311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80DAE-1287-4448-BAE8-87344314D130}">
      <dsp:nvSpPr>
        <dsp:cNvPr id="0" name=""/>
        <dsp:cNvSpPr/>
      </dsp:nvSpPr>
      <dsp:spPr>
        <a:xfrm>
          <a:off x="2337136" y="534106"/>
          <a:ext cx="3132571" cy="3132571"/>
        </a:xfrm>
        <a:prstGeom prst="blockArc">
          <a:avLst>
            <a:gd name="adj1" fmla="val 19876778"/>
            <a:gd name="adj2" fmla="val 1877774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3314-6000-4B9B-8413-5427B0343098}">
      <dsp:nvSpPr>
        <dsp:cNvPr id="0" name=""/>
        <dsp:cNvSpPr/>
      </dsp:nvSpPr>
      <dsp:spPr>
        <a:xfrm>
          <a:off x="2353882" y="563874"/>
          <a:ext cx="3132571" cy="3132571"/>
        </a:xfrm>
        <a:prstGeom prst="blockArc">
          <a:avLst>
            <a:gd name="adj1" fmla="val 16221658"/>
            <a:gd name="adj2" fmla="val 19800077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CF5F3-9D59-4B2D-8C8C-312C14704D54}">
      <dsp:nvSpPr>
        <dsp:cNvPr id="0" name=""/>
        <dsp:cNvSpPr/>
      </dsp:nvSpPr>
      <dsp:spPr>
        <a:xfrm>
          <a:off x="3183130" y="1321730"/>
          <a:ext cx="1405279" cy="140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Public </a:t>
          </a:r>
          <a:r>
            <a:rPr lang="hu-HU" sz="2200" kern="1200" dirty="0" err="1"/>
            <a:t>health</a:t>
          </a:r>
          <a:r>
            <a:rPr lang="hu-HU" sz="2200" kern="1200" dirty="0"/>
            <a:t> </a:t>
          </a:r>
          <a:r>
            <a:rPr lang="hu-HU" sz="2200" kern="1200" dirty="0" err="1"/>
            <a:t>action</a:t>
          </a:r>
          <a:endParaRPr lang="hu-HU" sz="2200" kern="1200" dirty="0"/>
        </a:p>
      </dsp:txBody>
      <dsp:txXfrm>
        <a:off x="3388928" y="1527528"/>
        <a:ext cx="993683" cy="993683"/>
      </dsp:txXfrm>
    </dsp:sp>
    <dsp:sp modelId="{1229C723-8E83-4DC9-81F8-162414DB6DAF}">
      <dsp:nvSpPr>
        <dsp:cNvPr id="0" name=""/>
        <dsp:cNvSpPr/>
      </dsp:nvSpPr>
      <dsp:spPr>
        <a:xfrm>
          <a:off x="3177049" y="30564"/>
          <a:ext cx="1505526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/>
            <a:t>Surveillance</a:t>
          </a:r>
          <a:r>
            <a:rPr lang="hu-HU" sz="1300" kern="1200" dirty="0"/>
            <a:t> </a:t>
          </a:r>
          <a:r>
            <a:rPr lang="hu-HU" sz="1300" kern="1200" dirty="0" err="1"/>
            <a:t>methods</a:t>
          </a:r>
          <a:endParaRPr lang="hu-HU" sz="1300" kern="1200" dirty="0"/>
        </a:p>
      </dsp:txBody>
      <dsp:txXfrm>
        <a:off x="3397528" y="197148"/>
        <a:ext cx="1064568" cy="804338"/>
      </dsp:txXfrm>
    </dsp:sp>
    <dsp:sp modelId="{26E0AAC8-9353-45BE-AF83-7B299440BB9B}">
      <dsp:nvSpPr>
        <dsp:cNvPr id="0" name=""/>
        <dsp:cNvSpPr/>
      </dsp:nvSpPr>
      <dsp:spPr>
        <a:xfrm>
          <a:off x="4418125" y="796000"/>
          <a:ext cx="1655668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Data </a:t>
          </a:r>
          <a:r>
            <a:rPr lang="hu-HU" sz="1300" kern="1200" dirty="0" err="1"/>
            <a:t>collection</a:t>
          </a:r>
          <a:endParaRPr lang="hu-HU" sz="1300" kern="1200" dirty="0"/>
        </a:p>
      </dsp:txBody>
      <dsp:txXfrm>
        <a:off x="4660592" y="962584"/>
        <a:ext cx="1170734" cy="804338"/>
      </dsp:txXfrm>
    </dsp:sp>
    <dsp:sp modelId="{BA782ECD-60B9-462C-BD04-4DE1C55C2478}">
      <dsp:nvSpPr>
        <dsp:cNvPr id="0" name=""/>
        <dsp:cNvSpPr/>
      </dsp:nvSpPr>
      <dsp:spPr>
        <a:xfrm>
          <a:off x="4397189" y="2326870"/>
          <a:ext cx="1628705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Data </a:t>
          </a:r>
          <a:r>
            <a:rPr lang="hu-HU" sz="1300" kern="1200" dirty="0" err="1"/>
            <a:t>analysis</a:t>
          </a:r>
          <a:endParaRPr lang="hu-HU" sz="1300" kern="1200" dirty="0"/>
        </a:p>
      </dsp:txBody>
      <dsp:txXfrm>
        <a:off x="4635707" y="2493454"/>
        <a:ext cx="1151669" cy="804338"/>
      </dsp:txXfrm>
    </dsp:sp>
    <dsp:sp modelId="{C4FA3A71-7CA0-4568-BA00-8E0A3425A493}">
      <dsp:nvSpPr>
        <dsp:cNvPr id="0" name=""/>
        <dsp:cNvSpPr/>
      </dsp:nvSpPr>
      <dsp:spPr>
        <a:xfrm>
          <a:off x="3175753" y="2986483"/>
          <a:ext cx="1508123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Data </a:t>
          </a:r>
          <a:r>
            <a:rPr lang="hu-HU" sz="1300" kern="1200" dirty="0" err="1"/>
            <a:t>interpretation</a:t>
          </a:r>
          <a:endParaRPr lang="hu-HU" sz="1300" kern="1200" dirty="0"/>
        </a:p>
      </dsp:txBody>
      <dsp:txXfrm>
        <a:off x="3396612" y="3153067"/>
        <a:ext cx="1066405" cy="804338"/>
      </dsp:txXfrm>
    </dsp:sp>
    <dsp:sp modelId="{54DE535F-9E7E-447F-A1AF-801D52566EC6}">
      <dsp:nvSpPr>
        <dsp:cNvPr id="0" name=""/>
        <dsp:cNvSpPr/>
      </dsp:nvSpPr>
      <dsp:spPr>
        <a:xfrm>
          <a:off x="1772587" y="2339046"/>
          <a:ext cx="1662918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/>
            <a:t>Communication</a:t>
          </a:r>
          <a:r>
            <a:rPr lang="hu-HU" sz="1300" kern="1200" dirty="0"/>
            <a:t> / </a:t>
          </a:r>
          <a:r>
            <a:rPr lang="hu-HU" sz="1300" kern="1200" dirty="0" err="1"/>
            <a:t>dissemination</a:t>
          </a:r>
          <a:endParaRPr lang="hu-HU" sz="1300" kern="1200" dirty="0"/>
        </a:p>
      </dsp:txBody>
      <dsp:txXfrm>
        <a:off x="2016116" y="2505630"/>
        <a:ext cx="1175860" cy="804338"/>
      </dsp:txXfrm>
    </dsp:sp>
    <dsp:sp modelId="{D82AFECE-81ED-4F59-9C68-8D86B3429C3C}">
      <dsp:nvSpPr>
        <dsp:cNvPr id="0" name=""/>
        <dsp:cNvSpPr/>
      </dsp:nvSpPr>
      <dsp:spPr>
        <a:xfrm>
          <a:off x="1890726" y="827955"/>
          <a:ext cx="1454659" cy="113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/>
            <a:t>Evaluation</a:t>
          </a:r>
          <a:endParaRPr lang="hu-HU" sz="1300" kern="1200" dirty="0"/>
        </a:p>
      </dsp:txBody>
      <dsp:txXfrm>
        <a:off x="2103756" y="994539"/>
        <a:ext cx="1028599" cy="804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8503B-E614-405F-879E-0A42146BEB2A}">
      <dsp:nvSpPr>
        <dsp:cNvPr id="0" name=""/>
        <dsp:cNvSpPr/>
      </dsp:nvSpPr>
      <dsp:spPr>
        <a:xfrm>
          <a:off x="972269" y="240398"/>
          <a:ext cx="3106692" cy="310669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/>
            <a:t>Detecting</a:t>
          </a:r>
          <a:r>
            <a:rPr lang="hu-HU" sz="1700" kern="1200" dirty="0"/>
            <a:t> </a:t>
          </a:r>
          <a:r>
            <a:rPr lang="hu-HU" sz="1700" kern="1200" dirty="0" err="1"/>
            <a:t>outbreaks</a:t>
          </a:r>
          <a:endParaRPr lang="hu-HU" sz="1700" kern="1200" dirty="0"/>
        </a:p>
      </dsp:txBody>
      <dsp:txXfrm>
        <a:off x="2609569" y="898721"/>
        <a:ext cx="1109532" cy="924610"/>
      </dsp:txXfrm>
    </dsp:sp>
    <dsp:sp modelId="{C347B1A5-0FC0-497A-A22A-DF8C97434C54}">
      <dsp:nvSpPr>
        <dsp:cNvPr id="0" name=""/>
        <dsp:cNvSpPr/>
      </dsp:nvSpPr>
      <dsp:spPr>
        <a:xfrm>
          <a:off x="908285" y="351352"/>
          <a:ext cx="3106692" cy="310669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/>
            <a:t>Responding</a:t>
          </a:r>
          <a:r>
            <a:rPr lang="hu-HU" sz="1700" kern="1200" dirty="0"/>
            <a:t> </a:t>
          </a:r>
          <a:r>
            <a:rPr lang="hu-HU" sz="1700" kern="1200" dirty="0" err="1"/>
            <a:t>to</a:t>
          </a:r>
          <a:r>
            <a:rPr lang="hu-HU" sz="1700" kern="1200" dirty="0"/>
            <a:t> </a:t>
          </a:r>
          <a:r>
            <a:rPr lang="hu-HU" sz="1700" kern="1200" dirty="0" err="1"/>
            <a:t>outbreaks</a:t>
          </a:r>
          <a:endParaRPr lang="hu-HU" sz="1700" kern="1200" dirty="0"/>
        </a:p>
      </dsp:txBody>
      <dsp:txXfrm>
        <a:off x="1647974" y="2367003"/>
        <a:ext cx="1664299" cy="813657"/>
      </dsp:txXfrm>
    </dsp:sp>
    <dsp:sp modelId="{2C8D361D-CAAB-4C0E-BFFC-4AD89C6E8AE7}">
      <dsp:nvSpPr>
        <dsp:cNvPr id="0" name=""/>
        <dsp:cNvSpPr/>
      </dsp:nvSpPr>
      <dsp:spPr>
        <a:xfrm>
          <a:off x="845328" y="204516"/>
          <a:ext cx="3106692" cy="310669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/>
            <a:t>Preventing</a:t>
          </a:r>
          <a:r>
            <a:rPr lang="hu-HU" sz="1700" kern="1200" dirty="0"/>
            <a:t> </a:t>
          </a:r>
          <a:r>
            <a:rPr lang="hu-HU" sz="1700" kern="1200" dirty="0" err="1"/>
            <a:t>outbreaks</a:t>
          </a:r>
          <a:endParaRPr lang="hu-HU" sz="1700" kern="1200" dirty="0"/>
        </a:p>
      </dsp:txBody>
      <dsp:txXfrm>
        <a:off x="1205186" y="862839"/>
        <a:ext cx="1109532" cy="924610"/>
      </dsp:txXfrm>
    </dsp:sp>
    <dsp:sp modelId="{5AC665E9-131B-441C-AE10-B7C9FB09434B}">
      <dsp:nvSpPr>
        <dsp:cNvPr id="0" name=""/>
        <dsp:cNvSpPr/>
      </dsp:nvSpPr>
      <dsp:spPr>
        <a:xfrm>
          <a:off x="780206" y="48079"/>
          <a:ext cx="3491330" cy="34913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1860-E1EF-45D5-A06E-6B8D7F9F1113}">
      <dsp:nvSpPr>
        <dsp:cNvPr id="0" name=""/>
        <dsp:cNvSpPr/>
      </dsp:nvSpPr>
      <dsp:spPr>
        <a:xfrm>
          <a:off x="715966" y="158836"/>
          <a:ext cx="3491330" cy="34913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A20EE-AC4B-4B25-8A69-70187FC23399}">
      <dsp:nvSpPr>
        <dsp:cNvPr id="0" name=""/>
        <dsp:cNvSpPr/>
      </dsp:nvSpPr>
      <dsp:spPr>
        <a:xfrm>
          <a:off x="652752" y="12197"/>
          <a:ext cx="3491330" cy="34913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2921-86BD-4BFF-B060-8B64E29C5181}" type="datetimeFigureOut">
              <a:rPr lang="hu-HU" smtClean="0"/>
              <a:t>2023. 12. 20.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6C1D-717C-467F-A1F0-0F0CE9DCA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9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30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8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9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6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8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3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0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4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40485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dc.europa.eu/sites/default/files/documents/antimicrobial-use-healthcare-associated-infections-point-prevalence-survey-version6-1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dc.europa.eu/sites/default/files/documents/antimicrobial-use-healthcare-associated-infections-point-prevalence-survey-version6-1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preview/mmwrhtml/rr5305a1.htm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antimicrobial-stewardship-and-healthcare-epidemiology/article/automating-surveillance-for-healthcareassociated-infections-rationale-and-current-realities-part-iiii/18B9E973F5B768DA636C1C42884C23B7" TargetMode="External"/><Relationship Id="rId2" Type="http://schemas.openxmlformats.org/officeDocument/2006/relationships/hyperlink" Target="https://www.cdc.gov/nhsn/PDFS/OutlineForHAISurveillanc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m.org/Articles/2021/July/Whole-Genome-Sequencing-WGS-as-a-Tool-for-Hospit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 dirty="0"/>
              <a:t>Investigation and control of outbreaks of healthcare-associated infections</a:t>
            </a:r>
            <a:r>
              <a:rPr lang="en-US" sz="2800" b="0" dirty="0"/>
              <a:t> </a:t>
            </a:r>
            <a:endParaRPr lang="en-GB" sz="2800" b="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3B6BDC1-B62E-0B91-F498-90291609FB45}"/>
              </a:ext>
            </a:extLst>
          </p:cNvPr>
          <p:cNvSpPr txBox="1"/>
          <p:nvPr/>
        </p:nvSpPr>
        <p:spPr>
          <a:xfrm>
            <a:off x="484713" y="4300094"/>
            <a:ext cx="11526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The role of manual/automated surveillance in identifying HAI outbreaks  </a:t>
            </a:r>
            <a:r>
              <a:rPr kumimoji="0" lang="hu-HU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- Part 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lang="hu-HU" sz="2400" b="1" kern="0" dirty="0">
                <a:solidFill>
                  <a:prstClr val="white"/>
                </a:solidFill>
                <a:latin typeface="Tahoma" pitchFamily="34" charset="0"/>
                <a:ea typeface="+mj-ea"/>
                <a:cs typeface="Tahoma" pitchFamily="34" charset="0"/>
              </a:rPr>
              <a:t>Agnes Hajdu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CE622A-804B-A824-3902-F6D59119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Potential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routine</a:t>
            </a:r>
            <a:r>
              <a:rPr lang="hu-HU" dirty="0"/>
              <a:t> HAI </a:t>
            </a:r>
            <a:r>
              <a:rPr lang="hu-HU" dirty="0" err="1"/>
              <a:t>surveillance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8263C3-BFDB-0691-DC2B-162CFD43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5121076" cy="4702726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/>
              <a:t>Numerator </a:t>
            </a:r>
            <a:r>
              <a:rPr lang="hu-HU" b="1" dirty="0" err="1"/>
              <a:t>data</a:t>
            </a:r>
            <a:r>
              <a:rPr lang="hu-HU" b="1" dirty="0"/>
              <a:t> (HAI)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Admission/discharge/transfer records, microbiology laboratory records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Visits to patient wards for observation and discussion with </a:t>
            </a:r>
            <a:r>
              <a:rPr lang="hu-HU" dirty="0" err="1"/>
              <a:t>medical</a:t>
            </a:r>
            <a:r>
              <a:rPr lang="hu-HU" dirty="0"/>
              <a:t>/</a:t>
            </a:r>
            <a:r>
              <a:rPr lang="hu-HU" dirty="0" err="1"/>
              <a:t>nursing</a:t>
            </a:r>
            <a:r>
              <a:rPr lang="hu-HU" dirty="0"/>
              <a:t> </a:t>
            </a:r>
            <a:r>
              <a:rPr lang="hu-HU" dirty="0" err="1"/>
              <a:t>staff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charts (paper or </a:t>
            </a:r>
            <a:r>
              <a:rPr lang="hu-HU" dirty="0" err="1"/>
              <a:t>electronic</a:t>
            </a:r>
            <a:r>
              <a:rPr lang="en-US" dirty="0"/>
              <a:t>) for case confirmation</a:t>
            </a:r>
          </a:p>
          <a:p>
            <a:pPr lvl="1"/>
            <a:r>
              <a:rPr lang="en-US" dirty="0"/>
              <a:t>a) Laboratory and radiology/imaging results</a:t>
            </a:r>
          </a:p>
          <a:p>
            <a:pPr lvl="1"/>
            <a:r>
              <a:rPr lang="en-US" dirty="0"/>
              <a:t>b) Nursing and physician’s notes and consults</a:t>
            </a:r>
          </a:p>
          <a:p>
            <a:pPr lvl="1"/>
            <a:r>
              <a:rPr lang="en-US" dirty="0"/>
              <a:t>c) Admission diagnosis</a:t>
            </a:r>
          </a:p>
          <a:p>
            <a:pPr lvl="1"/>
            <a:r>
              <a:rPr lang="en-US" dirty="0"/>
              <a:t>d) History and physical examination findings</a:t>
            </a:r>
          </a:p>
          <a:p>
            <a:pPr lvl="1"/>
            <a:r>
              <a:rPr lang="en-US" dirty="0"/>
              <a:t>e) Records of diagnostic and surgical interventions</a:t>
            </a:r>
          </a:p>
          <a:p>
            <a:pPr lvl="1"/>
            <a:r>
              <a:rPr lang="en-US" dirty="0"/>
              <a:t>f) Temperature chart</a:t>
            </a:r>
          </a:p>
          <a:p>
            <a:pPr lvl="1"/>
            <a:r>
              <a:rPr lang="en-US" dirty="0"/>
              <a:t>g) Information on administration of antibiotics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SSI</a:t>
            </a:r>
            <a:r>
              <a:rPr lang="hu-HU" dirty="0"/>
              <a:t> </a:t>
            </a:r>
            <a:r>
              <a:rPr lang="hu-HU" dirty="0" err="1"/>
              <a:t>detected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discharge</a:t>
            </a:r>
            <a:r>
              <a:rPr lang="hu-HU" dirty="0"/>
              <a:t>:</a:t>
            </a:r>
            <a:r>
              <a:rPr lang="en-US" dirty="0"/>
              <a:t> surgery</a:t>
            </a:r>
            <a:r>
              <a:rPr lang="hu-HU" dirty="0"/>
              <a:t> </a:t>
            </a:r>
            <a:r>
              <a:rPr lang="en-US" dirty="0"/>
              <a:t>clinics, physician’s offices, emergency departments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patients</a:t>
            </a:r>
            <a:r>
              <a:rPr lang="hu-HU" dirty="0"/>
              <a:t> </a:t>
            </a:r>
            <a:r>
              <a:rPr lang="hu-HU" dirty="0" err="1"/>
              <a:t>themselves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6D67C6-EBEB-E1CC-A0EE-B18406B3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ICU: </a:t>
            </a:r>
            <a:r>
              <a:rPr lang="hu-HU" dirty="0" err="1" smtClean="0"/>
              <a:t>intensive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unit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3A01038-A28E-E3E2-0CBB-41687A78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F3D7D67F-9623-2AFC-9117-72D8EA5A355F}"/>
              </a:ext>
            </a:extLst>
          </p:cNvPr>
          <p:cNvSpPr txBox="1">
            <a:spLocks/>
          </p:cNvSpPr>
          <p:nvPr/>
        </p:nvSpPr>
        <p:spPr>
          <a:xfrm>
            <a:off x="6480824" y="1474236"/>
            <a:ext cx="512107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 err="1"/>
              <a:t>Denominator</a:t>
            </a:r>
            <a:r>
              <a:rPr lang="hu-HU" sz="1800" b="1" dirty="0"/>
              <a:t> </a:t>
            </a:r>
            <a:r>
              <a:rPr lang="hu-HU" sz="1800" b="1" dirty="0" err="1"/>
              <a:t>data</a:t>
            </a:r>
            <a:r>
              <a:rPr lang="hu-HU" sz="1800" b="1" dirty="0"/>
              <a:t> (</a:t>
            </a:r>
            <a:r>
              <a:rPr lang="hu-HU" sz="1800" b="1" dirty="0" err="1"/>
              <a:t>patients</a:t>
            </a:r>
            <a:r>
              <a:rPr lang="hu-HU" sz="1800" b="1" dirty="0"/>
              <a:t> </a:t>
            </a:r>
            <a:r>
              <a:rPr lang="hu-HU" sz="1800" b="1" dirty="0" err="1"/>
              <a:t>at</a:t>
            </a:r>
            <a:r>
              <a:rPr lang="hu-HU" sz="1800" b="1" dirty="0"/>
              <a:t> </a:t>
            </a:r>
            <a:r>
              <a:rPr lang="hu-HU" sz="1800" b="1" dirty="0" err="1"/>
              <a:t>risk</a:t>
            </a:r>
            <a:r>
              <a:rPr lang="hu-HU" sz="1800" b="1" dirty="0"/>
              <a:t> of an HAI)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Admission/discharge/transfer records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/>
              <a:t>Patient</a:t>
            </a:r>
            <a:r>
              <a:rPr lang="hu-HU" sz="1800" dirty="0"/>
              <a:t> </a:t>
            </a:r>
            <a:r>
              <a:rPr lang="hu-HU" sz="1800" dirty="0" err="1"/>
              <a:t>tracking</a:t>
            </a:r>
            <a:r>
              <a:rPr lang="hu-HU" sz="1800" dirty="0"/>
              <a:t> </a:t>
            </a:r>
            <a:r>
              <a:rPr lang="hu-HU" sz="1800" dirty="0" err="1"/>
              <a:t>systems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err="1"/>
              <a:t>For</a:t>
            </a:r>
            <a:r>
              <a:rPr lang="hu-HU" sz="1800" i="1" dirty="0"/>
              <a:t> </a:t>
            </a:r>
            <a:r>
              <a:rPr lang="hu-HU" sz="1800" i="1" dirty="0" err="1"/>
              <a:t>device-associated</a:t>
            </a:r>
            <a:r>
              <a:rPr lang="hu-HU" sz="1800" i="1" dirty="0"/>
              <a:t> HAI</a:t>
            </a:r>
            <a:r>
              <a:rPr lang="hu-HU" sz="1800" dirty="0"/>
              <a:t>: </a:t>
            </a:r>
            <a:r>
              <a:rPr lang="hu-HU" sz="1800" dirty="0" err="1"/>
              <a:t>gathering</a:t>
            </a:r>
            <a:r>
              <a:rPr lang="hu-HU" sz="1800" dirty="0"/>
              <a:t> </a:t>
            </a:r>
            <a:r>
              <a:rPr lang="hu-HU" sz="1800" dirty="0" err="1"/>
              <a:t>data</a:t>
            </a:r>
            <a:r>
              <a:rPr lang="hu-HU" sz="1800" dirty="0"/>
              <a:t> </a:t>
            </a:r>
            <a:r>
              <a:rPr lang="hu-HU" sz="1800" dirty="0" err="1"/>
              <a:t>on</a:t>
            </a:r>
            <a:r>
              <a:rPr lang="hu-HU" sz="1800" dirty="0"/>
              <a:t> </a:t>
            </a:r>
            <a:r>
              <a:rPr lang="en-US" sz="1800" dirty="0"/>
              <a:t>number of patients and total number of ventilator-days, </a:t>
            </a:r>
            <a:r>
              <a:rPr lang="hu-HU" sz="1800" dirty="0"/>
              <a:t>CVC</a:t>
            </a:r>
            <a:r>
              <a:rPr lang="en-US" sz="1800" dirty="0"/>
              <a:t>-days and</a:t>
            </a:r>
            <a:r>
              <a:rPr lang="hu-HU" sz="1800" dirty="0"/>
              <a:t> </a:t>
            </a:r>
            <a:r>
              <a:rPr lang="en-US" sz="1800" dirty="0"/>
              <a:t>urinary catheter-days in the patient care area(s) under surveillance</a:t>
            </a:r>
            <a:r>
              <a:rPr lang="hu-HU" sz="1800" dirty="0"/>
              <a:t>, </a:t>
            </a:r>
            <a:r>
              <a:rPr lang="hu-HU" sz="1800" dirty="0" err="1"/>
              <a:t>e.g</a:t>
            </a:r>
            <a:r>
              <a:rPr lang="hu-HU" sz="1800" dirty="0"/>
              <a:t> 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i="1" dirty="0" err="1"/>
              <a:t>For</a:t>
            </a:r>
            <a:r>
              <a:rPr lang="hu-HU" sz="1800" i="1" dirty="0"/>
              <a:t> </a:t>
            </a:r>
            <a:r>
              <a:rPr lang="hu-HU" sz="1800" i="1" dirty="0" err="1"/>
              <a:t>SSIs</a:t>
            </a:r>
            <a:r>
              <a:rPr lang="hu-HU" sz="1800" dirty="0"/>
              <a:t>: </a:t>
            </a:r>
            <a:r>
              <a:rPr lang="en-US" sz="1800" dirty="0"/>
              <a:t>detailed logs from the operating room for each </a:t>
            </a:r>
            <a:r>
              <a:rPr lang="en-US" sz="1800" dirty="0" err="1"/>
              <a:t>operativ</a:t>
            </a:r>
            <a:r>
              <a:rPr lang="hu-HU" sz="1800" dirty="0"/>
              <a:t>e </a:t>
            </a:r>
            <a:r>
              <a:rPr lang="en-US" sz="1800" dirty="0"/>
              <a:t>procedure</a:t>
            </a:r>
            <a:r>
              <a:rPr lang="hu-HU" sz="1800" dirty="0"/>
              <a:t> </a:t>
            </a:r>
            <a:r>
              <a:rPr lang="hu-HU" sz="1800" dirty="0" err="1"/>
              <a:t>under</a:t>
            </a:r>
            <a:r>
              <a:rPr lang="hu-HU" sz="1800" dirty="0"/>
              <a:t> </a:t>
            </a:r>
            <a:r>
              <a:rPr lang="hu-HU" sz="1800" dirty="0" err="1"/>
              <a:t>surveillance</a:t>
            </a:r>
            <a:r>
              <a:rPr lang="hu-HU" sz="1800" dirty="0"/>
              <a:t> and </a:t>
            </a:r>
            <a:r>
              <a:rPr lang="hu-HU" sz="1800" dirty="0" err="1"/>
              <a:t>patient</a:t>
            </a:r>
            <a:r>
              <a:rPr lang="hu-HU" sz="1800" dirty="0"/>
              <a:t> </a:t>
            </a:r>
            <a:r>
              <a:rPr lang="hu-HU" sz="1800" dirty="0" err="1"/>
              <a:t>charts</a:t>
            </a:r>
            <a:r>
              <a:rPr lang="hu-HU" sz="1800" dirty="0"/>
              <a:t> </a:t>
            </a:r>
            <a:r>
              <a:rPr lang="hu-HU" sz="1800" dirty="0" err="1"/>
              <a:t>as</a:t>
            </a:r>
            <a:r>
              <a:rPr lang="hu-HU" sz="1800" dirty="0"/>
              <a:t> </a:t>
            </a:r>
            <a:r>
              <a:rPr lang="hu-HU" sz="1800" dirty="0" err="1"/>
              <a:t>needed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10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E1DA08-B379-2AB8-CF8F-40900F64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Identification</a:t>
            </a:r>
            <a:r>
              <a:rPr lang="hu-HU" dirty="0"/>
              <a:t> of </a:t>
            </a:r>
            <a:r>
              <a:rPr lang="hu-HU" dirty="0" err="1"/>
              <a:t>outbreaks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D70E4A-5251-7B0C-5E7D-F3EADC45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>
                <a:sym typeface="Wingdings" panose="05000000000000000000" pitchFamily="2" charset="2"/>
              </a:rPr>
              <a:t>While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looking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for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HAIs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during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systematic</a:t>
            </a:r>
            <a:r>
              <a:rPr lang="hu-HU" sz="2600" dirty="0">
                <a:sym typeface="Wingdings" panose="05000000000000000000" pitchFamily="2" charset="2"/>
              </a:rPr>
              <a:t>, </a:t>
            </a:r>
            <a:r>
              <a:rPr lang="hu-HU" sz="2600" dirty="0" err="1">
                <a:sym typeface="Wingdings" panose="05000000000000000000" pitchFamily="2" charset="2"/>
              </a:rPr>
              <a:t>ongoing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routine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surveillance</a:t>
            </a:r>
            <a:r>
              <a:rPr lang="hu-HU" sz="2600" dirty="0">
                <a:sym typeface="Wingdings" panose="05000000000000000000" pitchFamily="2" charset="2"/>
              </a:rPr>
              <a:t>, </a:t>
            </a:r>
            <a:r>
              <a:rPr lang="hu-HU" sz="2600" dirty="0" err="1">
                <a:sym typeface="Wingdings" panose="05000000000000000000" pitchFamily="2" charset="2"/>
              </a:rPr>
              <a:t>clusters</a:t>
            </a:r>
            <a:r>
              <a:rPr lang="hu-HU" sz="2600" dirty="0">
                <a:sym typeface="Wingdings" panose="05000000000000000000" pitchFamily="2" charset="2"/>
              </a:rPr>
              <a:t> of </a:t>
            </a:r>
            <a:r>
              <a:rPr lang="hu-HU" sz="2600" dirty="0" err="1">
                <a:sym typeface="Wingdings" panose="05000000000000000000" pitchFamily="2" charset="2"/>
              </a:rPr>
              <a:t>HAIs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may</a:t>
            </a:r>
            <a:r>
              <a:rPr lang="hu-HU" sz="2600" dirty="0">
                <a:sym typeface="Wingdings" panose="05000000000000000000" pitchFamily="2" charset="2"/>
              </a:rPr>
              <a:t> be </a:t>
            </a:r>
            <a:r>
              <a:rPr lang="hu-HU" sz="2600" dirty="0" err="1">
                <a:sym typeface="Wingdings" panose="05000000000000000000" pitchFamily="2" charset="2"/>
              </a:rPr>
              <a:t>detected</a:t>
            </a:r>
            <a:r>
              <a:rPr lang="hu-HU" sz="2600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>
                <a:sym typeface="Wingdings" panose="05000000000000000000" pitchFamily="2" charset="2"/>
              </a:rPr>
              <a:t>E.g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manual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review</a:t>
            </a:r>
            <a:r>
              <a:rPr lang="hu-HU" sz="2600" dirty="0">
                <a:sym typeface="Wingdings" panose="05000000000000000000" pitchFamily="2" charset="2"/>
              </a:rPr>
              <a:t> of </a:t>
            </a:r>
            <a:r>
              <a:rPr lang="hu-HU" sz="2600" dirty="0" err="1">
                <a:sym typeface="Wingdings" panose="05000000000000000000" pitchFamily="2" charset="2"/>
              </a:rPr>
              <a:t>laboratory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reports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by</a:t>
            </a:r>
            <a:r>
              <a:rPr lang="hu-HU" sz="2600" dirty="0">
                <a:sym typeface="Wingdings" panose="05000000000000000000" pitchFamily="2" charset="2"/>
              </a:rPr>
              <a:t> IPC </a:t>
            </a:r>
            <a:r>
              <a:rPr lang="hu-HU" sz="2600" dirty="0" err="1">
                <a:sym typeface="Wingdings" panose="05000000000000000000" pitchFamily="2" charset="2"/>
              </a:rPr>
              <a:t>staff</a:t>
            </a:r>
            <a:r>
              <a:rPr lang="hu-HU" sz="2600" dirty="0">
                <a:sym typeface="Wingdings" panose="05000000000000000000" pitchFamily="2" charset="2"/>
              </a:rPr>
              <a:t>  </a:t>
            </a:r>
            <a:r>
              <a:rPr lang="hu-HU" sz="2600" dirty="0" err="1">
                <a:sym typeface="Wingdings" panose="05000000000000000000" pitchFamily="2" charset="2"/>
              </a:rPr>
              <a:t>cluster</a:t>
            </a:r>
            <a:r>
              <a:rPr lang="hu-HU" sz="2600" dirty="0">
                <a:sym typeface="Wingdings" panose="05000000000000000000" pitchFamily="2" charset="2"/>
              </a:rPr>
              <a:t> of </a:t>
            </a:r>
            <a:r>
              <a:rPr lang="hu-HU" sz="2600" dirty="0" err="1">
                <a:sym typeface="Wingdings" panose="05000000000000000000" pitchFamily="2" charset="2"/>
              </a:rPr>
              <a:t>infections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caused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by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the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same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pathogen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identified</a:t>
            </a:r>
            <a:r>
              <a:rPr lang="hu-HU" sz="2600" dirty="0">
                <a:sym typeface="Wingdings" panose="05000000000000000000" pitchFamily="2" charset="2"/>
              </a:rPr>
              <a:t>  </a:t>
            </a:r>
            <a:r>
              <a:rPr lang="hu-HU" sz="2600" dirty="0" err="1">
                <a:sym typeface="Wingdings" panose="05000000000000000000" pitchFamily="2" charset="2"/>
              </a:rPr>
              <a:t>review</a:t>
            </a:r>
            <a:r>
              <a:rPr lang="hu-HU" sz="2600" dirty="0">
                <a:sym typeface="Wingdings" panose="05000000000000000000" pitchFamily="2" charset="2"/>
              </a:rPr>
              <a:t> of </a:t>
            </a:r>
            <a:r>
              <a:rPr lang="hu-HU" sz="2600" dirty="0" err="1">
                <a:sym typeface="Wingdings" panose="05000000000000000000" pitchFamily="2" charset="2"/>
              </a:rPr>
              <a:t>patient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charts</a:t>
            </a:r>
            <a:r>
              <a:rPr lang="hu-HU" sz="2600" dirty="0">
                <a:sym typeface="Wingdings" panose="05000000000000000000" pitchFamily="2" charset="2"/>
              </a:rPr>
              <a:t>  </a:t>
            </a:r>
            <a:r>
              <a:rPr lang="hu-HU" sz="2600" dirty="0" err="1">
                <a:sym typeface="Wingdings" panose="05000000000000000000" pitchFamily="2" charset="2"/>
              </a:rPr>
              <a:t>search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for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epidemiological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links</a:t>
            </a:r>
            <a:r>
              <a:rPr lang="hu-HU" sz="2600" dirty="0">
                <a:sym typeface="Wingdings" panose="05000000000000000000" pitchFamily="2" charset="2"/>
              </a:rPr>
              <a:t> + </a:t>
            </a:r>
            <a:r>
              <a:rPr lang="hu-HU" sz="2600" dirty="0" err="1">
                <a:sym typeface="Wingdings" panose="05000000000000000000" pitchFamily="2" charset="2"/>
              </a:rPr>
              <a:t>request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molecular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typing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>
                <a:sym typeface="Wingdings" panose="05000000000000000000" pitchFamily="2" charset="2"/>
              </a:rPr>
              <a:t>But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clusters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may</a:t>
            </a:r>
            <a:r>
              <a:rPr lang="hu-HU" sz="2600" dirty="0">
                <a:sym typeface="Wingdings" panose="05000000000000000000" pitchFamily="2" charset="2"/>
              </a:rPr>
              <a:t> be </a:t>
            </a:r>
            <a:r>
              <a:rPr lang="hu-HU" sz="2600" dirty="0" err="1">
                <a:sym typeface="Wingdings" panose="05000000000000000000" pitchFamily="2" charset="2"/>
              </a:rPr>
              <a:t>missed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if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</a:p>
          <a:p>
            <a:pPr marL="1143000" lvl="1" indent="-457200"/>
            <a:r>
              <a:rPr lang="hu-HU" sz="2200" dirty="0" err="1">
                <a:sym typeface="Wingdings" panose="05000000000000000000" pitchFamily="2" charset="2"/>
              </a:rPr>
              <a:t>not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all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HAIs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are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under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surveillance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>
                <a:sym typeface="Wingdings" panose="05000000000000000000" pitchFamily="2" charset="2"/>
              </a:rPr>
              <a:t>or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</a:p>
          <a:p>
            <a:pPr marL="1143000" lvl="1" indent="-457200"/>
            <a:r>
              <a:rPr lang="hu-HU" sz="2200" dirty="0" err="1">
                <a:sym typeface="Wingdings" panose="05000000000000000000" pitchFamily="2" charset="2"/>
              </a:rPr>
              <a:t>not</a:t>
            </a:r>
            <a:r>
              <a:rPr lang="hu-HU" sz="2200" dirty="0">
                <a:sym typeface="Wingdings" panose="05000000000000000000" pitchFamily="2" charset="2"/>
              </a:rPr>
              <a:t> in </a:t>
            </a:r>
            <a:r>
              <a:rPr lang="hu-HU" sz="2200" dirty="0" err="1">
                <a:sym typeface="Wingdings" panose="05000000000000000000" pitchFamily="2" charset="2"/>
              </a:rPr>
              <a:t>all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units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>
                <a:sym typeface="Wingdings" panose="05000000000000000000" pitchFamily="2" charset="2"/>
              </a:rPr>
              <a:t>or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</a:p>
          <a:p>
            <a:pPr marL="1143000" lvl="1" indent="-457200"/>
            <a:r>
              <a:rPr lang="hu-HU" sz="2200" dirty="0" err="1">
                <a:sym typeface="Wingdings" panose="05000000000000000000" pitchFamily="2" charset="2"/>
              </a:rPr>
              <a:t>there</a:t>
            </a:r>
            <a:r>
              <a:rPr lang="hu-HU" sz="2200" dirty="0">
                <a:sym typeface="Wingdings" panose="05000000000000000000" pitchFamily="2" charset="2"/>
              </a:rPr>
              <a:t> is no </a:t>
            </a:r>
            <a:r>
              <a:rPr lang="hu-HU" sz="2200" dirty="0" err="1">
                <a:sym typeface="Wingdings" panose="05000000000000000000" pitchFamily="2" charset="2"/>
              </a:rPr>
              <a:t>easy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access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to</a:t>
            </a:r>
            <a:r>
              <a:rPr lang="hu-HU" sz="2200" dirty="0">
                <a:sym typeface="Wingdings" panose="05000000000000000000" pitchFamily="2" charset="2"/>
              </a:rPr>
              <a:t> a </a:t>
            </a:r>
            <a:r>
              <a:rPr lang="hu-HU" sz="2200" dirty="0" err="1">
                <a:sym typeface="Wingdings" panose="05000000000000000000" pitchFamily="2" charset="2"/>
              </a:rPr>
              <a:t>comprehensive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list</a:t>
            </a:r>
            <a:r>
              <a:rPr lang="hu-HU" sz="2200" dirty="0">
                <a:sym typeface="Wingdings" panose="05000000000000000000" pitchFamily="2" charset="2"/>
              </a:rPr>
              <a:t> of </a:t>
            </a:r>
            <a:r>
              <a:rPr lang="hu-HU" sz="2200" dirty="0" err="1">
                <a:sym typeface="Wingdings" panose="05000000000000000000" pitchFamily="2" charset="2"/>
              </a:rPr>
              <a:t>daily</a:t>
            </a:r>
            <a:r>
              <a:rPr lang="hu-HU" sz="2200" dirty="0">
                <a:sym typeface="Wingdings" panose="05000000000000000000" pitchFamily="2" charset="2"/>
              </a:rPr>
              <a:t>/</a:t>
            </a:r>
            <a:r>
              <a:rPr lang="hu-HU" sz="2200" dirty="0" err="1">
                <a:sym typeface="Wingdings" panose="05000000000000000000" pitchFamily="2" charset="2"/>
              </a:rPr>
              <a:t>weekly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laboratory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reports</a:t>
            </a:r>
            <a:r>
              <a:rPr lang="hu-HU" sz="2200" dirty="0">
                <a:sym typeface="Wingdings" panose="05000000000000000000" pitchFamily="2" charset="2"/>
              </a:rPr>
              <a:t>, </a:t>
            </a:r>
            <a:r>
              <a:rPr lang="hu-HU" sz="2200" dirty="0" err="1">
                <a:sym typeface="Wingdings" panose="05000000000000000000" pitchFamily="2" charset="2"/>
              </a:rPr>
              <a:t>or</a:t>
            </a:r>
            <a:endParaRPr lang="hu-HU" sz="2200" dirty="0">
              <a:sym typeface="Wingdings" panose="05000000000000000000" pitchFamily="2" charset="2"/>
            </a:endParaRPr>
          </a:p>
          <a:p>
            <a:pPr marL="1143000" lvl="1" indent="-457200"/>
            <a:r>
              <a:rPr lang="hu-HU" sz="2200" dirty="0" err="1">
                <a:sym typeface="Wingdings" panose="05000000000000000000" pitchFamily="2" charset="2"/>
              </a:rPr>
              <a:t>understaffing</a:t>
            </a:r>
            <a:r>
              <a:rPr lang="hu-HU" sz="2200" dirty="0">
                <a:sym typeface="Wingdings" panose="05000000000000000000" pitchFamily="2" charset="2"/>
              </a:rPr>
              <a:t> in IPC, </a:t>
            </a:r>
            <a:r>
              <a:rPr lang="hu-HU" sz="2200" dirty="0" err="1">
                <a:sym typeface="Wingdings" panose="05000000000000000000" pitchFamily="2" charset="2"/>
              </a:rPr>
              <a:t>or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</a:p>
          <a:p>
            <a:pPr marL="1143000" lvl="1" indent="-457200"/>
            <a:r>
              <a:rPr lang="hu-HU" sz="2200" dirty="0">
                <a:sym typeface="Wingdings" panose="05000000000000000000" pitchFamily="2" charset="2"/>
              </a:rPr>
              <a:t>(…).</a:t>
            </a:r>
          </a:p>
          <a:p>
            <a:endParaRPr lang="hu-HU" sz="26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u-HU" sz="2600" dirty="0">
                <a:sym typeface="Wingdings" panose="05000000000000000000" pitchFamily="2" charset="2"/>
              </a:rPr>
              <a:t>An </a:t>
            </a:r>
            <a:r>
              <a:rPr lang="hu-HU" sz="2600" b="1" i="1" dirty="0">
                <a:sym typeface="Wingdings" panose="05000000000000000000" pitchFamily="2" charset="2"/>
              </a:rPr>
              <a:t>in-</a:t>
            </a:r>
            <a:r>
              <a:rPr lang="hu-HU" sz="2600" b="1" i="1" dirty="0" err="1">
                <a:sym typeface="Wingdings" panose="05000000000000000000" pitchFamily="2" charset="2"/>
              </a:rPr>
              <a:t>hospital</a:t>
            </a:r>
            <a:r>
              <a:rPr lang="hu-HU" sz="2600" b="1" i="1" dirty="0">
                <a:sym typeface="Wingdings" panose="05000000000000000000" pitchFamily="2" charset="2"/>
              </a:rPr>
              <a:t> </a:t>
            </a:r>
            <a:r>
              <a:rPr lang="hu-HU" sz="2600" b="1" i="1" dirty="0" err="1">
                <a:sym typeface="Wingdings" panose="05000000000000000000" pitchFamily="2" charset="2"/>
              </a:rPr>
              <a:t>outbreak</a:t>
            </a:r>
            <a:r>
              <a:rPr lang="hu-HU" sz="2600" b="1" i="1" dirty="0">
                <a:sym typeface="Wingdings" panose="05000000000000000000" pitchFamily="2" charset="2"/>
              </a:rPr>
              <a:t> </a:t>
            </a:r>
            <a:r>
              <a:rPr lang="hu-HU" sz="2600" b="1" i="1" dirty="0" err="1">
                <a:sym typeface="Wingdings" panose="05000000000000000000" pitchFamily="2" charset="2"/>
              </a:rPr>
              <a:t>notification</a:t>
            </a:r>
            <a:r>
              <a:rPr lang="hu-HU" sz="2600" b="1" i="1" dirty="0">
                <a:sym typeface="Wingdings" panose="05000000000000000000" pitchFamily="2" charset="2"/>
              </a:rPr>
              <a:t> </a:t>
            </a:r>
            <a:r>
              <a:rPr lang="hu-HU" sz="2600" b="1" i="1" dirty="0" err="1">
                <a:sym typeface="Wingdings" panose="05000000000000000000" pitchFamily="2" charset="2"/>
              </a:rPr>
              <a:t>system</a:t>
            </a:r>
            <a:r>
              <a:rPr lang="hu-HU" sz="2600" b="1" i="1" dirty="0">
                <a:sym typeface="Wingdings" panose="05000000000000000000" pitchFamily="2" charset="2"/>
              </a:rPr>
              <a:t> </a:t>
            </a:r>
            <a:r>
              <a:rPr lang="hu-HU" sz="2600" dirty="0">
                <a:sym typeface="Wingdings" panose="05000000000000000000" pitchFamily="2" charset="2"/>
              </a:rPr>
              <a:t>(=</a:t>
            </a:r>
            <a:r>
              <a:rPr lang="hu-HU" sz="2600" dirty="0" err="1">
                <a:sym typeface="Wingdings" panose="05000000000000000000" pitchFamily="2" charset="2"/>
              </a:rPr>
              <a:t>formal</a:t>
            </a:r>
            <a:r>
              <a:rPr lang="hu-HU" sz="2600" dirty="0">
                <a:sym typeface="Wingdings" panose="05000000000000000000" pitchFamily="2" charset="2"/>
              </a:rPr>
              <a:t> and </a:t>
            </a:r>
            <a:r>
              <a:rPr lang="hu-HU" sz="2600" dirty="0" err="1">
                <a:sym typeface="Wingdings" panose="05000000000000000000" pitchFamily="2" charset="2"/>
              </a:rPr>
              <a:t>informal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communication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channels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between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clinical</a:t>
            </a:r>
            <a:r>
              <a:rPr lang="hu-HU" sz="2600" dirty="0">
                <a:sym typeface="Wingdings" panose="05000000000000000000" pitchFamily="2" charset="2"/>
              </a:rPr>
              <a:t>/</a:t>
            </a:r>
            <a:r>
              <a:rPr lang="hu-HU" sz="2600" dirty="0" err="1">
                <a:sym typeface="Wingdings" panose="05000000000000000000" pitchFamily="2" charset="2"/>
              </a:rPr>
              <a:t>nursing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staff</a:t>
            </a:r>
            <a:r>
              <a:rPr lang="hu-HU" sz="2600" dirty="0">
                <a:sym typeface="Wingdings" panose="05000000000000000000" pitchFamily="2" charset="2"/>
              </a:rPr>
              <a:t> and IPC </a:t>
            </a:r>
            <a:r>
              <a:rPr lang="hu-HU" sz="2600" dirty="0" err="1">
                <a:sym typeface="Wingdings" panose="05000000000000000000" pitchFamily="2" charset="2"/>
              </a:rPr>
              <a:t>staff</a:t>
            </a:r>
            <a:r>
              <a:rPr lang="hu-HU" sz="2600" dirty="0">
                <a:sym typeface="Wingdings" panose="05000000000000000000" pitchFamily="2" charset="2"/>
              </a:rPr>
              <a:t>, and </a:t>
            </a:r>
            <a:r>
              <a:rPr lang="hu-HU" sz="2600" dirty="0" err="1">
                <a:sym typeface="Wingdings" panose="05000000000000000000" pitchFamily="2" charset="2"/>
              </a:rPr>
              <a:t>between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the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laboratory</a:t>
            </a:r>
            <a:r>
              <a:rPr lang="hu-HU" sz="2600" dirty="0">
                <a:sym typeface="Wingdings" panose="05000000000000000000" pitchFamily="2" charset="2"/>
              </a:rPr>
              <a:t> and IPC </a:t>
            </a:r>
            <a:r>
              <a:rPr lang="hu-HU" sz="2600" dirty="0" err="1">
                <a:sym typeface="Wingdings" panose="05000000000000000000" pitchFamily="2" charset="2"/>
              </a:rPr>
              <a:t>staff</a:t>
            </a:r>
            <a:r>
              <a:rPr lang="hu-HU" sz="2600" dirty="0">
                <a:sym typeface="Wingdings" panose="05000000000000000000" pitchFamily="2" charset="2"/>
              </a:rPr>
              <a:t>) </a:t>
            </a:r>
            <a:r>
              <a:rPr lang="hu-HU" sz="2600" b="1" dirty="0">
                <a:sym typeface="Wingdings" panose="05000000000000000000" pitchFamily="2" charset="2"/>
              </a:rPr>
              <a:t>is </a:t>
            </a:r>
            <a:r>
              <a:rPr lang="hu-HU" sz="2600" b="1" dirty="0" err="1">
                <a:sym typeface="Wingdings" panose="05000000000000000000" pitchFamily="2" charset="2"/>
              </a:rPr>
              <a:t>necessary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to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identify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all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potential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clusters</a:t>
            </a:r>
            <a:r>
              <a:rPr lang="hu-HU" sz="2600" b="1" dirty="0">
                <a:sym typeface="Wingdings" panose="05000000000000000000" pitchFamily="2" charset="2"/>
              </a:rPr>
              <a:t> in a </a:t>
            </a:r>
            <a:r>
              <a:rPr lang="hu-HU" sz="2600" b="1" dirty="0" err="1">
                <a:sym typeface="Wingdings" panose="05000000000000000000" pitchFamily="2" charset="2"/>
              </a:rPr>
              <a:t>timely</a:t>
            </a:r>
            <a:r>
              <a:rPr lang="hu-HU" sz="2600" b="1" dirty="0">
                <a:sym typeface="Wingdings" panose="05000000000000000000" pitchFamily="2" charset="2"/>
              </a:rPr>
              <a:t> </a:t>
            </a:r>
            <a:r>
              <a:rPr lang="hu-HU" sz="2600" b="1" dirty="0" err="1">
                <a:sym typeface="Wingdings" panose="05000000000000000000" pitchFamily="2" charset="2"/>
              </a:rPr>
              <a:t>manner</a:t>
            </a:r>
            <a:r>
              <a:rPr lang="hu-HU" sz="2600" dirty="0">
                <a:sym typeface="Wingdings" panose="05000000000000000000" pitchFamily="2" charset="2"/>
              </a:rPr>
              <a:t>. </a:t>
            </a:r>
          </a:p>
          <a:p>
            <a:endParaRPr lang="hu-HU" sz="2600" dirty="0">
              <a:sym typeface="Wingdings" panose="05000000000000000000" pitchFamily="2" charset="2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D7DDDF4-C7B0-3D2B-63DA-88420844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7E1E46-9D37-14E6-624E-844C08BB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8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AE659B-DCBE-F903-B31A-F6ED8205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timeliness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facility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F1E4DC-BAAD-C510-617B-8721A79F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HAI surveillance </a:t>
            </a:r>
            <a:r>
              <a:rPr lang="hu-HU" sz="2600" dirty="0" err="1"/>
              <a:t>aims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en-US" sz="2600" dirty="0"/>
              <a:t> detect problems and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inform</a:t>
            </a:r>
            <a:r>
              <a:rPr lang="en-US" sz="2600" dirty="0"/>
              <a:t> interventions in </a:t>
            </a:r>
            <a:r>
              <a:rPr lang="hu-HU" sz="2600" dirty="0"/>
              <a:t>„</a:t>
            </a:r>
            <a:r>
              <a:rPr lang="hu-HU" sz="2600" dirty="0" err="1"/>
              <a:t>real</a:t>
            </a:r>
            <a:r>
              <a:rPr lang="hu-HU" sz="2600" dirty="0"/>
              <a:t> </a:t>
            </a:r>
            <a:r>
              <a:rPr lang="hu-HU" sz="2600" dirty="0" err="1"/>
              <a:t>time</a:t>
            </a:r>
            <a:r>
              <a:rPr lang="hu-HU" sz="2600" dirty="0"/>
              <a:t>” </a:t>
            </a:r>
            <a:r>
              <a:rPr lang="hu-HU" sz="2600" dirty="0" err="1"/>
              <a:t>or</a:t>
            </a:r>
            <a:r>
              <a:rPr lang="hu-HU" sz="2600" dirty="0"/>
              <a:t> </a:t>
            </a:r>
            <a:r>
              <a:rPr lang="en-US" sz="2600" dirty="0"/>
              <a:t>as close to “real time” as possible. 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HAI detection methods have </a:t>
            </a:r>
            <a:r>
              <a:rPr lang="hu-HU" sz="2600" dirty="0" err="1"/>
              <a:t>improved</a:t>
            </a:r>
            <a:r>
              <a:rPr lang="hu-HU" sz="2600" dirty="0"/>
              <a:t> over </a:t>
            </a:r>
            <a:r>
              <a:rPr lang="hu-HU" sz="2600" dirty="0" err="1"/>
              <a:t>time</a:t>
            </a:r>
            <a:r>
              <a:rPr lang="hu-HU" sz="2600" dirty="0"/>
              <a:t>, </a:t>
            </a:r>
            <a:r>
              <a:rPr lang="hu-HU" sz="2600" dirty="0" err="1"/>
              <a:t>but</a:t>
            </a:r>
            <a:r>
              <a:rPr lang="hu-HU" sz="2600" dirty="0"/>
              <a:t> HAI</a:t>
            </a:r>
            <a:r>
              <a:rPr lang="en-US" sz="2600" dirty="0"/>
              <a:t> surveillance </a:t>
            </a:r>
            <a:r>
              <a:rPr lang="hu-HU" sz="2600" dirty="0" err="1"/>
              <a:t>often</a:t>
            </a:r>
            <a:r>
              <a:rPr lang="hu-HU" sz="2600" dirty="0"/>
              <a:t> </a:t>
            </a:r>
            <a:r>
              <a:rPr lang="en-US" sz="2600" dirty="0"/>
              <a:t>identifies outcomes that have already happened.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Thus, </a:t>
            </a:r>
            <a:r>
              <a:rPr lang="hu-HU" sz="2600" dirty="0" err="1"/>
              <a:t>one</a:t>
            </a:r>
            <a:r>
              <a:rPr lang="hu-HU" sz="2600" dirty="0"/>
              <a:t> </a:t>
            </a:r>
            <a:r>
              <a:rPr lang="hu-HU" sz="2600" dirty="0" err="1"/>
              <a:t>may</a:t>
            </a:r>
            <a:r>
              <a:rPr lang="hu-HU" sz="2600" dirty="0"/>
              <a:t> </a:t>
            </a:r>
            <a:r>
              <a:rPr lang="hu-HU" sz="2600" dirty="0" err="1"/>
              <a:t>argue</a:t>
            </a:r>
            <a:r>
              <a:rPr lang="hu-HU" sz="2600" dirty="0"/>
              <a:t> </a:t>
            </a:r>
            <a:r>
              <a:rPr lang="hu-HU" sz="2600" dirty="0" err="1"/>
              <a:t>that</a:t>
            </a:r>
            <a:r>
              <a:rPr lang="hu-HU" sz="2600" dirty="0"/>
              <a:t> HAI</a:t>
            </a:r>
            <a:r>
              <a:rPr lang="en-US" sz="2600" dirty="0"/>
              <a:t> surveillance is always </a:t>
            </a:r>
            <a:r>
              <a:rPr lang="hu-HU" sz="2600" dirty="0"/>
              <a:t>„</a:t>
            </a:r>
            <a:r>
              <a:rPr lang="en-US" sz="2600" dirty="0"/>
              <a:t>retrospective</a:t>
            </a:r>
            <a:r>
              <a:rPr lang="hu-HU" sz="2600" dirty="0"/>
              <a:t>”</a:t>
            </a:r>
            <a:r>
              <a:rPr lang="en-US" sz="2600" dirty="0"/>
              <a:t>, even if the surveillance occurs proximate to the occurrence of the </a:t>
            </a:r>
            <a:r>
              <a:rPr lang="en-US" sz="2600" dirty="0" err="1"/>
              <a:t>infectio</a:t>
            </a:r>
            <a:r>
              <a:rPr lang="hu-HU" sz="2600" dirty="0"/>
              <a:t>n</a:t>
            </a:r>
            <a:r>
              <a:rPr lang="en-US" sz="2600" dirty="0"/>
              <a:t>.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u-HU" sz="2600" i="1" dirty="0" err="1">
                <a:sym typeface="Wingdings" panose="05000000000000000000" pitchFamily="2" charset="2"/>
              </a:rPr>
              <a:t>Laboratory-based</a:t>
            </a:r>
            <a:r>
              <a:rPr lang="hu-HU" sz="2600" i="1" dirty="0">
                <a:sym typeface="Wingdings" panose="05000000000000000000" pitchFamily="2" charset="2"/>
              </a:rPr>
              <a:t> </a:t>
            </a:r>
            <a:r>
              <a:rPr lang="hu-HU" sz="2600" i="1" dirty="0" err="1">
                <a:sym typeface="Wingdings" panose="05000000000000000000" pitchFamily="2" charset="2"/>
              </a:rPr>
              <a:t>surveillance</a:t>
            </a:r>
            <a:endParaRPr lang="hu-HU" sz="2600" i="1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u-HU" sz="2600" i="1" dirty="0" err="1">
                <a:sym typeface="Wingdings" panose="05000000000000000000" pitchFamily="2" charset="2"/>
              </a:rPr>
              <a:t>Automation</a:t>
            </a:r>
            <a:r>
              <a:rPr lang="hu-HU" sz="2600" i="1" dirty="0">
                <a:sym typeface="Wingdings" panose="05000000000000000000" pitchFamily="2" charset="2"/>
              </a:rPr>
              <a:t> of </a:t>
            </a:r>
            <a:r>
              <a:rPr lang="hu-HU" sz="2600" i="1" dirty="0" err="1">
                <a:sym typeface="Wingdings" panose="05000000000000000000" pitchFamily="2" charset="2"/>
              </a:rPr>
              <a:t>surveillance</a:t>
            </a:r>
            <a:endParaRPr lang="hu-HU" sz="2600" i="1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E5AD065-A4D7-DEDE-35BF-5AC34C9A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65932AA-A62D-2F95-6755-DFDFF2B9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0811F-385A-4C72-6037-3E928D4A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Laboratory-based</a:t>
            </a:r>
            <a:r>
              <a:rPr lang="hu-HU" sz="3200" dirty="0"/>
              <a:t> (HAI) </a:t>
            </a:r>
            <a:r>
              <a:rPr lang="hu-HU" sz="3200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51C46-5434-A405-E393-4C48FC45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0732825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/>
              <a:t>In </a:t>
            </a:r>
            <a:r>
              <a:rPr lang="hu-HU" sz="2400" dirty="0" err="1"/>
              <a:t>addition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traditional</a:t>
            </a:r>
            <a:r>
              <a:rPr lang="hu-HU" sz="2400" dirty="0"/>
              <a:t> HAI </a:t>
            </a:r>
            <a:r>
              <a:rPr lang="hu-HU" sz="2400" dirty="0" err="1"/>
              <a:t>surveillance</a:t>
            </a:r>
            <a:r>
              <a:rPr lang="hu-HU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Particularly</a:t>
            </a:r>
            <a:r>
              <a:rPr lang="hu-HU" sz="2400" dirty="0"/>
              <a:t> </a:t>
            </a:r>
            <a:r>
              <a:rPr lang="hu-HU" sz="2400" dirty="0" err="1"/>
              <a:t>important</a:t>
            </a:r>
            <a:r>
              <a:rPr lang="hu-HU" sz="2400" dirty="0"/>
              <a:t> </a:t>
            </a:r>
            <a:r>
              <a:rPr lang="en-US" sz="2400" dirty="0"/>
              <a:t>in areas not targeted for </a:t>
            </a:r>
            <a:r>
              <a:rPr lang="hu-HU" sz="2400" dirty="0" err="1"/>
              <a:t>traditional</a:t>
            </a:r>
            <a:r>
              <a:rPr lang="en-US" sz="2400" dirty="0"/>
              <a:t> HAI</a:t>
            </a:r>
            <a:r>
              <a:rPr lang="hu-HU" sz="2400" dirty="0"/>
              <a:t> </a:t>
            </a:r>
            <a:r>
              <a:rPr lang="en-US" sz="2400" dirty="0"/>
              <a:t>surveillance</a:t>
            </a:r>
            <a:r>
              <a:rPr lang="hu-HU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/>
              <a:t>Timeliness</a:t>
            </a:r>
            <a:r>
              <a:rPr lang="hu-HU" sz="2400" dirty="0"/>
              <a:t>: </a:t>
            </a:r>
            <a:r>
              <a:rPr lang="en-US" sz="2400" dirty="0"/>
              <a:t>The laboratory holds the earliest opportunity to detect</a:t>
            </a:r>
            <a:r>
              <a:rPr lang="hu-HU" sz="2400" dirty="0"/>
              <a:t> </a:t>
            </a:r>
            <a:r>
              <a:rPr lang="en-US" sz="2400" dirty="0"/>
              <a:t>specific organism or antimicrobial resistance patterns emerging in the hospital 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/>
              <a:t>Comprehensive</a:t>
            </a:r>
            <a:r>
              <a:rPr lang="hu-HU" sz="2400" b="1" dirty="0"/>
              <a:t> monitoring </a:t>
            </a:r>
            <a:r>
              <a:rPr lang="hu-HU" sz="2400" dirty="0"/>
              <a:t>is </a:t>
            </a:r>
            <a:r>
              <a:rPr lang="hu-HU" sz="2400" dirty="0" err="1"/>
              <a:t>possible</a:t>
            </a:r>
            <a:r>
              <a:rPr lang="hu-HU" sz="2400" dirty="0"/>
              <a:t>: </a:t>
            </a:r>
            <a:r>
              <a:rPr lang="hu-HU" sz="2400" dirty="0" err="1"/>
              <a:t>continuous</a:t>
            </a:r>
            <a:r>
              <a:rPr lang="hu-HU" sz="2400" dirty="0"/>
              <a:t> monitoring of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patients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organisms</a:t>
            </a:r>
            <a:r>
              <a:rPr lang="hu-HU" sz="2400" dirty="0"/>
              <a:t>/</a:t>
            </a:r>
            <a:r>
              <a:rPr lang="hu-HU" sz="2400" dirty="0" err="1"/>
              <a:t>types</a:t>
            </a:r>
            <a:r>
              <a:rPr lang="hu-HU" sz="2400" dirty="0"/>
              <a:t> of </a:t>
            </a:r>
            <a:r>
              <a:rPr lang="hu-HU" sz="2400" dirty="0" err="1"/>
              <a:t>samples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Detection is based on the findings of laboratory </a:t>
            </a:r>
            <a:r>
              <a:rPr lang="hu-HU" sz="2400" dirty="0" err="1"/>
              <a:t>tests</a:t>
            </a:r>
            <a:r>
              <a:rPr lang="en-US" sz="2400" dirty="0"/>
              <a:t> of</a:t>
            </a:r>
            <a:r>
              <a:rPr lang="hu-HU" sz="2400" dirty="0"/>
              <a:t> </a:t>
            </a:r>
            <a:r>
              <a:rPr lang="en-US" sz="2400" dirty="0"/>
              <a:t>clinical specimens</a:t>
            </a:r>
            <a:r>
              <a:rPr lang="hu-HU" sz="2400" dirty="0"/>
              <a:t> +/- </a:t>
            </a:r>
            <a:r>
              <a:rPr lang="hu-HU" sz="2400" dirty="0" err="1"/>
              <a:t>patient</a:t>
            </a:r>
            <a:r>
              <a:rPr lang="hu-HU" sz="2400" dirty="0"/>
              <a:t>/</a:t>
            </a:r>
            <a:r>
              <a:rPr lang="hu-HU" sz="2400" dirty="0" err="1"/>
              <a:t>ward</a:t>
            </a:r>
            <a:r>
              <a:rPr lang="hu-HU" sz="2400" dirty="0"/>
              <a:t> </a:t>
            </a:r>
            <a:r>
              <a:rPr lang="hu-HU" sz="2400" dirty="0" err="1"/>
              <a:t>data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/>
              <a:t>Feasibility</a:t>
            </a:r>
            <a:r>
              <a:rPr lang="hu-HU" sz="2400" dirty="0"/>
              <a:t> is </a:t>
            </a:r>
            <a:r>
              <a:rPr lang="hu-HU" sz="2400" dirty="0" err="1"/>
              <a:t>good</a:t>
            </a:r>
            <a:r>
              <a:rPr lang="hu-HU" sz="2400" dirty="0"/>
              <a:t>: </a:t>
            </a:r>
            <a:r>
              <a:rPr lang="hu-HU" sz="2400" dirty="0" err="1"/>
              <a:t>laboratory</a:t>
            </a:r>
            <a:r>
              <a:rPr lang="hu-HU" sz="2400" dirty="0"/>
              <a:t> </a:t>
            </a:r>
            <a:r>
              <a:rPr lang="hu-HU" sz="2400" dirty="0" err="1"/>
              <a:t>results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often</a:t>
            </a:r>
            <a:r>
              <a:rPr lang="hu-HU" sz="2400" dirty="0"/>
              <a:t> </a:t>
            </a:r>
            <a:r>
              <a:rPr lang="hu-HU" sz="2400" dirty="0" err="1"/>
              <a:t>stored</a:t>
            </a:r>
            <a:r>
              <a:rPr lang="hu-HU" sz="2400" dirty="0"/>
              <a:t> </a:t>
            </a:r>
            <a:r>
              <a:rPr lang="hu-HU" sz="2400" dirty="0" err="1"/>
              <a:t>electronically</a:t>
            </a:r>
            <a:r>
              <a:rPr lang="hu-HU" sz="2400" dirty="0"/>
              <a:t> in a </a:t>
            </a:r>
            <a:r>
              <a:rPr lang="hu-HU" sz="2400" dirty="0" err="1"/>
              <a:t>well-defined</a:t>
            </a:r>
            <a:r>
              <a:rPr lang="hu-HU" sz="2400" dirty="0"/>
              <a:t> </a:t>
            </a:r>
            <a:r>
              <a:rPr lang="hu-HU" sz="2400" dirty="0" err="1"/>
              <a:t>structure</a:t>
            </a:r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A9D4EE5-E6A5-F323-D6EE-E64C63CA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2FA2F3-A272-BAF6-8D2D-556D9276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4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0811F-385A-4C72-6037-3E928D4A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Laboratory-based</a:t>
            </a:r>
            <a:r>
              <a:rPr lang="hu-HU" sz="3200" dirty="0"/>
              <a:t> (HAI) </a:t>
            </a:r>
            <a:r>
              <a:rPr lang="hu-HU" sz="3200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51C46-5434-A405-E393-4C48FC45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0732825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/>
              <a:t>Greatest </a:t>
            </a:r>
            <a:r>
              <a:rPr lang="hu-HU" sz="2400" dirty="0" err="1"/>
              <a:t>investment</a:t>
            </a:r>
            <a:r>
              <a:rPr lang="hu-HU" sz="2400" dirty="0"/>
              <a:t>: </a:t>
            </a:r>
            <a:r>
              <a:rPr lang="hu-HU" sz="2400" dirty="0" err="1"/>
              <a:t>setting</a:t>
            </a:r>
            <a:r>
              <a:rPr lang="hu-HU" sz="2400" dirty="0"/>
              <a:t> </a:t>
            </a:r>
            <a:r>
              <a:rPr lang="hu-HU" sz="2400" dirty="0" err="1"/>
              <a:t>up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system</a:t>
            </a:r>
            <a:r>
              <a:rPr lang="hu-HU" sz="2400" dirty="0"/>
              <a:t> (</a:t>
            </a:r>
            <a:r>
              <a:rPr lang="hu-HU" sz="2400" dirty="0" err="1"/>
              <a:t>maintainance</a:t>
            </a:r>
            <a:r>
              <a:rPr lang="hu-HU" sz="2400" dirty="0"/>
              <a:t> is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that</a:t>
            </a:r>
            <a:r>
              <a:rPr lang="hu-HU" sz="2400" dirty="0"/>
              <a:t> </a:t>
            </a:r>
            <a:r>
              <a:rPr lang="hu-HU" sz="2400" dirty="0" err="1"/>
              <a:t>time</a:t>
            </a:r>
            <a:r>
              <a:rPr lang="hu-HU" sz="2400" dirty="0"/>
              <a:t>-consuming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resourceful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Level</a:t>
            </a:r>
            <a:r>
              <a:rPr lang="hu-HU" sz="2400" dirty="0"/>
              <a:t> of </a:t>
            </a:r>
            <a:r>
              <a:rPr lang="hu-HU" sz="2400" dirty="0" err="1"/>
              <a:t>detail</a:t>
            </a:r>
            <a:r>
              <a:rPr lang="hu-HU" sz="2400" dirty="0"/>
              <a:t> </a:t>
            </a:r>
            <a:r>
              <a:rPr lang="hu-HU" sz="2400" dirty="0" err="1"/>
              <a:t>depends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resources</a:t>
            </a:r>
            <a:r>
              <a:rPr lang="hu-HU" sz="2400" dirty="0"/>
              <a:t> and </a:t>
            </a:r>
            <a:r>
              <a:rPr lang="hu-HU" sz="2400" dirty="0" err="1"/>
              <a:t>methods</a:t>
            </a:r>
            <a:r>
              <a:rPr lang="hu-HU" sz="2400" dirty="0"/>
              <a:t> </a:t>
            </a:r>
            <a:r>
              <a:rPr lang="hu-HU" sz="2400" dirty="0" err="1"/>
              <a:t>available</a:t>
            </a:r>
            <a:r>
              <a:rPr lang="hu-HU" sz="2400" dirty="0"/>
              <a:t> (</a:t>
            </a:r>
            <a:r>
              <a:rPr lang="hu-HU" sz="2400" dirty="0" err="1"/>
              <a:t>information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organism</a:t>
            </a:r>
            <a:r>
              <a:rPr lang="hu-HU" sz="2400" dirty="0"/>
              <a:t>, </a:t>
            </a:r>
            <a:r>
              <a:rPr lang="hu-HU" sz="2400" dirty="0" err="1"/>
              <a:t>type</a:t>
            </a:r>
            <a:r>
              <a:rPr lang="hu-HU" sz="2400" dirty="0"/>
              <a:t>, </a:t>
            </a:r>
            <a:r>
              <a:rPr lang="hu-HU" sz="2400" dirty="0" err="1"/>
              <a:t>subtype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/>
              <a:t>Pre-defined</a:t>
            </a:r>
            <a:r>
              <a:rPr lang="hu-HU" sz="2400" b="1" dirty="0"/>
              <a:t> </a:t>
            </a:r>
            <a:r>
              <a:rPr lang="hu-HU" sz="2400" b="1" dirty="0" err="1"/>
              <a:t>outbreak</a:t>
            </a:r>
            <a:r>
              <a:rPr lang="hu-HU" sz="2400" b="1" dirty="0"/>
              <a:t> </a:t>
            </a:r>
            <a:r>
              <a:rPr lang="hu-HU" sz="2400" b="1" dirty="0" err="1"/>
              <a:t>detection</a:t>
            </a:r>
            <a:r>
              <a:rPr lang="hu-HU" sz="2400" b="1" dirty="0"/>
              <a:t> </a:t>
            </a:r>
            <a:r>
              <a:rPr lang="hu-HU" sz="2400" b="1" dirty="0" err="1"/>
              <a:t>algorithms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based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increases</a:t>
            </a:r>
            <a:r>
              <a:rPr lang="hu-HU" sz="2400" dirty="0"/>
              <a:t> in </a:t>
            </a:r>
            <a:r>
              <a:rPr lang="hu-HU" sz="2400" dirty="0" err="1"/>
              <a:t>organism</a:t>
            </a:r>
            <a:r>
              <a:rPr lang="hu-HU" sz="2400" dirty="0"/>
              <a:t> </a:t>
            </a:r>
            <a:r>
              <a:rPr lang="hu-HU" sz="2400" dirty="0" err="1"/>
              <a:t>numbers</a:t>
            </a:r>
            <a:r>
              <a:rPr lang="hu-HU" sz="2400" dirty="0"/>
              <a:t> over a </a:t>
            </a:r>
            <a:r>
              <a:rPr lang="hu-HU" sz="2400" dirty="0" err="1"/>
              <a:t>baseline</a:t>
            </a:r>
            <a:r>
              <a:rPr lang="hu-HU" sz="2400" dirty="0"/>
              <a:t>) </a:t>
            </a:r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dirty="0" err="1">
                <a:sym typeface="Wingdings" panose="05000000000000000000" pitchFamily="2" charset="2"/>
              </a:rPr>
              <a:t>outliers</a:t>
            </a:r>
            <a:r>
              <a:rPr lang="hu-HU" sz="2400" dirty="0">
                <a:sym typeface="Wingdings" panose="05000000000000000000" pitchFamily="2" charset="2"/>
              </a:rPr>
              <a:t> = </a:t>
            </a:r>
            <a:r>
              <a:rPr lang="hu-HU" sz="2400" dirty="0" err="1">
                <a:sym typeface="Wingdings" panose="05000000000000000000" pitchFamily="2" charset="2"/>
              </a:rPr>
              <a:t>suspected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outbreaks</a:t>
            </a:r>
            <a:r>
              <a:rPr lang="hu-HU" sz="2400" dirty="0">
                <a:sym typeface="Wingdings" panose="05000000000000000000" pitchFamily="2" charset="2"/>
              </a:rPr>
              <a:t>               </a:t>
            </a:r>
            <a:r>
              <a:rPr lang="hu-HU" sz="2400" dirty="0" err="1">
                <a:sym typeface="Wingdings" panose="05000000000000000000" pitchFamily="2" charset="2"/>
              </a:rPr>
              <a:t>notification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to</a:t>
            </a:r>
            <a:r>
              <a:rPr lang="hu-HU" sz="2400" dirty="0">
                <a:sym typeface="Wingdings" panose="05000000000000000000" pitchFamily="2" charset="2"/>
              </a:rPr>
              <a:t> IPC </a:t>
            </a:r>
            <a:r>
              <a:rPr lang="hu-HU" sz="2400" dirty="0" err="1">
                <a:sym typeface="Wingdings" panose="05000000000000000000" pitchFamily="2" charset="2"/>
              </a:rPr>
              <a:t>staff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Outbreak</a:t>
            </a:r>
            <a:r>
              <a:rPr lang="hu-HU" sz="2400" dirty="0"/>
              <a:t> </a:t>
            </a:r>
            <a:r>
              <a:rPr lang="hu-HU" sz="2400" dirty="0" err="1"/>
              <a:t>threshold</a:t>
            </a:r>
            <a:r>
              <a:rPr lang="hu-HU" sz="2400" dirty="0"/>
              <a:t>(s) </a:t>
            </a:r>
            <a:r>
              <a:rPr lang="hu-HU" sz="2400" dirty="0" err="1"/>
              <a:t>needed</a:t>
            </a:r>
            <a:r>
              <a:rPr lang="hu-HU" sz="2400" dirty="0"/>
              <a:t>, </a:t>
            </a:r>
            <a:r>
              <a:rPr lang="hu-HU" sz="2400" dirty="0" err="1"/>
              <a:t>sensitivity</a:t>
            </a:r>
            <a:r>
              <a:rPr lang="hu-HU" sz="2400" dirty="0"/>
              <a:t> </a:t>
            </a:r>
            <a:r>
              <a:rPr lang="hu-HU" sz="2400" dirty="0" err="1"/>
              <a:t>vs</a:t>
            </a:r>
            <a:r>
              <a:rPr lang="hu-HU" sz="2400" dirty="0"/>
              <a:t> </a:t>
            </a:r>
            <a:r>
              <a:rPr lang="hu-HU" sz="2400" dirty="0" err="1"/>
              <a:t>specificity</a:t>
            </a:r>
            <a:r>
              <a:rPr lang="hu-HU" sz="2400" dirty="0"/>
              <a:t> </a:t>
            </a:r>
            <a:r>
              <a:rPr lang="hu-HU" sz="2400" dirty="0" err="1"/>
              <a:t>issues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Needs</a:t>
            </a:r>
            <a:r>
              <a:rPr lang="hu-HU" sz="2400" dirty="0"/>
              <a:t> </a:t>
            </a:r>
            <a:r>
              <a:rPr lang="hu-HU" sz="2400" dirty="0" err="1"/>
              <a:t>statistical</a:t>
            </a:r>
            <a:r>
              <a:rPr lang="hu-HU" sz="2400" dirty="0"/>
              <a:t> </a:t>
            </a:r>
            <a:r>
              <a:rPr lang="hu-HU" sz="2400" dirty="0" err="1"/>
              <a:t>expertise</a:t>
            </a:r>
            <a:r>
              <a:rPr lang="hu-HU" sz="2400" dirty="0"/>
              <a:t> (</a:t>
            </a:r>
            <a:r>
              <a:rPr lang="hu-HU" sz="2400" dirty="0" err="1"/>
              <a:t>basic</a:t>
            </a:r>
            <a:r>
              <a:rPr lang="hu-HU" sz="2400" dirty="0"/>
              <a:t> </a:t>
            </a:r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dirty="0" err="1">
                <a:sym typeface="Wingdings" panose="05000000000000000000" pitchFamily="2" charset="2"/>
              </a:rPr>
              <a:t>sofisticated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methods</a:t>
            </a:r>
            <a:r>
              <a:rPr lang="hu-HU" sz="2400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Target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full</a:t>
            </a:r>
            <a:r>
              <a:rPr lang="hu-HU" sz="2400" dirty="0"/>
              <a:t> </a:t>
            </a:r>
            <a:r>
              <a:rPr lang="hu-HU" sz="2400" dirty="0" err="1"/>
              <a:t>automation</a:t>
            </a:r>
            <a:r>
              <a:rPr lang="hu-HU" sz="2400" dirty="0"/>
              <a:t> of HAI </a:t>
            </a:r>
            <a:r>
              <a:rPr lang="hu-HU" sz="2400" dirty="0" err="1"/>
              <a:t>surveillance</a:t>
            </a:r>
            <a:r>
              <a:rPr lang="hu-HU" sz="2400" dirty="0"/>
              <a:t>: </a:t>
            </a:r>
            <a:r>
              <a:rPr lang="hu-HU" sz="2400" dirty="0" err="1"/>
              <a:t>e.g</a:t>
            </a:r>
            <a:r>
              <a:rPr lang="hu-HU" sz="2400" dirty="0"/>
              <a:t>. NHSN </a:t>
            </a:r>
            <a:r>
              <a:rPr lang="hu-HU" sz="2400" dirty="0" err="1"/>
              <a:t>LabID</a:t>
            </a:r>
            <a:r>
              <a:rPr lang="hu-HU" sz="2400" dirty="0"/>
              <a:t> </a:t>
            </a:r>
            <a:r>
              <a:rPr lang="hu-HU" sz="2400" dirty="0" err="1"/>
              <a:t>Events</a:t>
            </a:r>
            <a:r>
              <a:rPr lang="hu-HU" sz="2400" dirty="0"/>
              <a:t> (=</a:t>
            </a:r>
            <a:r>
              <a:rPr lang="en-US" sz="2400" dirty="0"/>
              <a:t> a positive microbiology result within a certain window of time after admission</a:t>
            </a:r>
            <a:r>
              <a:rPr lang="hu-HU" sz="2400" dirty="0"/>
              <a:t>) – HA-BSI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A9D4EE5-E6A5-F323-D6EE-E64C63CA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NHSN: </a:t>
            </a:r>
            <a:r>
              <a:rPr lang="hu-HU" dirty="0" smtClean="0"/>
              <a:t>N</a:t>
            </a:r>
            <a:r>
              <a:rPr lang="hu-HU" dirty="0" smtClean="0"/>
              <a:t>ational </a:t>
            </a:r>
            <a:r>
              <a:rPr lang="hu-HU" dirty="0" err="1" smtClean="0"/>
              <a:t>Healthcare</a:t>
            </a:r>
            <a:r>
              <a:rPr lang="hu-HU" dirty="0" smtClean="0"/>
              <a:t> </a:t>
            </a:r>
            <a:r>
              <a:rPr lang="hu-HU" dirty="0" err="1" smtClean="0"/>
              <a:t>S</a:t>
            </a:r>
            <a:r>
              <a:rPr lang="hu-HU" dirty="0" err="1" smtClean="0"/>
              <a:t>afety</a:t>
            </a:r>
            <a:r>
              <a:rPr lang="hu-HU" dirty="0" smtClean="0"/>
              <a:t> </a:t>
            </a:r>
            <a:r>
              <a:rPr lang="hu-HU" dirty="0"/>
              <a:t>N</a:t>
            </a:r>
            <a:r>
              <a:rPr lang="hu-HU" dirty="0" smtClean="0"/>
              <a:t>etwork; HA-BSI: </a:t>
            </a:r>
            <a:r>
              <a:rPr lang="hu-HU" dirty="0" err="1" smtClean="0"/>
              <a:t>healthcare-associated</a:t>
            </a:r>
            <a:r>
              <a:rPr lang="hu-HU" dirty="0" smtClean="0"/>
              <a:t> </a:t>
            </a:r>
            <a:r>
              <a:rPr lang="hu-HU" dirty="0" err="1" smtClean="0"/>
              <a:t>bloodstream</a:t>
            </a:r>
            <a:r>
              <a:rPr lang="hu-HU" dirty="0" smtClean="0"/>
              <a:t> </a:t>
            </a:r>
            <a:r>
              <a:rPr lang="hu-HU" dirty="0" err="1" smtClean="0"/>
              <a:t>infection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2FA2F3-A272-BAF6-8D2D-556D9276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DB457-584D-3231-3992-FC2CDA2A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Automated</a:t>
            </a:r>
            <a:r>
              <a:rPr lang="hu-HU" dirty="0"/>
              <a:t> HAI </a:t>
            </a: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624E05-8E5A-1F82-19BD-A1C57D94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Allowed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en-US" dirty="0"/>
              <a:t>rapid expansion of </a:t>
            </a:r>
            <a:r>
              <a:rPr lang="en-US" b="1" dirty="0"/>
              <a:t>electronic health records </a:t>
            </a:r>
            <a:r>
              <a:rPr lang="en-US" dirty="0"/>
              <a:t>(EHRs)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Full </a:t>
            </a:r>
            <a:r>
              <a:rPr lang="hu-HU" b="1" dirty="0" err="1"/>
              <a:t>or</a:t>
            </a:r>
            <a:r>
              <a:rPr lang="hu-HU" b="1" dirty="0"/>
              <a:t> </a:t>
            </a:r>
            <a:r>
              <a:rPr lang="en-US" b="1" dirty="0"/>
              <a:t>partial </a:t>
            </a:r>
            <a:r>
              <a:rPr lang="en-US" dirty="0"/>
              <a:t>automation of some components of HAI surveillance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Automated</a:t>
            </a:r>
            <a:r>
              <a:rPr lang="hu-HU" dirty="0"/>
              <a:t>, </a:t>
            </a:r>
            <a:r>
              <a:rPr lang="hu-HU" dirty="0" err="1"/>
              <a:t>rule-based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of </a:t>
            </a:r>
            <a:r>
              <a:rPr lang="hu-HU" dirty="0" err="1"/>
              <a:t>cases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HAI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I</a:t>
            </a:r>
            <a:r>
              <a:rPr lang="en-US" dirty="0" err="1"/>
              <a:t>mprove</a:t>
            </a:r>
            <a:r>
              <a:rPr lang="hu-HU" dirty="0"/>
              <a:t>d</a:t>
            </a:r>
            <a:r>
              <a:rPr lang="en-US" dirty="0"/>
              <a:t> accuracy, reliability and reproducibility</a:t>
            </a:r>
            <a:r>
              <a:rPr lang="hu-HU" dirty="0"/>
              <a:t> of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 smtClean="0"/>
              <a:t>collection</a:t>
            </a:r>
            <a:r>
              <a:rPr lang="hu-HU" dirty="0" smtClean="0"/>
              <a:t>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potential</a:t>
            </a:r>
            <a:r>
              <a:rPr lang="hu-HU" dirty="0" smtClean="0"/>
              <a:t> of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r>
              <a:rPr lang="hu-HU" dirty="0" smtClean="0"/>
              <a:t> of </a:t>
            </a:r>
            <a:r>
              <a:rPr lang="hu-HU" dirty="0" err="1" smtClean="0"/>
              <a:t>clusters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Aims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en-US" dirty="0"/>
              <a:t> reduce </a:t>
            </a:r>
            <a:r>
              <a:rPr lang="hu-HU" dirty="0"/>
              <a:t>IPC human</a:t>
            </a:r>
            <a:r>
              <a:rPr lang="en-US" dirty="0"/>
              <a:t> resources </a:t>
            </a:r>
            <a:r>
              <a:rPr lang="en-US" dirty="0" smtClean="0"/>
              <a:t>required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/>
              <a:t>routine</a:t>
            </a:r>
            <a:r>
              <a:rPr lang="hu-HU" dirty="0"/>
              <a:t> </a:t>
            </a:r>
            <a:r>
              <a:rPr lang="en-US" dirty="0"/>
              <a:t>HAI surveillance</a:t>
            </a:r>
            <a:r>
              <a:rPr lang="hu-HU" dirty="0"/>
              <a:t> </a:t>
            </a:r>
            <a:r>
              <a:rPr lang="en-US" dirty="0"/>
              <a:t>so that IPC efforts can be directed toward patient care </a:t>
            </a:r>
            <a:r>
              <a:rPr lang="en-US" dirty="0" smtClean="0"/>
              <a:t>activities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T</a:t>
            </a:r>
            <a:r>
              <a:rPr lang="en-US" dirty="0" smtClean="0"/>
              <a:t>he </a:t>
            </a:r>
            <a:r>
              <a:rPr lang="en-US" dirty="0"/>
              <a:t>surveillance workload</a:t>
            </a:r>
            <a:r>
              <a:rPr lang="hu-HU" dirty="0"/>
              <a:t> </a:t>
            </a:r>
            <a:r>
              <a:rPr lang="hu-HU" dirty="0" err="1"/>
              <a:t>shifts</a:t>
            </a:r>
            <a:r>
              <a:rPr lang="en-US" dirty="0"/>
              <a:t> from IPC to IT without </a:t>
            </a:r>
            <a:r>
              <a:rPr lang="hu-HU" dirty="0" err="1"/>
              <a:t>necessarily</a:t>
            </a:r>
            <a:r>
              <a:rPr lang="en-US" dirty="0"/>
              <a:t> reducing the overall personnel time </a:t>
            </a:r>
            <a:r>
              <a:rPr lang="en-US" dirty="0" smtClean="0"/>
              <a:t>required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E3351B-9AF2-1633-2147-34A6661A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0F32A02-19E7-9B77-E51B-A2287FEF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7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DB457-584D-3231-3992-FC2CDA2A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Automated</a:t>
            </a:r>
            <a:r>
              <a:rPr lang="hu-HU" dirty="0"/>
              <a:t> HAI </a:t>
            </a: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624E05-8E5A-1F82-19BD-A1C57D94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Currently</a:t>
            </a:r>
            <a:r>
              <a:rPr lang="hu-HU" sz="2600" dirty="0" smtClean="0"/>
              <a:t>, it </a:t>
            </a:r>
            <a:r>
              <a:rPr lang="hu-HU" sz="2600" dirty="0" err="1"/>
              <a:t>builds</a:t>
            </a:r>
            <a:r>
              <a:rPr lang="hu-HU" sz="2600" dirty="0"/>
              <a:t> </a:t>
            </a:r>
            <a:r>
              <a:rPr lang="hu-HU" sz="2600" dirty="0" err="1"/>
              <a:t>on</a:t>
            </a:r>
            <a:r>
              <a:rPr lang="hu-HU" sz="2600" dirty="0"/>
              <a:t> </a:t>
            </a:r>
            <a:r>
              <a:rPr lang="hu-HU" sz="2600" b="1" dirty="0" err="1"/>
              <a:t>structured</a:t>
            </a:r>
            <a:r>
              <a:rPr lang="hu-HU" sz="2600" b="1" dirty="0"/>
              <a:t> </a:t>
            </a:r>
            <a:r>
              <a:rPr lang="hu-HU" sz="2600" b="1" dirty="0" err="1"/>
              <a:t>data</a:t>
            </a:r>
            <a:r>
              <a:rPr lang="hu-HU" sz="2600" b="1" dirty="0"/>
              <a:t> </a:t>
            </a:r>
            <a:r>
              <a:rPr lang="hu-HU" sz="2600" b="1" dirty="0" err="1"/>
              <a:t>elements</a:t>
            </a:r>
            <a:r>
              <a:rPr lang="hu-HU" sz="2600" b="1" dirty="0"/>
              <a:t> </a:t>
            </a:r>
            <a:r>
              <a:rPr lang="hu-HU" sz="2600" dirty="0"/>
              <a:t>(</a:t>
            </a:r>
            <a:r>
              <a:rPr lang="hu-HU" sz="2600" dirty="0" err="1"/>
              <a:t>e.g</a:t>
            </a:r>
            <a:r>
              <a:rPr lang="hu-HU" sz="2600" dirty="0"/>
              <a:t>. </a:t>
            </a:r>
            <a:r>
              <a:rPr lang="hu-HU" sz="2600" dirty="0" err="1"/>
              <a:t>administrative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, </a:t>
            </a:r>
            <a:r>
              <a:rPr lang="hu-HU" sz="2600" dirty="0" err="1"/>
              <a:t>microbiology</a:t>
            </a:r>
            <a:r>
              <a:rPr lang="hu-HU" sz="2600" dirty="0"/>
              <a:t> </a:t>
            </a:r>
            <a:r>
              <a:rPr lang="hu-HU" sz="2600" dirty="0" err="1"/>
              <a:t>reports</a:t>
            </a:r>
            <a:r>
              <a:rPr lang="hu-HU" sz="2600" dirty="0"/>
              <a:t>) </a:t>
            </a:r>
            <a:r>
              <a:rPr lang="hu-HU" sz="2600" dirty="0" err="1"/>
              <a:t>as</a:t>
            </a:r>
            <a:r>
              <a:rPr lang="hu-HU" sz="2600" dirty="0"/>
              <a:t> </a:t>
            </a:r>
            <a:r>
              <a:rPr lang="hu-HU" sz="2600" dirty="0" err="1"/>
              <a:t>opposed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unstructured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 </a:t>
            </a:r>
            <a:r>
              <a:rPr lang="hu-HU" sz="2600" dirty="0" err="1"/>
              <a:t>elements</a:t>
            </a:r>
            <a:r>
              <a:rPr lang="hu-HU" sz="2600" dirty="0"/>
              <a:t> (</a:t>
            </a:r>
            <a:r>
              <a:rPr lang="hu-HU" sz="2600" dirty="0" err="1"/>
              <a:t>e.g</a:t>
            </a:r>
            <a:r>
              <a:rPr lang="hu-HU" sz="2600" dirty="0"/>
              <a:t> </a:t>
            </a:r>
            <a:r>
              <a:rPr lang="hu-HU" sz="2600" dirty="0" err="1"/>
              <a:t>imaging</a:t>
            </a:r>
            <a:r>
              <a:rPr lang="hu-HU" sz="2600" dirty="0"/>
              <a:t> </a:t>
            </a:r>
            <a:r>
              <a:rPr lang="hu-HU" sz="2600" dirty="0" err="1"/>
              <a:t>results</a:t>
            </a:r>
            <a:r>
              <a:rPr lang="hu-HU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Emerging</a:t>
            </a:r>
            <a:r>
              <a:rPr lang="hu-HU" sz="2600" dirty="0"/>
              <a:t> </a:t>
            </a:r>
            <a:r>
              <a:rPr lang="hu-HU" sz="2600" dirty="0" err="1"/>
              <a:t>data-science</a:t>
            </a:r>
            <a:r>
              <a:rPr lang="hu-HU" sz="2600" dirty="0"/>
              <a:t> </a:t>
            </a:r>
            <a:r>
              <a:rPr lang="hu-HU" sz="2600" dirty="0" err="1"/>
              <a:t>strategies</a:t>
            </a:r>
            <a:r>
              <a:rPr lang="hu-HU" sz="2600" dirty="0"/>
              <a:t> </a:t>
            </a:r>
            <a:r>
              <a:rPr lang="hu-HU" sz="2600" dirty="0" err="1"/>
              <a:t>may</a:t>
            </a:r>
            <a:r>
              <a:rPr lang="hu-HU" sz="2600" dirty="0"/>
              <a:t> </a:t>
            </a:r>
            <a:r>
              <a:rPr lang="hu-HU" sz="2600" dirty="0" err="1"/>
              <a:t>solve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issue</a:t>
            </a:r>
            <a:r>
              <a:rPr lang="hu-HU" sz="2600" dirty="0"/>
              <a:t> of </a:t>
            </a:r>
            <a:r>
              <a:rPr lang="hu-HU" sz="2600" dirty="0" err="1"/>
              <a:t>unstructured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 in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future</a:t>
            </a:r>
            <a:r>
              <a:rPr lang="hu-HU" sz="2600" dirty="0"/>
              <a:t> (text mining / </a:t>
            </a:r>
            <a:r>
              <a:rPr lang="hu-HU" sz="2600" dirty="0" err="1"/>
              <a:t>natural</a:t>
            </a:r>
            <a:r>
              <a:rPr lang="hu-HU" sz="2600" dirty="0"/>
              <a:t> </a:t>
            </a:r>
            <a:r>
              <a:rPr lang="hu-HU" sz="2600" dirty="0" err="1"/>
              <a:t>language</a:t>
            </a:r>
            <a:r>
              <a:rPr lang="hu-HU" sz="2600" dirty="0"/>
              <a:t> </a:t>
            </a:r>
            <a:r>
              <a:rPr lang="hu-HU" sz="2600" dirty="0" err="1"/>
              <a:t>processing</a:t>
            </a:r>
            <a:r>
              <a:rPr lang="hu-HU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b="1" dirty="0" err="1"/>
              <a:t>Syndromic</a:t>
            </a:r>
            <a:r>
              <a:rPr lang="hu-HU" sz="2600" b="1" dirty="0"/>
              <a:t> </a:t>
            </a:r>
            <a:r>
              <a:rPr lang="hu-HU" sz="2600" b="1" dirty="0" err="1"/>
              <a:t>approach</a:t>
            </a:r>
            <a:r>
              <a:rPr lang="hu-HU" sz="2600" b="1" dirty="0"/>
              <a:t> is </a:t>
            </a:r>
            <a:r>
              <a:rPr lang="hu-HU" sz="2600" b="1" dirty="0" err="1"/>
              <a:t>also</a:t>
            </a:r>
            <a:r>
              <a:rPr lang="hu-HU" sz="2600" b="1" dirty="0"/>
              <a:t> </a:t>
            </a:r>
            <a:r>
              <a:rPr lang="hu-HU" sz="2600" b="1" dirty="0" err="1"/>
              <a:t>possible</a:t>
            </a:r>
            <a:r>
              <a:rPr lang="hu-HU" sz="2600" dirty="0"/>
              <a:t>: </a:t>
            </a:r>
            <a:r>
              <a:rPr lang="hu-HU" sz="2600" dirty="0" err="1"/>
              <a:t>some</a:t>
            </a:r>
            <a:r>
              <a:rPr lang="hu-HU" sz="2600" dirty="0"/>
              <a:t> </a:t>
            </a:r>
            <a:r>
              <a:rPr lang="en-US" sz="2600" dirty="0"/>
              <a:t>algorithm</a:t>
            </a:r>
            <a:r>
              <a:rPr lang="hu-HU" sz="2600" dirty="0"/>
              <a:t>s</a:t>
            </a:r>
            <a:r>
              <a:rPr lang="en-US" sz="2600" dirty="0"/>
              <a:t> </a:t>
            </a:r>
            <a:r>
              <a:rPr lang="en-US" sz="2600" dirty="0" err="1"/>
              <a:t>rel</a:t>
            </a:r>
            <a:r>
              <a:rPr lang="hu-HU" sz="2600" dirty="0"/>
              <a:t>y</a:t>
            </a:r>
            <a:r>
              <a:rPr lang="en-US" sz="2600" dirty="0"/>
              <a:t> on counts of new occurrences of symptoms found in the </a:t>
            </a:r>
            <a:r>
              <a:rPr lang="hu-HU" sz="2600" dirty="0" err="1"/>
              <a:t>EHRs</a:t>
            </a:r>
            <a:r>
              <a:rPr lang="hu-HU" sz="2600" dirty="0"/>
              <a:t> (</a:t>
            </a:r>
            <a:r>
              <a:rPr lang="hu-HU" sz="2600" dirty="0" err="1"/>
              <a:t>instead</a:t>
            </a:r>
            <a:r>
              <a:rPr lang="hu-HU" sz="2600" dirty="0"/>
              <a:t> of </a:t>
            </a:r>
            <a:r>
              <a:rPr lang="hu-HU" sz="2600" dirty="0" err="1"/>
              <a:t>positive</a:t>
            </a:r>
            <a:r>
              <a:rPr lang="hu-HU" sz="2600" dirty="0"/>
              <a:t> </a:t>
            </a:r>
            <a:r>
              <a:rPr lang="hu-HU" sz="2600" dirty="0" err="1"/>
              <a:t>cases</a:t>
            </a:r>
            <a:r>
              <a:rPr lang="hu-HU" sz="26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b="1" dirty="0"/>
              <a:t>May </a:t>
            </a:r>
            <a:r>
              <a:rPr lang="hu-HU" sz="2600" b="1" dirty="0" err="1"/>
              <a:t>require</a:t>
            </a:r>
            <a:r>
              <a:rPr lang="hu-HU" sz="2600" b="1" dirty="0"/>
              <a:t> </a:t>
            </a:r>
            <a:r>
              <a:rPr lang="hu-HU" sz="2600" b="1" dirty="0" err="1"/>
              <a:t>modified</a:t>
            </a:r>
            <a:r>
              <a:rPr lang="hu-HU" sz="2600" b="1" dirty="0"/>
              <a:t> HAI </a:t>
            </a:r>
            <a:r>
              <a:rPr lang="hu-HU" sz="2600" b="1" dirty="0" err="1"/>
              <a:t>case</a:t>
            </a:r>
            <a:r>
              <a:rPr lang="hu-HU" sz="2600" b="1" dirty="0"/>
              <a:t> </a:t>
            </a:r>
            <a:r>
              <a:rPr lang="hu-HU" sz="2600" b="1" dirty="0" err="1"/>
              <a:t>definitions</a:t>
            </a:r>
            <a:r>
              <a:rPr lang="hu-HU" sz="2600" b="1" dirty="0"/>
              <a:t> </a:t>
            </a:r>
            <a:r>
              <a:rPr lang="hu-HU" sz="2600" dirty="0" err="1"/>
              <a:t>compaired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currently</a:t>
            </a:r>
            <a:r>
              <a:rPr lang="hu-HU" sz="2600" dirty="0"/>
              <a:t> </a:t>
            </a:r>
            <a:r>
              <a:rPr lang="hu-HU" sz="2600" dirty="0" err="1"/>
              <a:t>used</a:t>
            </a:r>
            <a:r>
              <a:rPr lang="hu-HU" sz="2600" dirty="0"/>
              <a:t> </a:t>
            </a:r>
            <a:r>
              <a:rPr lang="hu-HU" sz="2600" dirty="0" err="1"/>
              <a:t>ones</a:t>
            </a:r>
            <a:r>
              <a:rPr lang="hu-HU" sz="2600" dirty="0"/>
              <a:t> (</a:t>
            </a:r>
            <a:r>
              <a:rPr lang="hu-HU" sz="2600" dirty="0" err="1"/>
              <a:t>see</a:t>
            </a:r>
            <a:r>
              <a:rPr lang="hu-HU" sz="2600" dirty="0"/>
              <a:t> </a:t>
            </a:r>
            <a:r>
              <a:rPr lang="hu-HU" sz="2600" dirty="0" err="1"/>
              <a:t>BSI:bloodstream</a:t>
            </a:r>
            <a:r>
              <a:rPr lang="hu-HU" sz="2600" dirty="0"/>
              <a:t> </a:t>
            </a:r>
            <a:r>
              <a:rPr lang="hu-HU" sz="2600" dirty="0" err="1"/>
              <a:t>infection</a:t>
            </a:r>
            <a:r>
              <a:rPr lang="hu-HU" sz="2600" dirty="0"/>
              <a:t> </a:t>
            </a:r>
            <a:r>
              <a:rPr lang="hu-HU" sz="2600" dirty="0" err="1"/>
              <a:t>vs</a:t>
            </a:r>
            <a:r>
              <a:rPr lang="hu-HU" sz="2600" dirty="0"/>
              <a:t> CRI3-CVC: </a:t>
            </a:r>
            <a:r>
              <a:rPr lang="hu-HU" sz="2600" dirty="0" err="1"/>
              <a:t>microbiologically</a:t>
            </a:r>
            <a:r>
              <a:rPr lang="hu-HU" sz="2600" dirty="0"/>
              <a:t> </a:t>
            </a:r>
            <a:r>
              <a:rPr lang="hu-HU" sz="2600" dirty="0" err="1"/>
              <a:t>confirmed</a:t>
            </a:r>
            <a:r>
              <a:rPr lang="hu-HU" sz="2600" dirty="0"/>
              <a:t> CVC-</a:t>
            </a:r>
            <a:r>
              <a:rPr lang="hu-HU" sz="2600" dirty="0" err="1"/>
              <a:t>related</a:t>
            </a:r>
            <a:r>
              <a:rPr lang="hu-HU" sz="2600" dirty="0"/>
              <a:t> </a:t>
            </a:r>
            <a:r>
              <a:rPr lang="hu-HU" sz="2600" dirty="0" err="1"/>
              <a:t>bloodstream</a:t>
            </a:r>
            <a:r>
              <a:rPr lang="hu-HU" sz="2600" dirty="0"/>
              <a:t> </a:t>
            </a:r>
            <a:r>
              <a:rPr lang="hu-HU" sz="2600" dirty="0" err="1"/>
              <a:t>infection</a:t>
            </a:r>
            <a:r>
              <a:rPr lang="hu-HU" sz="2600" dirty="0"/>
              <a:t>)</a:t>
            </a:r>
          </a:p>
          <a:p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  <a:p>
            <a:endParaRPr lang="hu-HU" sz="26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CE3351B-9AF2-1633-2147-34A6661A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CVC: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venous</a:t>
            </a:r>
            <a:r>
              <a:rPr lang="hu-HU" dirty="0" smtClean="0"/>
              <a:t> </a:t>
            </a:r>
            <a:r>
              <a:rPr lang="hu-HU" dirty="0" err="1" smtClean="0"/>
              <a:t>catheter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0F32A02-19E7-9B77-E51B-A2287FEF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63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C51612-3B99-7A8F-B04F-A808B84C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609600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Automated detection of hospital outbreaks: </a:t>
            </a:r>
            <a:r>
              <a:rPr lang="hu-HU" b="1" dirty="0"/>
              <a:t>                           </a:t>
            </a:r>
            <a:r>
              <a:rPr lang="en-US" b="1" dirty="0"/>
              <a:t>A systematic review of methods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b="1" dirty="0"/>
              <a:t>(</a:t>
            </a:r>
            <a:r>
              <a:rPr lang="hu-HU" dirty="0" err="1"/>
              <a:t>Leclère</a:t>
            </a:r>
            <a:r>
              <a:rPr lang="hu-HU" dirty="0"/>
              <a:t> B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</a:t>
            </a:r>
            <a:r>
              <a:rPr lang="hu-HU" dirty="0" err="1"/>
              <a:t>PLoS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, 2017)</a:t>
            </a:r>
            <a:r>
              <a:rPr lang="en-US" b="1" dirty="0"/>
              <a:t/>
            </a:r>
            <a:br>
              <a:rPr lang="en-US" b="1" dirty="0"/>
            </a:b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3AD432B-489C-0E38-AFBB-ABAB8629B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05" y="1801813"/>
            <a:ext cx="7114539" cy="4446587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3736132-8A3E-1397-F1E4-DC29A145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https://www.ncbi.nlm.nih.gov/pmc/articles/PMC5404859/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B58C55E-090F-294A-B30A-65F943BF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F787064-AB9B-E13F-DAD0-59532BB6BE88}"/>
              </a:ext>
            </a:extLst>
          </p:cNvPr>
          <p:cNvSpPr txBox="1"/>
          <p:nvPr/>
        </p:nvSpPr>
        <p:spPr>
          <a:xfrm>
            <a:off x="8140700" y="1351888"/>
            <a:ext cx="4051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29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identified</a:t>
            </a:r>
            <a:r>
              <a:rPr lang="hu-HU" dirty="0"/>
              <a:t> </a:t>
            </a:r>
            <a:r>
              <a:rPr lang="hu-HU" dirty="0" err="1"/>
              <a:t>published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1981 and 2015.</a:t>
            </a:r>
          </a:p>
          <a:p>
            <a:endParaRPr lang="hu-HU" dirty="0"/>
          </a:p>
          <a:p>
            <a:r>
              <a:rPr lang="hu-HU" dirty="0"/>
              <a:t>Most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scope</a:t>
            </a:r>
            <a:r>
              <a:rPr lang="hu-HU" dirty="0"/>
              <a:t>: </a:t>
            </a:r>
            <a:r>
              <a:rPr lang="hu-HU" dirty="0" err="1"/>
              <a:t>university</a:t>
            </a:r>
            <a:r>
              <a:rPr lang="hu-HU" dirty="0"/>
              <a:t> </a:t>
            </a:r>
            <a:r>
              <a:rPr lang="hu-HU" dirty="0" err="1"/>
              <a:t>hospitals</a:t>
            </a:r>
            <a:r>
              <a:rPr lang="hu-HU" dirty="0"/>
              <a:t> in </a:t>
            </a:r>
            <a:r>
              <a:rPr lang="hu-HU" dirty="0" err="1"/>
              <a:t>high-income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categorised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5 </a:t>
            </a:r>
            <a:r>
              <a:rPr lang="hu-HU" dirty="0" err="1"/>
              <a:t>groups</a:t>
            </a:r>
            <a:r>
              <a:rPr lang="hu-H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process control (SPC),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statistics</a:t>
            </a:r>
            <a:r>
              <a:rPr lang="hu-H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modeling,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thresholds,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mining methods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 err="1"/>
              <a:t>Difficult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en-US" dirty="0"/>
              <a:t>compare the performances of the </a:t>
            </a:r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en-US" dirty="0"/>
              <a:t>detection algorithms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It’s</a:t>
            </a:r>
            <a:r>
              <a:rPr lang="hu-HU" dirty="0"/>
              <a:t> a </a:t>
            </a:r>
            <a:r>
              <a:rPr lang="hu-HU" dirty="0" err="1"/>
              <a:t>useful</a:t>
            </a:r>
            <a:r>
              <a:rPr lang="hu-HU" dirty="0"/>
              <a:t> </a:t>
            </a:r>
            <a:r>
              <a:rPr lang="hu-HU" dirty="0" err="1"/>
              <a:t>supportive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/>
              <a:t> </a:t>
            </a:r>
            <a:r>
              <a:rPr lang="hu-HU" dirty="0" err="1"/>
              <a:t>rather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a stand-</a:t>
            </a:r>
            <a:r>
              <a:rPr lang="hu-HU" dirty="0" err="1"/>
              <a:t>alone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09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E55249-3730-2D32-38AD-FDC0E9C2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ECDC PPS </a:t>
            </a:r>
            <a:r>
              <a:rPr lang="hu-HU" dirty="0" err="1"/>
              <a:t>variable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c</a:t>
            </a:r>
            <a:r>
              <a:rPr lang="en-US" dirty="0" err="1"/>
              <a:t>urrent</a:t>
            </a:r>
            <a:r>
              <a:rPr lang="en-US" dirty="0"/>
              <a:t> degree of automation of surveillance of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en-US" dirty="0"/>
              <a:t>HAIs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SSI, CDI, HA-BSI)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6F1A26-EC13-6FB7-401F-C2E92847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Indicate for each listed type of HAI to what degree</a:t>
            </a:r>
            <a:r>
              <a:rPr lang="hu-HU" dirty="0"/>
              <a:t> </a:t>
            </a:r>
            <a:r>
              <a:rPr lang="en-US" dirty="0"/>
              <a:t>the surveillance of this type of HAI is automated in your hospital:</a:t>
            </a:r>
          </a:p>
          <a:p>
            <a:r>
              <a:rPr lang="en-US" b="1" dirty="0"/>
              <a:t>Fully manual</a:t>
            </a:r>
            <a:r>
              <a:rPr lang="en-US" dirty="0"/>
              <a:t>: Fully manual surveillance, selection of patients that should be included in the surveillance</a:t>
            </a:r>
            <a:r>
              <a:rPr lang="hu-HU" dirty="0"/>
              <a:t> </a:t>
            </a:r>
            <a:r>
              <a:rPr lang="en-US" dirty="0"/>
              <a:t>(e.g. based on device use or procedures) and detection of HAI is performed by manually reviewing charts.</a:t>
            </a:r>
          </a:p>
          <a:p>
            <a:r>
              <a:rPr lang="en-US" b="1" dirty="0"/>
              <a:t>Automated denominator collection</a:t>
            </a:r>
            <a:r>
              <a:rPr lang="en-US" dirty="0"/>
              <a:t>: Automated rule-based routine selection of procedures or patient- days</a:t>
            </a:r>
            <a:r>
              <a:rPr lang="hu-HU" dirty="0"/>
              <a:t> </a:t>
            </a:r>
            <a:r>
              <a:rPr lang="en-US" dirty="0"/>
              <a:t>to be included in the surveillance, e.g. based on admission to specific wards, surgical procedures or use of devices</a:t>
            </a:r>
            <a:r>
              <a:rPr lang="hu-HU" dirty="0"/>
              <a:t> </a:t>
            </a:r>
            <a:r>
              <a:rPr lang="en-US" dirty="0"/>
              <a:t>such as central lines; Codes are selected without manual steps and directly linked to a digital record for</a:t>
            </a:r>
            <a:r>
              <a:rPr lang="hu-HU" dirty="0"/>
              <a:t> </a:t>
            </a:r>
            <a:r>
              <a:rPr lang="en-US" dirty="0"/>
              <a:t>surveillance purposes. Subsequently charts are manually reviewed to detect HAI in the selected patients.</a:t>
            </a:r>
          </a:p>
          <a:p>
            <a:r>
              <a:rPr lang="en-US" b="1" dirty="0"/>
              <a:t>Semi-automated</a:t>
            </a:r>
            <a:r>
              <a:rPr lang="en-US" dirty="0"/>
              <a:t>: Automated selection of patients in surveillance (as in #1) AND an automated algorithm</a:t>
            </a:r>
            <a:r>
              <a:rPr lang="hu-HU" dirty="0"/>
              <a:t> </a:t>
            </a:r>
            <a:r>
              <a:rPr lang="en-US" dirty="0"/>
              <a:t>flags patients with a high probability of an HAI that require manual confirmation of HAI presence, based on</a:t>
            </a:r>
            <a:r>
              <a:rPr lang="hu-HU" dirty="0"/>
              <a:t> </a:t>
            </a:r>
            <a:r>
              <a:rPr lang="en-US" dirty="0"/>
              <a:t>information extracted from electronic health records and linked to a digital record for surveillance purposes.</a:t>
            </a:r>
          </a:p>
          <a:p>
            <a:r>
              <a:rPr lang="en-US" b="1" dirty="0"/>
              <a:t>Fully automated</a:t>
            </a:r>
            <a:r>
              <a:rPr lang="en-US" dirty="0"/>
              <a:t>: Automated selection of patients in surveillance (as in #1) AND fully automated algorithm</a:t>
            </a:r>
            <a:r>
              <a:rPr lang="hu-HU" dirty="0"/>
              <a:t> </a:t>
            </a:r>
            <a:r>
              <a:rPr lang="en-US" dirty="0"/>
              <a:t>for detection of HAI based on information extracted from electronic health records. This means that no manual</a:t>
            </a:r>
            <a:r>
              <a:rPr lang="hu-HU" dirty="0"/>
              <a:t> </a:t>
            </a:r>
            <a:r>
              <a:rPr lang="en-US" dirty="0"/>
              <a:t>selection or confirmation step is necessary.</a:t>
            </a:r>
          </a:p>
          <a:p>
            <a:r>
              <a:rPr lang="en-US" b="1" dirty="0"/>
              <a:t>Other</a:t>
            </a:r>
            <a:r>
              <a:rPr lang="en-US" dirty="0"/>
              <a:t>: Electronically available databases are used to either pre</a:t>
            </a:r>
            <a:r>
              <a:rPr lang="hu-HU" dirty="0"/>
              <a:t>-</a:t>
            </a:r>
            <a:r>
              <a:rPr lang="en-US" dirty="0"/>
              <a:t>select patients to be included in the</a:t>
            </a:r>
            <a:r>
              <a:rPr lang="hu-HU" dirty="0"/>
              <a:t> </a:t>
            </a:r>
            <a:r>
              <a:rPr lang="en-US" dirty="0"/>
              <a:t>surveillance (denominator collection) and/or pre</a:t>
            </a:r>
            <a:r>
              <a:rPr lang="hu-HU" dirty="0"/>
              <a:t>-</a:t>
            </a:r>
            <a:r>
              <a:rPr lang="en-US" dirty="0"/>
              <a:t>select patients that require manual confirmation of HAI presence</a:t>
            </a:r>
            <a:r>
              <a:rPr lang="hu-HU" dirty="0"/>
              <a:t> </a:t>
            </a:r>
            <a:r>
              <a:rPr lang="en-US" dirty="0"/>
              <a:t>(e.g. from microbiology database) without automated direct linkage to an electronic surveillance record (still</a:t>
            </a:r>
            <a:r>
              <a:rPr lang="hu-HU" dirty="0"/>
              <a:t> </a:t>
            </a:r>
            <a:r>
              <a:rPr lang="en-US" dirty="0"/>
              <a:t>requiring manual steps for the selection process).</a:t>
            </a:r>
          </a:p>
          <a:p>
            <a:r>
              <a:rPr lang="en-US" b="1" dirty="0"/>
              <a:t>Not performed</a:t>
            </a:r>
            <a:r>
              <a:rPr lang="en-US" dirty="0"/>
              <a:t>: Surveillance is not performed for this type of HAI.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1DE4E06-201B-1952-EC2B-BDA71962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https://www.ecdc.europa.eu/sites/default/files/documents/antimicrobial-use-healthcare-associated-infections-point-prevalence-survey-version6-1.pdf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796C6D8-758F-5163-6FD3-10D6ACF5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41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52FCAD-2797-DA8C-B03F-D26C6ED8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ECDC PPS </a:t>
            </a:r>
            <a:r>
              <a:rPr lang="hu-HU" dirty="0" err="1"/>
              <a:t>variable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feasibility</a:t>
            </a:r>
            <a:r>
              <a:rPr lang="hu-HU" dirty="0"/>
              <a:t> of </a:t>
            </a:r>
            <a:r>
              <a:rPr lang="hu-HU" dirty="0" err="1"/>
              <a:t>automated</a:t>
            </a:r>
            <a:r>
              <a:rPr lang="hu-HU" dirty="0"/>
              <a:t> HAI </a:t>
            </a:r>
            <a:r>
              <a:rPr lang="hu-HU" dirty="0" err="1"/>
              <a:t>surveillance</a:t>
            </a:r>
            <a:r>
              <a:rPr lang="hu-HU" dirty="0"/>
              <a:t> </a:t>
            </a:r>
            <a:r>
              <a:rPr lang="en-US" dirty="0"/>
              <a:t>of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en-US" dirty="0"/>
              <a:t>HAIs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SSI, CDI, HA-BSI)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967C21-4889-0402-F9B9-2BE339E8F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Feasibility of the data collection for automated HAI surveillance.</a:t>
            </a:r>
            <a:r>
              <a:rPr lang="hu-HU" dirty="0"/>
              <a:t> </a:t>
            </a:r>
            <a:r>
              <a:rPr lang="en-US" dirty="0"/>
              <a:t>Automated surveillance requires extraction of data from electronic health records in a structured – and preferably</a:t>
            </a:r>
            <a:r>
              <a:rPr lang="hu-HU" dirty="0"/>
              <a:t> </a:t>
            </a:r>
            <a:r>
              <a:rPr lang="en-US" dirty="0"/>
              <a:t>interoperable – format. </a:t>
            </a:r>
            <a:endParaRPr lang="hu-HU" dirty="0"/>
          </a:p>
          <a:p>
            <a:r>
              <a:rPr lang="en-US" b="1" dirty="0"/>
              <a:t>For the data sources listed below</a:t>
            </a:r>
            <a:r>
              <a:rPr lang="en-US" dirty="0"/>
              <a:t>, please indicate:</a:t>
            </a:r>
          </a:p>
          <a:p>
            <a:r>
              <a:rPr lang="en-US" dirty="0"/>
              <a:t>1) </a:t>
            </a:r>
            <a:r>
              <a:rPr lang="en-US" b="1" dirty="0"/>
              <a:t>Are the data stored digitally</a:t>
            </a:r>
            <a:r>
              <a:rPr lang="en-US" dirty="0"/>
              <a:t>: the data exist in a digital subsystem. YH=Yes, hospital-wide; YW=Yes, in</a:t>
            </a:r>
            <a:r>
              <a:rPr lang="hu-HU" dirty="0"/>
              <a:t> </a:t>
            </a:r>
            <a:r>
              <a:rPr lang="en-US" dirty="0"/>
              <a:t>specific wards only; N=No; UNK=Unknown</a:t>
            </a:r>
          </a:p>
          <a:p>
            <a:r>
              <a:rPr lang="en-US" dirty="0"/>
              <a:t>2) </a:t>
            </a:r>
            <a:r>
              <a:rPr lang="en-US" b="1" dirty="0"/>
              <a:t>If yes: indicate whether the data are stored in a structured format </a:t>
            </a:r>
            <a:r>
              <a:rPr lang="en-US" dirty="0"/>
              <a:t>(e.g. not as free text notes but as coded</a:t>
            </a:r>
            <a:r>
              <a:rPr lang="hu-HU" dirty="0"/>
              <a:t> </a:t>
            </a:r>
            <a:r>
              <a:rPr lang="en-US" dirty="0"/>
              <a:t>or standardized information): Y=Yes / N=No / NA=Not applicable / UNK=Unknown. Examples of structured</a:t>
            </a:r>
            <a:r>
              <a:rPr lang="hu-HU" dirty="0"/>
              <a:t> </a:t>
            </a:r>
            <a:r>
              <a:rPr lang="en-US" dirty="0"/>
              <a:t>and well-defined data include date field in standard format (YYYY-MM-DD), ICD-10 diagnosis codes, ATC</a:t>
            </a:r>
            <a:r>
              <a:rPr lang="hu-HU" dirty="0"/>
              <a:t> </a:t>
            </a:r>
            <a:r>
              <a:rPr lang="en-US" dirty="0"/>
              <a:t>codes to specify prescribed medication; Example of data not structured is reporting of extraction of catheter</a:t>
            </a:r>
            <a:r>
              <a:rPr lang="hu-HU" dirty="0"/>
              <a:t> </a:t>
            </a:r>
            <a:r>
              <a:rPr lang="en-US" dirty="0"/>
              <a:t>in free text fields only.</a:t>
            </a:r>
          </a:p>
          <a:p>
            <a:r>
              <a:rPr lang="en-US" b="1" dirty="0"/>
              <a:t>List of data sources</a:t>
            </a:r>
            <a:r>
              <a:rPr lang="en-US" dirty="0"/>
              <a:t>:</a:t>
            </a:r>
          </a:p>
          <a:p>
            <a:r>
              <a:rPr lang="en-US" dirty="0"/>
              <a:t>• Surgical procedures: procedure code such as ICD-10, date of surgery</a:t>
            </a:r>
          </a:p>
          <a:p>
            <a:r>
              <a:rPr lang="en-US" dirty="0"/>
              <a:t>• Admission and discharge dates, hospital level</a:t>
            </a:r>
          </a:p>
          <a:p>
            <a:r>
              <a:rPr lang="en-US" dirty="0"/>
              <a:t>• Admission and discharge dates, unit level</a:t>
            </a:r>
          </a:p>
          <a:p>
            <a:r>
              <a:rPr lang="en-US" dirty="0"/>
              <a:t>• Use of central lines: date of insertion and removal, type*</a:t>
            </a:r>
          </a:p>
          <a:p>
            <a:r>
              <a:rPr lang="en-US" dirty="0"/>
              <a:t>• Use of mechanical ventilation or intubation: start date, end date</a:t>
            </a:r>
          </a:p>
          <a:p>
            <a:r>
              <a:rPr lang="en-US" dirty="0"/>
              <a:t>• Use of urinary catheters: date of insertion/removal*</a:t>
            </a:r>
          </a:p>
          <a:p>
            <a:r>
              <a:rPr lang="en-US" dirty="0"/>
              <a:t>• Microbiology culture results (culture result, date of sampling, specimen type)</a:t>
            </a:r>
          </a:p>
          <a:p>
            <a:r>
              <a:rPr lang="en-US" dirty="0"/>
              <a:t>• Antimicrobial prescriptions: antimicrobial name or code (preferrable ATC code 5th level), start date, end date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F9A830-2EF0-294C-5368-F89CBC02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https://www.ecdc.europa.eu/sites/default/files/documents/antimicrobial-use-healthcare-associated-infections-point-prevalence-survey-version6-1.pdf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6A2040-C6E2-1A6C-2962-72B4CDFB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7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2000" y="176311"/>
            <a:ext cx="10354188" cy="951722"/>
          </a:xfrm>
        </p:spPr>
        <p:txBody>
          <a:bodyPr>
            <a:normAutofit/>
          </a:bodyPr>
          <a:lstStyle/>
          <a:p>
            <a:r>
              <a:rPr lang="hu-HU" dirty="0" err="1"/>
              <a:t>Definition</a:t>
            </a:r>
            <a:r>
              <a:rPr lang="hu-HU" dirty="0"/>
              <a:t> of </a:t>
            </a:r>
            <a:r>
              <a:rPr lang="hu-HU" dirty="0" err="1"/>
              <a:t>surveillance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74236"/>
            <a:ext cx="9816900" cy="4702726"/>
          </a:xfrm>
        </p:spPr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hu-HU" dirty="0" err="1"/>
              <a:t>Systematic</a:t>
            </a:r>
            <a:r>
              <a:rPr lang="hu-HU" dirty="0"/>
              <a:t> </a:t>
            </a:r>
            <a:r>
              <a:rPr lang="hu-HU" dirty="0" err="1"/>
              <a:t>ongoing</a:t>
            </a:r>
            <a:r>
              <a:rPr lang="hu-HU" dirty="0"/>
              <a:t> </a:t>
            </a:r>
            <a:r>
              <a:rPr lang="hu-HU" dirty="0" err="1"/>
              <a:t>collection</a:t>
            </a:r>
            <a:r>
              <a:rPr lang="hu-HU" dirty="0"/>
              <a:t>, collation and </a:t>
            </a:r>
            <a:r>
              <a:rPr lang="hu-HU" dirty="0" err="1"/>
              <a:t>analysis</a:t>
            </a:r>
            <a:r>
              <a:rPr lang="hu-HU" dirty="0"/>
              <a:t> of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purposes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timely</a:t>
            </a:r>
            <a:r>
              <a:rPr lang="hu-HU" dirty="0"/>
              <a:t> </a:t>
            </a:r>
            <a:r>
              <a:rPr lang="hu-HU" dirty="0" err="1"/>
              <a:t>dissemination</a:t>
            </a:r>
            <a:r>
              <a:rPr lang="hu-HU" dirty="0"/>
              <a:t> of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and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response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necessary</a:t>
            </a:r>
            <a:r>
              <a:rPr lang="hu-HU" dirty="0"/>
              <a:t>” </a:t>
            </a:r>
            <a:endParaRPr lang="hu-HU" dirty="0" smtClean="0"/>
          </a:p>
          <a:p>
            <a:r>
              <a:rPr lang="hu-HU" sz="2500" i="1" dirty="0" smtClean="0"/>
              <a:t>(WHO International Health </a:t>
            </a:r>
            <a:r>
              <a:rPr lang="hu-HU" sz="2500" i="1" dirty="0" err="1"/>
              <a:t>R</a:t>
            </a:r>
            <a:r>
              <a:rPr lang="hu-HU" sz="2500" i="1" dirty="0" err="1" smtClean="0"/>
              <a:t>egulations</a:t>
            </a:r>
            <a:r>
              <a:rPr lang="hu-HU" sz="2500" i="1" dirty="0" smtClean="0"/>
              <a:t>, </a:t>
            </a:r>
            <a:r>
              <a:rPr lang="hu-HU" sz="2500" i="1" dirty="0"/>
              <a:t>2005)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https://www.afro.who.int/sites/default/files/2017-06/international_health_regulations_2005.pdf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7E7ADB-BF24-ABAD-FF5B-02983E2B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Outbreak</a:t>
            </a:r>
            <a:r>
              <a:rPr lang="hu-HU" dirty="0"/>
              <a:t> monitoring/</a:t>
            </a:r>
            <a:r>
              <a:rPr lang="hu-HU" dirty="0" err="1"/>
              <a:t>detection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/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0897BE-7F6C-F759-908B-B46BF78D5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Monitoring </a:t>
            </a:r>
            <a:r>
              <a:rPr lang="hu-HU" sz="2600" dirty="0" err="1"/>
              <a:t>suspected</a:t>
            </a:r>
            <a:r>
              <a:rPr lang="hu-HU" sz="2600" dirty="0"/>
              <a:t> </a:t>
            </a:r>
            <a:r>
              <a:rPr lang="hu-HU" sz="2600" dirty="0" err="1"/>
              <a:t>or</a:t>
            </a:r>
            <a:r>
              <a:rPr lang="hu-HU" sz="2600" dirty="0"/>
              <a:t> </a:t>
            </a:r>
            <a:r>
              <a:rPr lang="hu-HU" sz="2600" dirty="0" err="1"/>
              <a:t>confirmed</a:t>
            </a:r>
            <a:r>
              <a:rPr lang="hu-HU" sz="2600" dirty="0"/>
              <a:t> HAI </a:t>
            </a:r>
            <a:r>
              <a:rPr lang="hu-HU" sz="2600" dirty="0" err="1"/>
              <a:t>outbreaks</a:t>
            </a:r>
            <a:r>
              <a:rPr lang="hu-HU" sz="2600" dirty="0"/>
              <a:t> </a:t>
            </a:r>
            <a:r>
              <a:rPr lang="hu-HU" sz="2600" dirty="0" err="1"/>
              <a:t>reported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 smtClean="0"/>
              <a:t>public</a:t>
            </a:r>
            <a:r>
              <a:rPr lang="hu-HU" sz="2600" dirty="0" smtClean="0"/>
              <a:t> </a:t>
            </a:r>
            <a:r>
              <a:rPr lang="hu-HU" sz="2600" dirty="0" err="1" smtClean="0"/>
              <a:t>health</a:t>
            </a:r>
            <a:r>
              <a:rPr lang="hu-HU" sz="2600" dirty="0" smtClean="0"/>
              <a:t> </a:t>
            </a:r>
            <a:r>
              <a:rPr lang="hu-HU" sz="2600" dirty="0" err="1"/>
              <a:t>authority</a:t>
            </a:r>
            <a:r>
              <a:rPr lang="hu-HU" sz="2600" dirty="0"/>
              <a:t> </a:t>
            </a:r>
            <a:r>
              <a:rPr lang="hu-HU" sz="2600" dirty="0" err="1"/>
              <a:t>through</a:t>
            </a:r>
            <a:r>
              <a:rPr lang="hu-HU" sz="2600" dirty="0"/>
              <a:t> a </a:t>
            </a:r>
            <a:r>
              <a:rPr lang="hu-HU" sz="2600" dirty="0" err="1"/>
              <a:t>dedicated</a:t>
            </a:r>
            <a:r>
              <a:rPr lang="hu-HU" sz="2600" dirty="0"/>
              <a:t> </a:t>
            </a:r>
            <a:r>
              <a:rPr lang="hu-HU" sz="2600" dirty="0" err="1"/>
              <a:t>outbreak</a:t>
            </a:r>
            <a:r>
              <a:rPr lang="hu-HU" sz="2600" dirty="0"/>
              <a:t> </a:t>
            </a:r>
            <a:r>
              <a:rPr lang="hu-HU" sz="2600" dirty="0" err="1"/>
              <a:t>reporting</a:t>
            </a:r>
            <a:r>
              <a:rPr lang="hu-HU" sz="2600" dirty="0"/>
              <a:t> </a:t>
            </a:r>
            <a:r>
              <a:rPr lang="hu-HU" sz="2600" dirty="0" err="1"/>
              <a:t>system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Analysis</a:t>
            </a:r>
            <a:r>
              <a:rPr lang="hu-HU" sz="2600" dirty="0"/>
              <a:t> of </a:t>
            </a:r>
            <a:r>
              <a:rPr lang="hu-HU" sz="2600" dirty="0" err="1"/>
              <a:t>continuously</a:t>
            </a:r>
            <a:r>
              <a:rPr lang="hu-HU" sz="2600" dirty="0"/>
              <a:t> </a:t>
            </a:r>
            <a:r>
              <a:rPr lang="hu-HU" sz="2600" dirty="0" err="1"/>
              <a:t>reported</a:t>
            </a:r>
            <a:r>
              <a:rPr lang="hu-HU" sz="2600" dirty="0"/>
              <a:t> HAI </a:t>
            </a:r>
            <a:r>
              <a:rPr lang="hu-HU" sz="2600" dirty="0" err="1"/>
              <a:t>surveillance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 (</a:t>
            </a:r>
            <a:r>
              <a:rPr lang="hu-HU" sz="2600" dirty="0" err="1"/>
              <a:t>unless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system</a:t>
            </a:r>
            <a:r>
              <a:rPr lang="hu-HU" sz="2600" dirty="0"/>
              <a:t> is </a:t>
            </a:r>
            <a:r>
              <a:rPr lang="hu-HU" sz="2600" dirty="0" err="1"/>
              <a:t>extremely</a:t>
            </a:r>
            <a:r>
              <a:rPr lang="hu-HU" sz="2600" dirty="0"/>
              <a:t> </a:t>
            </a:r>
            <a:r>
              <a:rPr lang="hu-HU" sz="2600" dirty="0" err="1"/>
              <a:t>timely</a:t>
            </a:r>
            <a:r>
              <a:rPr lang="hu-HU" sz="2600" dirty="0"/>
              <a:t>, </a:t>
            </a:r>
            <a:r>
              <a:rPr lang="hu-HU" sz="2600" dirty="0" err="1"/>
              <a:t>this</a:t>
            </a:r>
            <a:r>
              <a:rPr lang="hu-HU" sz="2600" dirty="0"/>
              <a:t> </a:t>
            </a:r>
            <a:r>
              <a:rPr lang="hu-HU" sz="2600" dirty="0" err="1"/>
              <a:t>allows</a:t>
            </a:r>
            <a:r>
              <a:rPr lang="hu-HU" sz="2600" dirty="0"/>
              <a:t> </a:t>
            </a:r>
            <a:r>
              <a:rPr lang="hu-HU" sz="2600" dirty="0" err="1"/>
              <a:t>only</a:t>
            </a:r>
            <a:r>
              <a:rPr lang="hu-HU" sz="2600" dirty="0"/>
              <a:t> </a:t>
            </a:r>
            <a:r>
              <a:rPr lang="hu-HU" sz="2600" dirty="0" err="1"/>
              <a:t>for</a:t>
            </a:r>
            <a:r>
              <a:rPr lang="hu-HU" sz="2600" dirty="0"/>
              <a:t> </a:t>
            </a:r>
            <a:r>
              <a:rPr lang="hu-HU" sz="2600" dirty="0" err="1"/>
              <a:t>retrospective</a:t>
            </a:r>
            <a:r>
              <a:rPr lang="hu-HU" sz="2600" dirty="0"/>
              <a:t> </a:t>
            </a:r>
            <a:r>
              <a:rPr lang="hu-HU" sz="2600" dirty="0" err="1"/>
              <a:t>identification</a:t>
            </a:r>
            <a:r>
              <a:rPr lang="hu-HU" sz="2600" dirty="0"/>
              <a:t> of </a:t>
            </a:r>
            <a:r>
              <a:rPr lang="hu-HU" sz="2600" dirty="0" err="1"/>
              <a:t>outbreaks</a:t>
            </a:r>
            <a:r>
              <a:rPr lang="hu-HU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Analysis</a:t>
            </a:r>
            <a:r>
              <a:rPr lang="hu-HU" sz="2600" dirty="0"/>
              <a:t> of </a:t>
            </a:r>
            <a:r>
              <a:rPr lang="hu-HU" sz="2600" dirty="0" err="1"/>
              <a:t>laboratory-based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, </a:t>
            </a:r>
            <a:r>
              <a:rPr lang="hu-HU" sz="2600" dirty="0" err="1"/>
              <a:t>with</a:t>
            </a:r>
            <a:r>
              <a:rPr lang="hu-HU" sz="2600" dirty="0"/>
              <a:t> an </a:t>
            </a:r>
            <a:r>
              <a:rPr lang="hu-HU" sz="2600" dirty="0" err="1"/>
              <a:t>emphasis</a:t>
            </a:r>
            <a:r>
              <a:rPr lang="hu-HU" sz="2600" dirty="0"/>
              <a:t> of </a:t>
            </a:r>
            <a:r>
              <a:rPr lang="hu-HU" sz="2600" dirty="0" err="1"/>
              <a:t>molecular</a:t>
            </a:r>
            <a:r>
              <a:rPr lang="hu-HU" sz="2600" dirty="0"/>
              <a:t> </a:t>
            </a:r>
            <a:r>
              <a:rPr lang="hu-HU" sz="2600" dirty="0" err="1"/>
              <a:t>types</a:t>
            </a:r>
            <a:r>
              <a:rPr lang="hu-HU" sz="2600" dirty="0"/>
              <a:t> and </a:t>
            </a:r>
            <a:r>
              <a:rPr lang="hu-HU" sz="2600" dirty="0" err="1"/>
              <a:t>subtypes</a:t>
            </a:r>
            <a:r>
              <a:rPr lang="hu-HU" sz="2600" dirty="0"/>
              <a:t> of </a:t>
            </a:r>
            <a:r>
              <a:rPr lang="hu-HU" sz="2600" dirty="0" err="1"/>
              <a:t>organisms</a:t>
            </a:r>
            <a:r>
              <a:rPr lang="hu-HU" sz="2600" dirty="0"/>
              <a:t>, and </a:t>
            </a:r>
            <a:r>
              <a:rPr lang="hu-HU" sz="2600" dirty="0" err="1"/>
              <a:t>with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possibility</a:t>
            </a:r>
            <a:r>
              <a:rPr lang="hu-HU" sz="2600" dirty="0"/>
              <a:t> of </a:t>
            </a:r>
            <a:r>
              <a:rPr lang="hu-HU" sz="2600" dirty="0" err="1"/>
              <a:t>identifying</a:t>
            </a:r>
            <a:r>
              <a:rPr lang="hu-HU" sz="2600" dirty="0"/>
              <a:t> multi-</a:t>
            </a:r>
            <a:r>
              <a:rPr lang="hu-HU" sz="2600" dirty="0" err="1"/>
              <a:t>hospital</a:t>
            </a:r>
            <a:r>
              <a:rPr lang="hu-HU" sz="2600" dirty="0"/>
              <a:t> </a:t>
            </a:r>
            <a:r>
              <a:rPr lang="hu-HU" sz="2600" dirty="0" err="1"/>
              <a:t>outbreaks</a:t>
            </a:r>
            <a:r>
              <a:rPr lang="hu-HU" sz="2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Reporting</a:t>
            </a:r>
            <a:r>
              <a:rPr lang="hu-HU" sz="2600" dirty="0"/>
              <a:t> of </a:t>
            </a:r>
            <a:r>
              <a:rPr lang="hu-HU" sz="2600" dirty="0" err="1"/>
              <a:t>data</a:t>
            </a:r>
            <a:r>
              <a:rPr lang="hu-HU" sz="2600" dirty="0"/>
              <a:t>/</a:t>
            </a:r>
            <a:r>
              <a:rPr lang="hu-HU" sz="2600" dirty="0" err="1"/>
              <a:t>isolates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ECDC </a:t>
            </a:r>
            <a:r>
              <a:rPr lang="hu-HU" sz="2600" dirty="0" err="1" smtClean="0"/>
              <a:t>EpiPulse</a:t>
            </a:r>
            <a:r>
              <a:rPr lang="hu-HU" sz="2600" dirty="0" smtClean="0"/>
              <a:t> (</a:t>
            </a:r>
            <a:r>
              <a:rPr lang="hu-HU" sz="2600" dirty="0" err="1" smtClean="0"/>
              <a:t>formerly</a:t>
            </a:r>
            <a:r>
              <a:rPr lang="hu-HU" sz="2600" dirty="0" smtClean="0"/>
              <a:t> </a:t>
            </a:r>
            <a:r>
              <a:rPr lang="hu-HU" sz="2600" dirty="0" err="1" smtClean="0"/>
              <a:t>TESSy</a:t>
            </a:r>
            <a:r>
              <a:rPr lang="hu-HU" sz="2600" dirty="0" smtClean="0"/>
              <a:t>)/ARHAI </a:t>
            </a:r>
            <a:r>
              <a:rPr lang="hu-HU" sz="2600" dirty="0"/>
              <a:t>EPIS/EWRS/</a:t>
            </a:r>
            <a:r>
              <a:rPr lang="hu-HU" sz="2600" dirty="0" err="1"/>
              <a:t>targeted</a:t>
            </a:r>
            <a:r>
              <a:rPr lang="hu-HU" sz="2600" dirty="0"/>
              <a:t> European </a:t>
            </a:r>
            <a:r>
              <a:rPr lang="hu-HU" sz="2600" dirty="0" err="1"/>
              <a:t>studies</a:t>
            </a:r>
            <a:r>
              <a:rPr lang="hu-HU" sz="2600" dirty="0"/>
              <a:t> </a:t>
            </a:r>
            <a:r>
              <a:rPr lang="hu-HU" sz="2600" dirty="0">
                <a:sym typeface="Wingdings" panose="05000000000000000000" pitchFamily="2" charset="2"/>
              </a:rPr>
              <a:t> </a:t>
            </a:r>
            <a:r>
              <a:rPr lang="hu-HU" sz="2600" dirty="0" err="1">
                <a:sym typeface="Wingdings" panose="05000000000000000000" pitchFamily="2" charset="2"/>
              </a:rPr>
              <a:t>contributing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to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the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>
                <a:sym typeface="Wingdings" panose="05000000000000000000" pitchFamily="2" charset="2"/>
              </a:rPr>
              <a:t>identification</a:t>
            </a:r>
            <a:r>
              <a:rPr lang="hu-HU" sz="2600" dirty="0">
                <a:sym typeface="Wingdings" panose="05000000000000000000" pitchFamily="2" charset="2"/>
              </a:rPr>
              <a:t> of </a:t>
            </a:r>
            <a:r>
              <a:rPr lang="hu-HU" sz="2600" dirty="0" err="1">
                <a:sym typeface="Wingdings" panose="05000000000000000000" pitchFamily="2" charset="2"/>
              </a:rPr>
              <a:t>cross-border</a:t>
            </a:r>
            <a:r>
              <a:rPr lang="hu-HU" sz="2600" dirty="0">
                <a:sym typeface="Wingdings" panose="05000000000000000000" pitchFamily="2" charset="2"/>
              </a:rPr>
              <a:t> </a:t>
            </a:r>
            <a:r>
              <a:rPr lang="hu-HU" sz="2600" dirty="0" err="1" smtClean="0">
                <a:sym typeface="Wingdings" panose="05000000000000000000" pitchFamily="2" charset="2"/>
              </a:rPr>
              <a:t>transmission</a:t>
            </a:r>
            <a:r>
              <a:rPr lang="hu-HU" sz="2600" dirty="0" smtClean="0">
                <a:sym typeface="Wingdings" panose="05000000000000000000" pitchFamily="2" charset="2"/>
              </a:rPr>
              <a:t>/</a:t>
            </a:r>
            <a:r>
              <a:rPr lang="hu-HU" sz="2600" dirty="0" err="1" smtClean="0">
                <a:sym typeface="Wingdings" panose="05000000000000000000" pitchFamily="2" charset="2"/>
              </a:rPr>
              <a:t>clusters</a:t>
            </a:r>
            <a:r>
              <a:rPr lang="hu-HU" sz="2600" dirty="0" smtClean="0">
                <a:sym typeface="Wingdings" panose="05000000000000000000" pitchFamily="2" charset="2"/>
              </a:rPr>
              <a:t> </a:t>
            </a:r>
            <a:r>
              <a:rPr lang="hu-HU" sz="2600" dirty="0" err="1" smtClean="0">
                <a:sym typeface="Wingdings" panose="05000000000000000000" pitchFamily="2" charset="2"/>
              </a:rPr>
              <a:t>within</a:t>
            </a:r>
            <a:r>
              <a:rPr lang="hu-HU" sz="2600" dirty="0" smtClean="0">
                <a:sym typeface="Wingdings" panose="05000000000000000000" pitchFamily="2" charset="2"/>
              </a:rPr>
              <a:t> </a:t>
            </a:r>
            <a:r>
              <a:rPr lang="hu-HU" sz="2600" dirty="0" err="1" smtClean="0">
                <a:sym typeface="Wingdings" panose="05000000000000000000" pitchFamily="2" charset="2"/>
              </a:rPr>
              <a:t>the</a:t>
            </a:r>
            <a:r>
              <a:rPr lang="hu-HU" sz="2600" dirty="0" smtClean="0">
                <a:sym typeface="Wingdings" panose="05000000000000000000" pitchFamily="2" charset="2"/>
              </a:rPr>
              <a:t> EU/EEA  </a:t>
            </a:r>
            <a:endParaRPr lang="hu-HU" sz="2600" dirty="0"/>
          </a:p>
          <a:p>
            <a:endParaRPr lang="hu-HU" sz="26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421DFD-98F8-D758-6725-F2BD5F9A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F824CD3-D429-6571-9FA1-380C020D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2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4C33DB-73A3-2A54-A98F-D861A90B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Whole-genome sequencing (WGS)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E3DFA7-0C1A-2A81-4858-78371D9C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E</a:t>
            </a:r>
            <a:r>
              <a:rPr lang="en-US" dirty="0"/>
              <a:t>merged as the gold standard method for microbial subtyping and as a powerful tool for </a:t>
            </a:r>
            <a:r>
              <a:rPr lang="hu-HU" dirty="0"/>
              <a:t>HAI</a:t>
            </a:r>
            <a:r>
              <a:rPr lang="en-US" dirty="0"/>
              <a:t> outbreak investigation</a:t>
            </a:r>
            <a:r>
              <a:rPr lang="hu-HU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Advantages</a:t>
            </a:r>
            <a:r>
              <a:rPr lang="en-US" dirty="0"/>
              <a:t>, compared to other molecular subtyping methods, include</a:t>
            </a:r>
            <a:r>
              <a:rPr lang="hu-HU" dirty="0"/>
              <a:t>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/>
              <a:t>superior discriminatory power to distinguish genetically similar from unrelated strains</a:t>
            </a:r>
            <a:r>
              <a:rPr lang="hu-HU" dirty="0"/>
              <a:t>,</a:t>
            </a:r>
            <a:r>
              <a:rPr lang="en-US" dirty="0"/>
              <a:t> 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/>
              <a:t>the ability to detect antibiotic resistance and virulence genes</a:t>
            </a:r>
            <a:r>
              <a:rPr lang="hu-HU" dirty="0"/>
              <a:t>,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/>
              <a:t>the potential to delineate chains of transmission in addition to infection clusters. 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Limitations</a:t>
            </a:r>
            <a:r>
              <a:rPr lang="en-US" dirty="0"/>
              <a:t> that have precluded its wider adoption by hospital infection control program</a:t>
            </a:r>
            <a:r>
              <a:rPr lang="hu-HU" dirty="0" err="1"/>
              <a:t>me</a:t>
            </a:r>
            <a:r>
              <a:rPr lang="en-US" dirty="0"/>
              <a:t>s include</a:t>
            </a:r>
            <a:r>
              <a:rPr lang="hu-HU" dirty="0"/>
              <a:t>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relatively</a:t>
            </a:r>
            <a:r>
              <a:rPr lang="hu-HU" dirty="0"/>
              <a:t> </a:t>
            </a:r>
            <a:r>
              <a:rPr lang="en-US" dirty="0"/>
              <a:t>high costs, 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/>
              <a:t>long turnaround times, 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dirty="0"/>
              <a:t>the need for highly trained </a:t>
            </a:r>
            <a:r>
              <a:rPr lang="hu-HU" dirty="0" err="1"/>
              <a:t>staff</a:t>
            </a:r>
            <a:r>
              <a:rPr lang="en-US" dirty="0"/>
              <a:t> with expertise in nucleic acid sequencing, genomics, and bioinformatics</a:t>
            </a:r>
            <a:r>
              <a:rPr lang="hu-HU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WGS </a:t>
            </a:r>
            <a:r>
              <a:rPr lang="hu-HU" dirty="0"/>
              <a:t>has </a:t>
            </a:r>
            <a:r>
              <a:rPr lang="hu-HU" dirty="0" err="1"/>
              <a:t>moved</a:t>
            </a:r>
            <a:r>
              <a:rPr lang="hu-HU" dirty="0"/>
              <a:t> </a:t>
            </a:r>
            <a:r>
              <a:rPr lang="en-US" dirty="0"/>
              <a:t>from a supportive </a:t>
            </a:r>
            <a:r>
              <a:rPr lang="hu-HU" dirty="0" err="1"/>
              <a:t>role</a:t>
            </a:r>
            <a:r>
              <a:rPr lang="hu-HU" dirty="0"/>
              <a:t> </a:t>
            </a:r>
            <a:r>
              <a:rPr lang="en-US" dirty="0"/>
              <a:t>to a primary role in</a:t>
            </a:r>
            <a:r>
              <a:rPr lang="hu-HU" dirty="0"/>
              <a:t> HAI</a:t>
            </a:r>
            <a:r>
              <a:rPr lang="en-US" dirty="0"/>
              <a:t> surveillance</a:t>
            </a:r>
            <a:r>
              <a:rPr lang="hu-HU" dirty="0"/>
              <a:t> and </a:t>
            </a:r>
            <a:r>
              <a:rPr lang="hu-HU" dirty="0" err="1"/>
              <a:t>outbreak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 in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8156A68-7AD5-1E32-3535-95CF75C4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EC4E1E-5344-664D-C579-2D587A08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586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53A219-1702-EFB3-B5E6-376E83F9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Evaluation</a:t>
            </a:r>
            <a:r>
              <a:rPr lang="hu-HU" dirty="0"/>
              <a:t> of </a:t>
            </a:r>
            <a:r>
              <a:rPr lang="hu-HU" dirty="0" err="1"/>
              <a:t>surveillance</a:t>
            </a:r>
            <a:r>
              <a:rPr lang="hu-HU" dirty="0"/>
              <a:t> </a:t>
            </a:r>
            <a:r>
              <a:rPr lang="hu-HU" dirty="0" err="1"/>
              <a:t>systems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46EE71-5EDC-E5B2-F1D3-35B8583B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Required</a:t>
            </a:r>
            <a:r>
              <a:rPr lang="hu-HU" dirty="0" smtClean="0"/>
              <a:t> </a:t>
            </a:r>
            <a:r>
              <a:rPr lang="hu-HU" dirty="0" err="1" smtClean="0"/>
              <a:t>periodically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determine</a:t>
            </a:r>
            <a:r>
              <a:rPr lang="hu-HU" dirty="0" smtClean="0"/>
              <a:t> </a:t>
            </a:r>
            <a:r>
              <a:rPr lang="hu-HU" dirty="0" err="1" smtClean="0"/>
              <a:t>whether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is </a:t>
            </a:r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surveillance</a:t>
            </a:r>
            <a:r>
              <a:rPr lang="hu-HU" dirty="0" smtClean="0"/>
              <a:t> </a:t>
            </a:r>
            <a:r>
              <a:rPr lang="hu-HU" dirty="0" err="1" smtClean="0"/>
              <a:t>objectives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met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Assessment</a:t>
            </a:r>
            <a:r>
              <a:rPr lang="hu-HU" dirty="0" smtClean="0"/>
              <a:t> of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attributes</a:t>
            </a:r>
            <a:r>
              <a:rPr lang="hu-HU" dirty="0" smtClean="0"/>
              <a:t>, 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timeliness</a:t>
            </a:r>
            <a:r>
              <a:rPr lang="hu-HU" dirty="0" smtClean="0"/>
              <a:t>, </a:t>
            </a:r>
            <a:r>
              <a:rPr lang="hu-HU" dirty="0" err="1" smtClean="0"/>
              <a:t>completeness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Examples</a:t>
            </a:r>
            <a:r>
              <a:rPr lang="hu-HU" dirty="0" smtClean="0"/>
              <a:t> of </a:t>
            </a:r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methodology</a:t>
            </a:r>
            <a:r>
              <a:rPr lang="hu-HU" dirty="0" smtClean="0"/>
              <a:t>/</a:t>
            </a:r>
            <a:r>
              <a:rPr lang="hu-HU" dirty="0" err="1" smtClean="0"/>
              <a:t>approaches</a:t>
            </a:r>
            <a:r>
              <a:rPr lang="hu-HU" dirty="0" smtClean="0"/>
              <a:t>:</a:t>
            </a:r>
            <a:endParaRPr lang="hu-HU" dirty="0" smtClean="0"/>
          </a:p>
          <a:p>
            <a:pPr lvl="1"/>
            <a:r>
              <a:rPr lang="en-GB" sz="1800" i="1" dirty="0" smtClean="0"/>
              <a:t>Samuel </a:t>
            </a:r>
            <a:r>
              <a:rPr lang="en-GB" sz="1800" i="1" dirty="0"/>
              <a:t>L. </a:t>
            </a:r>
            <a:r>
              <a:rPr lang="en-GB" sz="1800" i="1" dirty="0" err="1"/>
              <a:t>Groseclose</a:t>
            </a:r>
            <a:r>
              <a:rPr lang="en-GB" sz="1800" i="1" dirty="0"/>
              <a:t> and David L. </a:t>
            </a:r>
            <a:r>
              <a:rPr lang="en-GB" sz="1800" i="1" dirty="0" err="1" smtClean="0"/>
              <a:t>Buckeridge</a:t>
            </a:r>
            <a:r>
              <a:rPr lang="hu-HU" sz="1800" i="1" dirty="0" smtClean="0"/>
              <a:t>. </a:t>
            </a:r>
            <a:r>
              <a:rPr lang="en-GB" sz="1800" i="1" dirty="0" smtClean="0"/>
              <a:t>Public </a:t>
            </a:r>
            <a:r>
              <a:rPr lang="en-GB" sz="1800" i="1" dirty="0"/>
              <a:t>Health Surveillance Systems: Recent Advances in Their Use and </a:t>
            </a:r>
            <a:r>
              <a:rPr lang="en-GB" sz="1800" i="1" dirty="0" smtClean="0"/>
              <a:t>Evaluation</a:t>
            </a:r>
            <a:r>
              <a:rPr lang="hu-HU" sz="1800" i="1" dirty="0" smtClean="0"/>
              <a:t>. </a:t>
            </a:r>
            <a:r>
              <a:rPr lang="en-GB" sz="1800" i="1" dirty="0" smtClean="0"/>
              <a:t>Annual </a:t>
            </a:r>
            <a:r>
              <a:rPr lang="en-GB" sz="1800" i="1" dirty="0"/>
              <a:t>Review of Public Health 2017 38:1, 57-79</a:t>
            </a:r>
            <a:endParaRPr lang="hu-HU" sz="1800" i="1" dirty="0" smtClean="0"/>
          </a:p>
          <a:p>
            <a:pPr lvl="1"/>
            <a:r>
              <a:rPr lang="en-GB" sz="1800" i="1" dirty="0" err="1" smtClean="0"/>
              <a:t>Calba</a:t>
            </a:r>
            <a:r>
              <a:rPr lang="en-GB" sz="1800" i="1" dirty="0"/>
              <a:t>, C., </a:t>
            </a:r>
            <a:r>
              <a:rPr lang="en-GB" sz="1800" i="1" dirty="0" err="1"/>
              <a:t>Goutard</a:t>
            </a:r>
            <a:r>
              <a:rPr lang="en-GB" sz="1800" i="1" dirty="0"/>
              <a:t>, F.L., </a:t>
            </a:r>
            <a:r>
              <a:rPr lang="en-GB" sz="1800" i="1" dirty="0" err="1"/>
              <a:t>Hoinville</a:t>
            </a:r>
            <a:r>
              <a:rPr lang="en-GB" sz="1800" i="1" dirty="0"/>
              <a:t>, L. et al. Surveillance systems evaluation: a systematic review of the existing approaches. </a:t>
            </a:r>
            <a:r>
              <a:rPr lang="en-GB" sz="1800" i="1" dirty="0"/>
              <a:t>BMC Public Health 15, 448 (2015). </a:t>
            </a:r>
            <a:endParaRPr lang="hu-HU" sz="1800" i="1" dirty="0" smtClean="0"/>
          </a:p>
          <a:p>
            <a:pPr lvl="1"/>
            <a:r>
              <a:rPr lang="en-GB" sz="1800" i="1" dirty="0"/>
              <a:t>World Health Organization. (‎2006)‎. </a:t>
            </a:r>
            <a:r>
              <a:rPr lang="en-GB" sz="1800" i="1" dirty="0"/>
              <a:t>Communicable disease surveillance and response systems : guide to monitoring and evaluating. </a:t>
            </a:r>
            <a:endParaRPr lang="hu-HU" sz="1800" i="1" dirty="0" smtClean="0"/>
          </a:p>
          <a:p>
            <a:pPr lvl="1"/>
            <a:r>
              <a:rPr lang="en-US" sz="1800" i="1" dirty="0" smtClean="0"/>
              <a:t>Framework </a:t>
            </a:r>
            <a:r>
              <a:rPr lang="en-US" sz="1800" i="1" dirty="0"/>
              <a:t>for Evaluating Public Health Surveillance Systems for Early Detection of Outbreaks</a:t>
            </a:r>
            <a:r>
              <a:rPr lang="hu-HU" sz="1800" i="1" dirty="0"/>
              <a:t>. </a:t>
            </a:r>
            <a:r>
              <a:rPr lang="en-US" sz="1800" i="1" dirty="0"/>
              <a:t>Recommendations from the CDC Working Group</a:t>
            </a:r>
            <a:r>
              <a:rPr lang="hu-HU" sz="1800" i="1" dirty="0"/>
              <a:t>. </a:t>
            </a:r>
            <a:r>
              <a:rPr lang="hu-HU" sz="1800" i="1" dirty="0" err="1"/>
              <a:t>Buehler</a:t>
            </a:r>
            <a:r>
              <a:rPr lang="hu-HU" sz="1800" i="1" dirty="0"/>
              <a:t> et </a:t>
            </a:r>
            <a:r>
              <a:rPr lang="hu-HU" sz="1800" i="1" dirty="0" err="1"/>
              <a:t>al</a:t>
            </a:r>
            <a:r>
              <a:rPr lang="hu-HU" sz="1800" i="1" dirty="0"/>
              <a:t>. MMWR </a:t>
            </a:r>
            <a:r>
              <a:rPr lang="hu-HU" sz="1800" i="1" dirty="0" err="1"/>
              <a:t>Recommendations</a:t>
            </a:r>
            <a:r>
              <a:rPr lang="hu-HU" sz="1800" i="1" dirty="0"/>
              <a:t> and </a:t>
            </a:r>
            <a:r>
              <a:rPr lang="hu-HU" sz="1800" i="1" dirty="0" err="1"/>
              <a:t>reports</a:t>
            </a:r>
            <a:r>
              <a:rPr lang="hu-HU" sz="1800" i="1" dirty="0"/>
              <a:t> (</a:t>
            </a:r>
            <a:r>
              <a:rPr lang="en-US" sz="1800" i="1" dirty="0"/>
              <a:t>May 7, 2004 / 53(RR05);1-11</a:t>
            </a:r>
            <a:r>
              <a:rPr lang="hu-HU" sz="1800" i="1" dirty="0"/>
              <a:t>)</a:t>
            </a:r>
          </a:p>
          <a:p>
            <a:pPr marL="457200" lvl="1" indent="0">
              <a:buNone/>
            </a:pPr>
            <a:endParaRPr lang="hu-HU" sz="1800" i="1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C52D18F-A2D3-8998-32E6-1A749AFD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https://www.cdc.gov/mmwr/preview/mmwrhtml/rr5305a1.htm</a:t>
            </a:r>
            <a:r>
              <a:rPr lang="hu-HU" dirty="0"/>
              <a:t> 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E66F664-6F6A-1DD1-4634-9977A177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23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In </a:t>
            </a:r>
            <a:r>
              <a:rPr lang="hu-HU" dirty="0" err="1"/>
              <a:t>summary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593D828-0662-5C5A-3BA6-4D31D84BD9FC}"/>
              </a:ext>
            </a:extLst>
          </p:cNvPr>
          <p:cNvSpPr txBox="1"/>
          <p:nvPr/>
        </p:nvSpPr>
        <p:spPr>
          <a:xfrm>
            <a:off x="596899" y="1384300"/>
            <a:ext cx="99491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600" dirty="0" err="1"/>
              <a:t>Many</a:t>
            </a:r>
            <a:r>
              <a:rPr lang="hu-HU" sz="2600" dirty="0"/>
              <a:t> </a:t>
            </a:r>
            <a:r>
              <a:rPr lang="hu-HU" sz="2600" dirty="0" err="1"/>
              <a:t>different</a:t>
            </a:r>
            <a:r>
              <a:rPr lang="hu-HU" sz="2600" dirty="0"/>
              <a:t> </a:t>
            </a:r>
            <a:r>
              <a:rPr lang="hu-HU" sz="2600" dirty="0" err="1"/>
              <a:t>types</a:t>
            </a:r>
            <a:r>
              <a:rPr lang="hu-HU" sz="2600" dirty="0"/>
              <a:t> of HAI </a:t>
            </a:r>
            <a:r>
              <a:rPr lang="hu-HU" sz="2600" dirty="0" err="1"/>
              <a:t>surveillance</a:t>
            </a:r>
            <a:r>
              <a:rPr lang="hu-HU" sz="2600" dirty="0"/>
              <a:t> </a:t>
            </a:r>
            <a:r>
              <a:rPr lang="hu-HU" sz="2600" dirty="0" err="1"/>
              <a:t>are</a:t>
            </a:r>
            <a:r>
              <a:rPr lang="hu-HU" sz="2600" dirty="0"/>
              <a:t> </a:t>
            </a:r>
            <a:r>
              <a:rPr lang="hu-HU" sz="2600" dirty="0" err="1"/>
              <a:t>possible</a:t>
            </a:r>
            <a:r>
              <a:rPr lang="hu-HU" sz="2600" dirty="0"/>
              <a:t> and </a:t>
            </a:r>
            <a:r>
              <a:rPr lang="hu-HU" sz="2600" dirty="0" err="1"/>
              <a:t>each</a:t>
            </a:r>
            <a:r>
              <a:rPr lang="hu-HU" sz="2600" dirty="0"/>
              <a:t> </a:t>
            </a:r>
            <a:r>
              <a:rPr lang="hu-HU" sz="2600" dirty="0" err="1"/>
              <a:t>approach</a:t>
            </a:r>
            <a:r>
              <a:rPr lang="hu-HU" sz="2600" dirty="0"/>
              <a:t> has </a:t>
            </a:r>
            <a:r>
              <a:rPr lang="hu-HU" sz="2600" dirty="0" err="1"/>
              <a:t>strengths</a:t>
            </a:r>
            <a:r>
              <a:rPr lang="hu-HU" sz="2600" dirty="0"/>
              <a:t> and </a:t>
            </a:r>
            <a:r>
              <a:rPr lang="hu-HU" sz="2600" dirty="0" err="1" smtClean="0"/>
              <a:t>limitations</a:t>
            </a:r>
            <a:r>
              <a:rPr lang="hu-HU" sz="2600" dirty="0" smtClean="0"/>
              <a:t> </a:t>
            </a:r>
            <a:r>
              <a:rPr lang="hu-HU" sz="2600" dirty="0"/>
              <a:t>in </a:t>
            </a:r>
            <a:r>
              <a:rPr lang="hu-HU" sz="2600" dirty="0" err="1"/>
              <a:t>terms</a:t>
            </a:r>
            <a:r>
              <a:rPr lang="hu-HU" sz="2600" dirty="0"/>
              <a:t> of </a:t>
            </a:r>
            <a:r>
              <a:rPr lang="hu-HU" sz="2600" dirty="0" err="1"/>
              <a:t>outbreak</a:t>
            </a:r>
            <a:r>
              <a:rPr lang="hu-HU" sz="2600" dirty="0"/>
              <a:t> </a:t>
            </a:r>
            <a:r>
              <a:rPr lang="hu-HU" sz="2600" dirty="0" err="1" smtClean="0"/>
              <a:t>detection</a:t>
            </a:r>
            <a:endParaRPr lang="hu-HU" sz="26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600" dirty="0" err="1"/>
              <a:t>Ideal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have</a:t>
            </a:r>
            <a:r>
              <a:rPr lang="hu-HU" sz="2600" dirty="0"/>
              <a:t> </a:t>
            </a:r>
            <a:r>
              <a:rPr lang="hu-HU" sz="2600" dirty="0" err="1"/>
              <a:t>multiple</a:t>
            </a:r>
            <a:r>
              <a:rPr lang="hu-HU" sz="2600" dirty="0"/>
              <a:t> </a:t>
            </a:r>
            <a:r>
              <a:rPr lang="hu-HU" sz="2600" dirty="0" err="1" smtClean="0"/>
              <a:t>approaches</a:t>
            </a:r>
            <a:r>
              <a:rPr lang="hu-HU" sz="2600" dirty="0" smtClean="0"/>
              <a:t> </a:t>
            </a:r>
            <a:r>
              <a:rPr lang="hu-HU" sz="2600" dirty="0" err="1"/>
              <a:t>combined</a:t>
            </a:r>
            <a:r>
              <a:rPr lang="hu-HU" sz="2600" dirty="0"/>
              <a:t>  (</a:t>
            </a:r>
            <a:r>
              <a:rPr lang="hu-HU" sz="2600" dirty="0" err="1"/>
              <a:t>e.g</a:t>
            </a:r>
            <a:r>
              <a:rPr lang="hu-HU" sz="2600" dirty="0"/>
              <a:t>. </a:t>
            </a:r>
            <a:r>
              <a:rPr lang="hu-HU" sz="2600" dirty="0" err="1"/>
              <a:t>having</a:t>
            </a:r>
            <a:r>
              <a:rPr lang="hu-HU" sz="2600" dirty="0"/>
              <a:t> </a:t>
            </a:r>
            <a:r>
              <a:rPr lang="hu-HU" sz="2600" dirty="0" err="1"/>
              <a:t>both</a:t>
            </a:r>
            <a:r>
              <a:rPr lang="hu-HU" sz="2600" dirty="0"/>
              <a:t> </a:t>
            </a:r>
            <a:r>
              <a:rPr lang="hu-HU" sz="2600" dirty="0" err="1"/>
              <a:t>indicator-based</a:t>
            </a:r>
            <a:r>
              <a:rPr lang="hu-HU" sz="2600" dirty="0"/>
              <a:t> </a:t>
            </a:r>
            <a:r>
              <a:rPr lang="hu-HU" sz="2600" dirty="0" err="1"/>
              <a:t>surveillance</a:t>
            </a:r>
            <a:r>
              <a:rPr lang="hu-HU" sz="2600" dirty="0"/>
              <a:t> and </a:t>
            </a:r>
            <a:r>
              <a:rPr lang="hu-HU" sz="2600" dirty="0" err="1"/>
              <a:t>event-based</a:t>
            </a:r>
            <a:r>
              <a:rPr lang="hu-HU" sz="2600" dirty="0"/>
              <a:t> </a:t>
            </a:r>
            <a:r>
              <a:rPr lang="hu-HU" sz="2600" dirty="0" err="1"/>
              <a:t>surveillance</a:t>
            </a:r>
            <a:r>
              <a:rPr lang="hu-HU" sz="2600" dirty="0"/>
              <a:t> in </a:t>
            </a:r>
            <a:r>
              <a:rPr lang="hu-HU" sz="2600" dirty="0" err="1"/>
              <a:t>place</a:t>
            </a:r>
            <a:r>
              <a:rPr lang="hu-HU" sz="2600" dirty="0" smtClean="0"/>
              <a:t>)</a:t>
            </a:r>
            <a:endParaRPr lang="hu-HU" sz="26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600" dirty="0" err="1"/>
              <a:t>Feasibility</a:t>
            </a:r>
            <a:r>
              <a:rPr lang="hu-HU" sz="2600" dirty="0"/>
              <a:t> in </a:t>
            </a:r>
            <a:r>
              <a:rPr lang="hu-HU" sz="2600" dirty="0" err="1"/>
              <a:t>the</a:t>
            </a:r>
            <a:r>
              <a:rPr lang="hu-HU" sz="2600" dirty="0"/>
              <a:t> local context is a </a:t>
            </a:r>
            <a:r>
              <a:rPr lang="hu-HU" sz="2600" dirty="0" err="1"/>
              <a:t>key</a:t>
            </a:r>
            <a:r>
              <a:rPr lang="hu-HU" sz="2600" dirty="0"/>
              <a:t> </a:t>
            </a:r>
            <a:r>
              <a:rPr lang="hu-HU" sz="2600" dirty="0" err="1" smtClean="0"/>
              <a:t>aspect</a:t>
            </a:r>
            <a:endParaRPr lang="hu-HU" sz="26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Design, </a:t>
            </a:r>
            <a:r>
              <a:rPr lang="hu-HU" sz="2600" dirty="0" err="1"/>
              <a:t>implement</a:t>
            </a:r>
            <a:r>
              <a:rPr lang="hu-HU" sz="2600" dirty="0"/>
              <a:t>, </a:t>
            </a:r>
            <a:r>
              <a:rPr lang="hu-HU" sz="2600" dirty="0" err="1" smtClean="0"/>
              <a:t>operate</a:t>
            </a:r>
            <a:r>
              <a:rPr lang="hu-HU" sz="2600" dirty="0" smtClean="0"/>
              <a:t>, </a:t>
            </a:r>
            <a:r>
              <a:rPr lang="hu-HU" sz="2600" dirty="0" err="1" smtClean="0"/>
              <a:t>evaluate</a:t>
            </a:r>
            <a:endParaRPr lang="hu-HU" sz="2600" dirty="0"/>
          </a:p>
          <a:p>
            <a:pPr>
              <a:spcBef>
                <a:spcPts val="1200"/>
              </a:spcBef>
            </a:pP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9480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8CFA5-6908-5E7C-636E-151BD12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References</a:t>
            </a:r>
            <a:r>
              <a:rPr lang="hu-HU" dirty="0"/>
              <a:t> and </a:t>
            </a: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reading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0F1DCB-C1C7-48BB-228B-5F48BB99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hu-HU" dirty="0"/>
              <a:t>Oxford </a:t>
            </a:r>
            <a:r>
              <a:rPr lang="hu-HU" dirty="0" err="1"/>
              <a:t>Specialist</a:t>
            </a:r>
            <a:r>
              <a:rPr lang="hu-HU" dirty="0"/>
              <a:t> </a:t>
            </a:r>
            <a:r>
              <a:rPr lang="hu-HU" dirty="0" err="1"/>
              <a:t>Handbook</a:t>
            </a:r>
            <a:r>
              <a:rPr lang="hu-HU" dirty="0"/>
              <a:t> of </a:t>
            </a:r>
            <a:r>
              <a:rPr lang="hu-HU" dirty="0" err="1"/>
              <a:t>Infectious</a:t>
            </a:r>
            <a:r>
              <a:rPr lang="hu-HU" dirty="0"/>
              <a:t> </a:t>
            </a:r>
            <a:r>
              <a:rPr lang="hu-HU" dirty="0" err="1"/>
              <a:t>Disease</a:t>
            </a:r>
            <a:r>
              <a:rPr lang="hu-HU" dirty="0"/>
              <a:t> </a:t>
            </a:r>
            <a:r>
              <a:rPr lang="hu-HU" dirty="0" err="1"/>
              <a:t>Epidemiology</a:t>
            </a:r>
            <a:r>
              <a:rPr lang="hu-HU" dirty="0"/>
              <a:t>. </a:t>
            </a:r>
            <a:r>
              <a:rPr lang="hu-HU" dirty="0" err="1"/>
              <a:t>Eds</a:t>
            </a:r>
            <a:r>
              <a:rPr lang="hu-HU" dirty="0"/>
              <a:t>:  </a:t>
            </a:r>
            <a:r>
              <a:rPr lang="hu-HU" dirty="0" err="1"/>
              <a:t>Abubakar</a:t>
            </a:r>
            <a:r>
              <a:rPr lang="hu-HU" dirty="0"/>
              <a:t> I., </a:t>
            </a:r>
            <a:r>
              <a:rPr lang="hu-HU" dirty="0" err="1"/>
              <a:t>Stagg</a:t>
            </a:r>
            <a:r>
              <a:rPr lang="hu-HU" dirty="0"/>
              <a:t> H.R., Cohen T., </a:t>
            </a:r>
            <a:r>
              <a:rPr lang="hu-HU" dirty="0" err="1"/>
              <a:t>Rodrigues</a:t>
            </a:r>
            <a:r>
              <a:rPr lang="hu-HU" dirty="0"/>
              <a:t> L.C.</a:t>
            </a:r>
          </a:p>
          <a:p>
            <a:pPr>
              <a:spcBef>
                <a:spcPts val="1800"/>
              </a:spcBef>
            </a:pPr>
            <a:r>
              <a:rPr lang="hu-HU" dirty="0"/>
              <a:t>CDC. </a:t>
            </a:r>
            <a:r>
              <a:rPr lang="en-US" dirty="0"/>
              <a:t>Outline For Healthcare-Associated</a:t>
            </a:r>
            <a:r>
              <a:rPr lang="hu-HU" dirty="0"/>
              <a:t> </a:t>
            </a:r>
            <a:r>
              <a:rPr lang="en-US" dirty="0"/>
              <a:t>Infections Surveillance</a:t>
            </a:r>
            <a:r>
              <a:rPr lang="hu-HU" dirty="0"/>
              <a:t> (2006)</a:t>
            </a:r>
          </a:p>
          <a:p>
            <a:pPr>
              <a:spcBef>
                <a:spcPts val="0"/>
              </a:spcBef>
            </a:pPr>
            <a:r>
              <a:rPr lang="hu-HU" dirty="0">
                <a:hlinkClick r:id="rId2"/>
              </a:rPr>
              <a:t>https://www.cdc.gov/nhsn/PDFS/OutlineForHAISurveillance.pdf</a:t>
            </a:r>
            <a:r>
              <a:rPr lang="hu-HU" dirty="0"/>
              <a:t> 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dirty="0" err="1"/>
              <a:t>Shenoy</a:t>
            </a:r>
            <a:r>
              <a:rPr lang="hu-HU" dirty="0"/>
              <a:t> ES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hu-HU" dirty="0" err="1"/>
              <a:t>Automating</a:t>
            </a:r>
            <a:r>
              <a:rPr lang="hu-HU" dirty="0"/>
              <a:t> </a:t>
            </a:r>
            <a:r>
              <a:rPr lang="hu-HU" dirty="0" err="1"/>
              <a:t>surveillance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healthcare-associated</a:t>
            </a:r>
            <a:r>
              <a:rPr lang="hu-HU" dirty="0"/>
              <a:t> </a:t>
            </a:r>
            <a:r>
              <a:rPr lang="hu-HU" dirty="0" err="1"/>
              <a:t>infections</a:t>
            </a:r>
            <a:r>
              <a:rPr lang="hu-HU" dirty="0"/>
              <a:t>: </a:t>
            </a:r>
            <a:r>
              <a:rPr lang="hu-HU" dirty="0" err="1"/>
              <a:t>Rationale</a:t>
            </a:r>
            <a:r>
              <a:rPr lang="hu-HU" dirty="0"/>
              <a:t> and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realities</a:t>
            </a:r>
            <a:r>
              <a:rPr lang="hu-HU" dirty="0"/>
              <a:t> (Part I/III). </a:t>
            </a:r>
            <a:r>
              <a:rPr lang="hu-HU" dirty="0" err="1"/>
              <a:t>Antimicrob</a:t>
            </a:r>
            <a:r>
              <a:rPr lang="hu-HU" dirty="0"/>
              <a:t> Steward </a:t>
            </a:r>
            <a:r>
              <a:rPr lang="hu-HU" dirty="0" err="1"/>
              <a:t>Healthc</a:t>
            </a:r>
            <a:r>
              <a:rPr lang="hu-HU" dirty="0"/>
              <a:t> </a:t>
            </a:r>
            <a:r>
              <a:rPr lang="hu-HU" dirty="0" err="1"/>
              <a:t>Epidemiol</a:t>
            </a:r>
            <a:r>
              <a:rPr lang="hu-HU" dirty="0"/>
              <a:t>. 2023 </a:t>
            </a:r>
            <a:r>
              <a:rPr lang="hu-HU" dirty="0" err="1"/>
              <a:t>Feb</a:t>
            </a:r>
            <a:r>
              <a:rPr lang="hu-HU" dirty="0"/>
              <a:t> 10;3(1):e25. </a:t>
            </a:r>
          </a:p>
          <a:p>
            <a:pPr>
              <a:spcBef>
                <a:spcPts val="0"/>
              </a:spcBef>
            </a:pPr>
            <a:r>
              <a:rPr lang="hu-HU" dirty="0">
                <a:hlinkClick r:id="rId3"/>
              </a:rPr>
              <a:t>https://www.cambridge.org/core/journals/antimicrobial-stewardship-and-healthcare-epidemiology/article/automating-surveillance-for-healthcareassociated-infections-rationale-and-current-realities-part-iiii/18B9E973F5B768DA636C1C42884C23B7</a:t>
            </a:r>
            <a:r>
              <a:rPr lang="hu-HU" dirty="0"/>
              <a:t> 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>
              <a:spcBef>
                <a:spcPts val="0"/>
              </a:spcBef>
            </a:pPr>
            <a:r>
              <a:rPr lang="hu-HU" dirty="0" err="1"/>
              <a:t>Prinzi</a:t>
            </a:r>
            <a:r>
              <a:rPr lang="hu-HU" dirty="0"/>
              <a:t> A. </a:t>
            </a:r>
            <a:r>
              <a:rPr lang="en-US" dirty="0"/>
              <a:t>Whole Genome Sequencing (WGS) as a Tool for Hospital Surveillance</a:t>
            </a:r>
            <a:r>
              <a:rPr lang="hu-HU" dirty="0"/>
              <a:t> (28 </a:t>
            </a:r>
            <a:r>
              <a:rPr lang="hu-HU" dirty="0" err="1"/>
              <a:t>July</a:t>
            </a:r>
            <a:r>
              <a:rPr lang="hu-HU" dirty="0"/>
              <a:t> 2021)</a:t>
            </a:r>
          </a:p>
          <a:p>
            <a:pPr>
              <a:spcBef>
                <a:spcPts val="0"/>
              </a:spcBef>
            </a:pPr>
            <a:r>
              <a:rPr lang="en-US" dirty="0">
                <a:hlinkClick r:id="rId4"/>
              </a:rPr>
              <a:t>https://asm.org/Articles/2021/July/Whole-Genome-Sequencing-WGS-as-a-Tool-for-Hospital</a:t>
            </a:r>
            <a:r>
              <a:rPr lang="hu-HU" dirty="0"/>
              <a:t> </a:t>
            </a:r>
          </a:p>
          <a:p>
            <a:pPr>
              <a:spcBef>
                <a:spcPts val="0"/>
              </a:spcBef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D1878AF-DC0A-9FAA-A402-574C1045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1A70BB6-4AB0-6FF2-2A1A-0F081E2B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1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100" dirty="0"/>
              <a:t>The creation of this training material was commissioned by ECDC to Agnes </a:t>
            </a:r>
            <a:r>
              <a:rPr lang="en-GB" sz="1100" dirty="0" smtClean="0"/>
              <a:t>Hajdu</a:t>
            </a:r>
            <a:r>
              <a:rPr lang="en-GB" sz="1100" dirty="0"/>
              <a:t/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2000" y="176311"/>
            <a:ext cx="10354188" cy="951722"/>
          </a:xfrm>
        </p:spPr>
        <p:txBody>
          <a:bodyPr>
            <a:normAutofit/>
          </a:bodyPr>
          <a:lstStyle/>
          <a:p>
            <a:r>
              <a:rPr lang="hu-HU" dirty="0" err="1"/>
              <a:t>Definition</a:t>
            </a:r>
            <a:r>
              <a:rPr lang="hu-HU" dirty="0"/>
              <a:t> of </a:t>
            </a:r>
            <a:r>
              <a:rPr lang="hu-HU" dirty="0" err="1"/>
              <a:t>surveillance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74236"/>
            <a:ext cx="9816900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/>
              <a:t>Data </a:t>
            </a:r>
            <a:r>
              <a:rPr lang="hu-HU" sz="2200" dirty="0" err="1"/>
              <a:t>collection</a:t>
            </a:r>
            <a:r>
              <a:rPr lang="hu-HU" sz="2200" dirty="0"/>
              <a:t> and </a:t>
            </a:r>
            <a:r>
              <a:rPr lang="hu-HU" sz="2200" dirty="0" err="1"/>
              <a:t>analysis</a:t>
            </a:r>
            <a:endParaRPr lang="hu-H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/>
              <a:t>Interpretation</a:t>
            </a:r>
            <a:endParaRPr lang="hu-H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/>
              <a:t>Communication</a:t>
            </a:r>
            <a:r>
              <a:rPr lang="hu-HU" sz="2200" dirty="0"/>
              <a:t> of </a:t>
            </a:r>
            <a:r>
              <a:rPr lang="hu-HU" sz="2200" dirty="0" err="1"/>
              <a:t>results</a:t>
            </a:r>
            <a:endParaRPr lang="hu-H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/>
              <a:t>Direct</a:t>
            </a:r>
            <a:r>
              <a:rPr lang="hu-HU" sz="2200" dirty="0"/>
              <a:t> link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public</a:t>
            </a:r>
            <a:r>
              <a:rPr lang="hu-HU" sz="2200" dirty="0"/>
              <a:t> </a:t>
            </a:r>
            <a:r>
              <a:rPr lang="hu-HU" sz="2200" dirty="0" err="1"/>
              <a:t>health</a:t>
            </a:r>
            <a:r>
              <a:rPr lang="hu-HU" sz="2200" dirty="0"/>
              <a:t> </a:t>
            </a:r>
            <a:r>
              <a:rPr lang="hu-HU" sz="2200" dirty="0" err="1"/>
              <a:t>action</a:t>
            </a:r>
            <a:endParaRPr lang="hu-HU" sz="22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A7FCC2-4030-9B44-70EA-06640FB92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557267"/>
              </p:ext>
            </p:extLst>
          </p:nvPr>
        </p:nvGraphicFramePr>
        <p:xfrm>
          <a:off x="3703320" y="1474236"/>
          <a:ext cx="7767916" cy="404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5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Purpose</a:t>
            </a:r>
            <a:r>
              <a:rPr lang="hu-HU" dirty="0"/>
              <a:t> of HAI </a:t>
            </a:r>
            <a:r>
              <a:rPr lang="hu-HU" dirty="0" err="1"/>
              <a:t>surveillance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74236"/>
            <a:ext cx="6404736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describe the burden and epidemiology of </a:t>
            </a:r>
            <a:r>
              <a:rPr lang="hu-HU" dirty="0" err="1" smtClean="0"/>
              <a:t>HAIs</a:t>
            </a:r>
            <a:r>
              <a:rPr lang="en-US" dirty="0" smtClean="0"/>
              <a:t> 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monitor </a:t>
            </a:r>
            <a:r>
              <a:rPr lang="en-US" dirty="0" smtClean="0"/>
              <a:t>trends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identify</a:t>
            </a:r>
            <a:r>
              <a:rPr lang="hu-HU" dirty="0"/>
              <a:t> </a:t>
            </a:r>
            <a:r>
              <a:rPr lang="en-US" dirty="0"/>
              <a:t>new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emerging</a:t>
            </a:r>
            <a:r>
              <a:rPr lang="hu-HU" dirty="0"/>
              <a:t> </a:t>
            </a:r>
            <a:r>
              <a:rPr lang="en-US" dirty="0"/>
              <a:t>pathogens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resistance</a:t>
            </a:r>
            <a:r>
              <a:rPr lang="hu-HU" dirty="0"/>
              <a:t> </a:t>
            </a:r>
            <a:r>
              <a:rPr lang="hu-HU" dirty="0" err="1" smtClean="0"/>
              <a:t>mechanisms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to identify </a:t>
            </a:r>
            <a:r>
              <a:rPr lang="en-US" i="1" dirty="0" smtClean="0"/>
              <a:t>outbreaks</a:t>
            </a:r>
            <a:r>
              <a:rPr lang="en-US" dirty="0"/>
              <a:t> 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HAI: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</a:t>
            </a:r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-</a:t>
            </a:r>
            <a:r>
              <a:rPr lang="hu-HU" dirty="0" err="1" smtClean="0">
                <a:solidFill>
                  <a:prstClr val="black">
                    <a:tint val="75000"/>
                  </a:prstClr>
                </a:solidFill>
              </a:rPr>
              <a:t>associated</a:t>
            </a:r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hu-HU" dirty="0" err="1" smtClean="0">
                <a:solidFill>
                  <a:prstClr val="black">
                    <a:tint val="75000"/>
                  </a:prstClr>
                </a:solidFill>
              </a:rPr>
              <a:t>infections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E858D4-2220-D493-11EA-11A3BEA80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648"/>
              </p:ext>
            </p:extLst>
          </p:nvPr>
        </p:nvGraphicFramePr>
        <p:xfrm>
          <a:off x="6114376" y="1579778"/>
          <a:ext cx="4923264" cy="369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6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B22F8-C711-1F23-26C8-382B64C8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Design of HAI </a:t>
            </a: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BB362C-2721-B9B6-0EDC-C8D7CCC6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6"/>
            <a:ext cx="10147101" cy="5246603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 err="1"/>
              <a:t>Aspects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consider</a:t>
            </a:r>
            <a:r>
              <a:rPr lang="hu-HU" sz="2600" dirty="0" smtClean="0"/>
              <a:t>: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Type</a:t>
            </a:r>
            <a:r>
              <a:rPr lang="hu-HU" sz="2600" dirty="0"/>
              <a:t>/</a:t>
            </a:r>
            <a:r>
              <a:rPr lang="hu-HU" sz="2600" dirty="0" err="1"/>
              <a:t>characteristics</a:t>
            </a:r>
            <a:r>
              <a:rPr lang="hu-HU" sz="2600" dirty="0"/>
              <a:t> of HAI we </a:t>
            </a:r>
            <a:r>
              <a:rPr lang="hu-HU" sz="2600" dirty="0" err="1"/>
              <a:t>aim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monitor </a:t>
            </a:r>
            <a:r>
              <a:rPr lang="hu-HU" sz="2600" dirty="0" smtClean="0"/>
              <a:t>                                                                (</a:t>
            </a:r>
            <a:r>
              <a:rPr lang="hu-HU" sz="2600" dirty="0" err="1"/>
              <a:t>e.g</a:t>
            </a:r>
            <a:r>
              <a:rPr lang="hu-HU" sz="2600" dirty="0"/>
              <a:t>. </a:t>
            </a:r>
            <a:r>
              <a:rPr lang="hu-HU" sz="2600" dirty="0" err="1"/>
              <a:t>high</a:t>
            </a:r>
            <a:r>
              <a:rPr lang="hu-HU" sz="2600" dirty="0"/>
              <a:t> </a:t>
            </a:r>
            <a:r>
              <a:rPr lang="hu-HU" sz="2600" dirty="0" err="1"/>
              <a:t>or</a:t>
            </a:r>
            <a:r>
              <a:rPr lang="hu-HU" sz="2600" dirty="0"/>
              <a:t> </a:t>
            </a:r>
            <a:r>
              <a:rPr lang="hu-HU" sz="2600" dirty="0" err="1"/>
              <a:t>low</a:t>
            </a:r>
            <a:r>
              <a:rPr lang="hu-HU" sz="2600" dirty="0"/>
              <a:t> </a:t>
            </a:r>
            <a:r>
              <a:rPr lang="hu-HU" sz="2600" dirty="0" err="1"/>
              <a:t>incidence</a:t>
            </a:r>
            <a:r>
              <a:rPr lang="hu-HU" sz="2600" dirty="0"/>
              <a:t>, </a:t>
            </a:r>
            <a:r>
              <a:rPr lang="hu-HU" sz="2600" dirty="0" err="1"/>
              <a:t>its</a:t>
            </a:r>
            <a:r>
              <a:rPr lang="hu-HU" sz="2600" dirty="0"/>
              <a:t> </a:t>
            </a:r>
            <a:r>
              <a:rPr lang="hu-HU" sz="2600" dirty="0" err="1"/>
              <a:t>health</a:t>
            </a:r>
            <a:r>
              <a:rPr lang="hu-HU" sz="2600" dirty="0"/>
              <a:t> </a:t>
            </a:r>
            <a:r>
              <a:rPr lang="hu-HU" sz="2600" dirty="0" err="1"/>
              <a:t>impact</a:t>
            </a:r>
            <a:r>
              <a:rPr lang="hu-HU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Type</a:t>
            </a:r>
            <a:r>
              <a:rPr lang="hu-HU" sz="2600" dirty="0"/>
              <a:t> of </a:t>
            </a:r>
            <a:r>
              <a:rPr lang="hu-HU" sz="2600" dirty="0" err="1"/>
              <a:t>healthcare</a:t>
            </a:r>
            <a:r>
              <a:rPr lang="hu-HU" sz="2600" dirty="0"/>
              <a:t> </a:t>
            </a:r>
            <a:r>
              <a:rPr lang="hu-HU" sz="2600" dirty="0" err="1"/>
              <a:t>system</a:t>
            </a:r>
            <a:r>
              <a:rPr lang="hu-HU" sz="2600" dirty="0"/>
              <a:t> in </a:t>
            </a:r>
            <a:r>
              <a:rPr lang="hu-HU" sz="2600" dirty="0" err="1"/>
              <a:t>which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 </a:t>
            </a:r>
            <a:r>
              <a:rPr lang="hu-HU" sz="2600" dirty="0" err="1"/>
              <a:t>are</a:t>
            </a:r>
            <a:r>
              <a:rPr lang="hu-HU" sz="2600" dirty="0"/>
              <a:t> </a:t>
            </a:r>
            <a:r>
              <a:rPr lang="hu-HU" sz="2600" dirty="0" err="1"/>
              <a:t>collected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Opportunities</a:t>
            </a:r>
            <a:r>
              <a:rPr lang="hu-HU" sz="2600" dirty="0"/>
              <a:t> </a:t>
            </a:r>
            <a:r>
              <a:rPr lang="hu-HU" sz="2600" dirty="0" err="1"/>
              <a:t>for</a:t>
            </a:r>
            <a:r>
              <a:rPr lang="hu-HU" sz="2600" dirty="0"/>
              <a:t> </a:t>
            </a:r>
            <a:r>
              <a:rPr lang="hu-HU" sz="2600" dirty="0" err="1"/>
              <a:t>data</a:t>
            </a:r>
            <a:r>
              <a:rPr lang="hu-HU" sz="2600" dirty="0"/>
              <a:t> </a:t>
            </a:r>
            <a:r>
              <a:rPr lang="hu-HU" sz="2600" dirty="0" err="1"/>
              <a:t>capture</a:t>
            </a:r>
            <a:r>
              <a:rPr lang="hu-HU" sz="2600" dirty="0"/>
              <a:t> and </a:t>
            </a:r>
            <a:r>
              <a:rPr lang="hu-HU" sz="2600" dirty="0" err="1"/>
              <a:t>collection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Feasibility</a:t>
            </a:r>
            <a:r>
              <a:rPr lang="hu-HU" sz="2600" dirty="0"/>
              <a:t> of </a:t>
            </a:r>
            <a:r>
              <a:rPr lang="hu-HU" sz="2600" dirty="0" err="1"/>
              <a:t>data</a:t>
            </a:r>
            <a:r>
              <a:rPr lang="hu-HU" sz="2600" dirty="0"/>
              <a:t> </a:t>
            </a:r>
            <a:r>
              <a:rPr lang="hu-HU" sz="2600" dirty="0" err="1"/>
              <a:t>collection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Medical</a:t>
            </a:r>
            <a:r>
              <a:rPr lang="hu-HU" sz="2600" dirty="0"/>
              <a:t>/</a:t>
            </a:r>
            <a:r>
              <a:rPr lang="hu-HU" sz="2600" dirty="0" err="1"/>
              <a:t>nursing</a:t>
            </a:r>
            <a:r>
              <a:rPr lang="hu-HU" sz="2600" dirty="0"/>
              <a:t> </a:t>
            </a:r>
            <a:r>
              <a:rPr lang="hu-HU" sz="2600" dirty="0" err="1"/>
              <a:t>documentation</a:t>
            </a:r>
            <a:r>
              <a:rPr lang="hu-HU" sz="2600" dirty="0"/>
              <a:t> </a:t>
            </a:r>
            <a:r>
              <a:rPr lang="hu-HU" sz="2600" dirty="0" err="1"/>
              <a:t>practices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IT </a:t>
            </a:r>
            <a:r>
              <a:rPr lang="hu-HU" sz="2600" dirty="0" err="1"/>
              <a:t>infrastructure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Laboratory</a:t>
            </a:r>
            <a:r>
              <a:rPr lang="hu-HU" sz="2600" dirty="0"/>
              <a:t> </a:t>
            </a:r>
            <a:r>
              <a:rPr lang="hu-HU" sz="2600" dirty="0" err="1"/>
              <a:t>infrastructure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Available</a:t>
            </a:r>
            <a:r>
              <a:rPr lang="hu-HU" sz="2600" dirty="0"/>
              <a:t> human and </a:t>
            </a:r>
            <a:r>
              <a:rPr lang="hu-HU" sz="2600" dirty="0" err="1"/>
              <a:t>financial</a:t>
            </a:r>
            <a:r>
              <a:rPr lang="hu-HU" sz="2600" dirty="0"/>
              <a:t> </a:t>
            </a:r>
            <a:r>
              <a:rPr lang="hu-HU" sz="2600" dirty="0" err="1"/>
              <a:t>resources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r>
              <a:rPr lang="hu-HU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E15B3C9-051A-AA2C-57D8-86DFD60B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34F6CE-27EB-C699-3A8E-4EF7B557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Human </a:t>
            </a:r>
            <a:r>
              <a:rPr lang="hu-HU" dirty="0" err="1"/>
              <a:t>resources</a:t>
            </a:r>
            <a:r>
              <a:rPr lang="hu-HU" dirty="0"/>
              <a:t>: </a:t>
            </a:r>
            <a:r>
              <a:rPr lang="hu-HU" dirty="0" err="1"/>
              <a:t>key</a:t>
            </a:r>
            <a:r>
              <a:rPr lang="hu-HU" dirty="0"/>
              <a:t> </a:t>
            </a:r>
            <a:r>
              <a:rPr lang="hu-HU" dirty="0" err="1"/>
              <a:t>actors</a:t>
            </a:r>
            <a:r>
              <a:rPr lang="hu-HU" dirty="0"/>
              <a:t> in HAI </a:t>
            </a:r>
            <a:r>
              <a:rPr lang="hu-HU" dirty="0" err="1"/>
              <a:t>surveillance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31703"/>
            <a:ext cx="5018959" cy="4702726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err="1"/>
              <a:t>At</a:t>
            </a:r>
            <a:r>
              <a:rPr lang="hu-HU" b="1" dirty="0"/>
              <a:t> </a:t>
            </a:r>
            <a:r>
              <a:rPr lang="hu-HU" b="1" dirty="0" err="1"/>
              <a:t>facility</a:t>
            </a:r>
            <a:r>
              <a:rPr lang="hu-HU" b="1" dirty="0"/>
              <a:t>/</a:t>
            </a:r>
            <a:r>
              <a:rPr lang="hu-HU" b="1" dirty="0" err="1"/>
              <a:t>hospital</a:t>
            </a:r>
            <a:r>
              <a:rPr lang="hu-HU" b="1" dirty="0"/>
              <a:t> </a:t>
            </a:r>
            <a:r>
              <a:rPr lang="hu-HU" b="1" dirty="0" err="1"/>
              <a:t>level</a:t>
            </a:r>
            <a:r>
              <a:rPr lang="hu-HU" b="1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i="1" dirty="0"/>
              <a:t>IPC </a:t>
            </a:r>
            <a:r>
              <a:rPr lang="hu-HU" sz="2400" i="1" dirty="0" err="1"/>
              <a:t>staff</a:t>
            </a:r>
            <a:endParaRPr lang="hu-HU" sz="2400" i="1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sz="2200" dirty="0" err="1"/>
              <a:t>Infection</a:t>
            </a:r>
            <a:r>
              <a:rPr lang="hu-HU" sz="2200" dirty="0"/>
              <a:t> </a:t>
            </a:r>
            <a:r>
              <a:rPr lang="hu-HU" sz="2200" dirty="0" err="1"/>
              <a:t>control</a:t>
            </a:r>
            <a:r>
              <a:rPr lang="hu-HU" sz="2200" dirty="0"/>
              <a:t> </a:t>
            </a:r>
            <a:r>
              <a:rPr lang="hu-HU" sz="2200" dirty="0" err="1"/>
              <a:t>doctor</a:t>
            </a:r>
            <a:endParaRPr lang="hu-HU" sz="2200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sz="2200" dirty="0" err="1"/>
              <a:t>Infection</a:t>
            </a:r>
            <a:r>
              <a:rPr lang="hu-HU" sz="2200" dirty="0"/>
              <a:t> </a:t>
            </a:r>
            <a:r>
              <a:rPr lang="hu-HU" sz="2200" dirty="0" err="1"/>
              <a:t>control</a:t>
            </a:r>
            <a:r>
              <a:rPr lang="hu-HU" sz="2200" dirty="0"/>
              <a:t> </a:t>
            </a:r>
            <a:r>
              <a:rPr lang="hu-HU" sz="2200" dirty="0" err="1"/>
              <a:t>nurse</a:t>
            </a:r>
            <a:r>
              <a:rPr lang="hu-HU" sz="2200" dirty="0"/>
              <a:t> </a:t>
            </a:r>
            <a:r>
              <a:rPr lang="hu-HU" sz="2200" dirty="0" smtClean="0"/>
              <a:t>                                       (</a:t>
            </a:r>
            <a:r>
              <a:rPr lang="hu-HU" sz="2200" dirty="0"/>
              <a:t>a </a:t>
            </a:r>
            <a:r>
              <a:rPr lang="hu-HU" sz="2200" dirty="0" err="1"/>
              <a:t>registered</a:t>
            </a:r>
            <a:r>
              <a:rPr lang="hu-HU" sz="2200" dirty="0"/>
              <a:t> </a:t>
            </a:r>
            <a:r>
              <a:rPr lang="hu-HU" sz="2200" dirty="0" err="1"/>
              <a:t>nurse</a:t>
            </a:r>
            <a:r>
              <a:rPr lang="hu-HU" sz="2200" dirty="0"/>
              <a:t> </a:t>
            </a:r>
            <a:r>
              <a:rPr lang="hu-HU" sz="2200" dirty="0" err="1"/>
              <a:t>with</a:t>
            </a:r>
            <a:r>
              <a:rPr lang="hu-HU" sz="2200" dirty="0"/>
              <a:t> a </a:t>
            </a:r>
            <a:r>
              <a:rPr lang="hu-HU" sz="2200" dirty="0" err="1"/>
              <a:t>certificate</a:t>
            </a:r>
            <a:r>
              <a:rPr lang="hu-HU" sz="2200" dirty="0"/>
              <a:t>/</a:t>
            </a:r>
            <a:r>
              <a:rPr lang="hu-HU" sz="2200" dirty="0" err="1"/>
              <a:t>master’s</a:t>
            </a:r>
            <a:r>
              <a:rPr lang="hu-HU" sz="2200" dirty="0"/>
              <a:t> </a:t>
            </a:r>
            <a:r>
              <a:rPr lang="hu-HU" sz="2200" dirty="0" err="1"/>
              <a:t>degree</a:t>
            </a:r>
            <a:r>
              <a:rPr lang="hu-HU" sz="2200" dirty="0"/>
              <a:t> in </a:t>
            </a:r>
            <a:r>
              <a:rPr lang="hu-HU" sz="2200" dirty="0" err="1"/>
              <a:t>infection</a:t>
            </a:r>
            <a:r>
              <a:rPr lang="hu-HU" sz="2200" dirty="0"/>
              <a:t> </a:t>
            </a:r>
            <a:r>
              <a:rPr lang="hu-HU" sz="2200" dirty="0" err="1"/>
              <a:t>control</a:t>
            </a:r>
            <a:r>
              <a:rPr lang="hu-HU" sz="2200" dirty="0"/>
              <a:t>)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sz="2200" dirty="0"/>
              <a:t>[Public </a:t>
            </a:r>
            <a:r>
              <a:rPr lang="hu-HU" sz="2200" dirty="0" err="1"/>
              <a:t>health</a:t>
            </a:r>
            <a:r>
              <a:rPr lang="hu-HU" sz="2200" dirty="0"/>
              <a:t> </a:t>
            </a:r>
            <a:r>
              <a:rPr lang="hu-HU" sz="2200" dirty="0" err="1"/>
              <a:t>officer</a:t>
            </a:r>
            <a:r>
              <a:rPr lang="hu-HU" sz="2200" dirty="0"/>
              <a:t>/</a:t>
            </a:r>
            <a:r>
              <a:rPr lang="hu-HU" sz="2200" dirty="0" err="1"/>
              <a:t>hygiene</a:t>
            </a:r>
            <a:r>
              <a:rPr lang="hu-HU" sz="2200" dirty="0"/>
              <a:t> </a:t>
            </a:r>
            <a:r>
              <a:rPr lang="hu-HU" sz="2200" dirty="0" err="1"/>
              <a:t>inspector</a:t>
            </a:r>
            <a:r>
              <a:rPr lang="hu-HU" sz="2200" dirty="0"/>
              <a:t>/</a:t>
            </a:r>
            <a:r>
              <a:rPr lang="hu-HU" sz="2200" dirty="0" err="1"/>
              <a:t>environmental</a:t>
            </a:r>
            <a:r>
              <a:rPr lang="hu-HU" sz="2200" dirty="0"/>
              <a:t> </a:t>
            </a:r>
            <a:r>
              <a:rPr lang="hu-HU" sz="2200" dirty="0" err="1"/>
              <a:t>health</a:t>
            </a:r>
            <a:r>
              <a:rPr lang="hu-HU" sz="2200" dirty="0"/>
              <a:t> </a:t>
            </a:r>
            <a:r>
              <a:rPr lang="hu-HU" sz="2200" dirty="0" err="1"/>
              <a:t>officer</a:t>
            </a:r>
            <a:r>
              <a:rPr lang="hu-HU" sz="2200" dirty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i="1" dirty="0" err="1"/>
              <a:t>Medical</a:t>
            </a:r>
            <a:r>
              <a:rPr lang="hu-HU" sz="2400" i="1" dirty="0"/>
              <a:t> </a:t>
            </a:r>
            <a:r>
              <a:rPr lang="hu-HU" sz="2400" i="1" dirty="0" err="1"/>
              <a:t>staff</a:t>
            </a:r>
            <a:r>
              <a:rPr lang="hu-HU" sz="2400" i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e.g</a:t>
            </a:r>
            <a:r>
              <a:rPr lang="hu-HU" sz="2400" dirty="0"/>
              <a:t>. link </a:t>
            </a:r>
            <a:r>
              <a:rPr lang="hu-HU" sz="2400" dirty="0" err="1"/>
              <a:t>doctor</a:t>
            </a:r>
            <a:r>
              <a:rPr lang="hu-HU" sz="2400" dirty="0"/>
              <a:t>, link </a:t>
            </a:r>
            <a:r>
              <a:rPr lang="hu-HU" sz="2400" dirty="0" err="1"/>
              <a:t>nurse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i="1" dirty="0" err="1"/>
              <a:t>Microbiological</a:t>
            </a:r>
            <a:r>
              <a:rPr lang="hu-HU" sz="2400" i="1" dirty="0"/>
              <a:t> </a:t>
            </a:r>
            <a:r>
              <a:rPr lang="hu-HU" sz="2400" i="1" dirty="0" err="1"/>
              <a:t>laboratory</a:t>
            </a:r>
            <a:r>
              <a:rPr lang="hu-HU" sz="2400" i="1" dirty="0"/>
              <a:t> </a:t>
            </a:r>
            <a:r>
              <a:rPr lang="hu-HU" sz="2400" i="1" dirty="0" err="1"/>
              <a:t>staff</a:t>
            </a:r>
            <a:endParaRPr lang="hu-HU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IT (software, hardware)</a:t>
            </a:r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IPC: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WGS: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</a:t>
            </a:r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-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genome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sequencing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BFC799D-81E5-244C-3690-45950E1A6C5C}"/>
              </a:ext>
            </a:extLst>
          </p:cNvPr>
          <p:cNvSpPr txBox="1"/>
          <p:nvPr/>
        </p:nvSpPr>
        <p:spPr>
          <a:xfrm>
            <a:off x="6038329" y="1431703"/>
            <a:ext cx="5746233" cy="554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At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national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level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Epidemiologists</a:t>
            </a:r>
            <a:endParaRPr kumimoji="0" lang="hu-H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Microbiologists</a:t>
            </a:r>
            <a:endParaRPr kumimoji="0" lang="hu-H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Public </a:t>
            </a:r>
            <a:r>
              <a:rPr kumimoji="0" lang="hu-HU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health</a:t>
            </a: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specialists</a:t>
            </a:r>
            <a:endParaRPr lang="hu-HU" sz="2200" i="1" dirty="0">
              <a:solidFill>
                <a:prstClr val="black"/>
              </a:solidFill>
              <a:latin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IT (software, hardware</a:t>
            </a:r>
            <a:r>
              <a:rPr kumimoji="0" lang="hu-HU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endParaRPr kumimoji="0" lang="hu-H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hu-HU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Biostatisticians</a:t>
            </a:r>
            <a:r>
              <a:rPr lang="hu-HU" sz="2200" i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hu-HU" sz="1600" i="1" dirty="0" smtClean="0">
                <a:solidFill>
                  <a:prstClr val="black"/>
                </a:solidFill>
                <a:latin typeface="Tahoma" pitchFamily="34" charset="0"/>
              </a:rPr>
              <a:t>(</a:t>
            </a:r>
            <a:r>
              <a:rPr lang="hu-HU" sz="1600" i="1" dirty="0" err="1" smtClean="0">
                <a:solidFill>
                  <a:prstClr val="black"/>
                </a:solidFill>
                <a:latin typeface="Tahoma" pitchFamily="34" charset="0"/>
              </a:rPr>
              <a:t>resource-dependent</a:t>
            </a:r>
            <a:r>
              <a:rPr lang="hu-HU" sz="1600" i="1" dirty="0" smtClean="0">
                <a:solidFill>
                  <a:prstClr val="black"/>
                </a:solidFill>
                <a:latin typeface="Tahoma" pitchFamily="34" charset="0"/>
              </a:rPr>
              <a:t>)</a:t>
            </a:r>
            <a:endParaRPr kumimoji="0" lang="hu-H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apply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 principles and methods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study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design and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qualititative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analysis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hu-HU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Bioinformaticians</a:t>
            </a:r>
            <a:r>
              <a:rPr kumimoji="0" lang="hu-HU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hu-HU" sz="1600" i="1" dirty="0">
                <a:solidFill>
                  <a:prstClr val="black"/>
                </a:solidFill>
                <a:latin typeface="Tahoma" pitchFamily="34" charset="0"/>
              </a:rPr>
              <a:t>(</a:t>
            </a:r>
            <a:r>
              <a:rPr lang="hu-HU" sz="1600" i="1" dirty="0" err="1">
                <a:solidFill>
                  <a:prstClr val="black"/>
                </a:solidFill>
                <a:latin typeface="Tahoma" pitchFamily="34" charset="0"/>
              </a:rPr>
              <a:t>resource-dependent</a:t>
            </a:r>
            <a:r>
              <a:rPr lang="hu-HU" sz="1600" i="1" dirty="0" smtClean="0">
                <a:solidFill>
                  <a:prstClr val="black"/>
                </a:solidFill>
                <a:latin typeface="Tahoma" pitchFamily="34" charset="0"/>
              </a:rPr>
              <a:t>)</a:t>
            </a:r>
            <a:endParaRPr kumimoji="0" lang="hu-H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interdisciplinary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field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develop methods,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software/computer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tools and algorithms to understand large and complex data, 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e.g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relating to </a:t>
            </a:r>
            <a:r>
              <a:rPr lang="hu-HU" sz="2200" dirty="0">
                <a:solidFill>
                  <a:prstClr val="black"/>
                </a:solidFill>
                <a:latin typeface="Tahoma" pitchFamily="34" charset="0"/>
              </a:rPr>
              <a:t>WGS </a:t>
            </a:r>
            <a:r>
              <a:rPr lang="hu-HU" sz="2200" dirty="0" err="1">
                <a:solidFill>
                  <a:prstClr val="black"/>
                </a:solidFill>
                <a:latin typeface="Tahoma" pitchFamily="34" charset="0"/>
              </a:rPr>
              <a:t>results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9D5A64-2586-96D0-83BF-BE775F07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43D4DA-B871-61ED-9FAD-530CE095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Indicator-based</a:t>
            </a:r>
            <a:r>
              <a:rPr lang="hu-HU" dirty="0"/>
              <a:t> (IBS)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event-based</a:t>
            </a:r>
            <a:r>
              <a:rPr lang="hu-HU" dirty="0"/>
              <a:t> (EBS)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passive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Country-</a:t>
            </a:r>
            <a:r>
              <a:rPr lang="hu-HU" dirty="0" err="1"/>
              <a:t>wide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sentinel</a:t>
            </a:r>
            <a:r>
              <a:rPr lang="hu-HU" dirty="0"/>
              <a:t> </a:t>
            </a:r>
            <a:r>
              <a:rPr lang="hu-HU" dirty="0" err="1"/>
              <a:t>facilities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Facility-wide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sentinel</a:t>
            </a:r>
            <a:r>
              <a:rPr lang="hu-HU" dirty="0"/>
              <a:t> </a:t>
            </a:r>
            <a:r>
              <a:rPr lang="hu-HU" dirty="0" err="1"/>
              <a:t>units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Syndromic</a:t>
            </a:r>
            <a:r>
              <a:rPr lang="hu-HU" dirty="0"/>
              <a:t> (</a:t>
            </a:r>
            <a:r>
              <a:rPr lang="hu-HU" dirty="0" err="1"/>
              <a:t>clinical</a:t>
            </a:r>
            <a:r>
              <a:rPr lang="hu-HU" dirty="0"/>
              <a:t>)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diagnosis-based</a:t>
            </a:r>
            <a:r>
              <a:rPr lang="hu-HU" dirty="0"/>
              <a:t> (</a:t>
            </a:r>
            <a:r>
              <a:rPr lang="hu-HU" dirty="0" err="1"/>
              <a:t>laboratory-confirmed</a:t>
            </a:r>
            <a:r>
              <a:rPr lang="hu-HU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Patient-based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laboratory-based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Mandatory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voluntary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Manual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automated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Coordinated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governmental</a:t>
            </a:r>
            <a:r>
              <a:rPr lang="hu-HU" dirty="0"/>
              <a:t> </a:t>
            </a:r>
            <a:r>
              <a:rPr lang="hu-HU" dirty="0" err="1"/>
              <a:t>organisation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university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7570730-E427-4DF1-44ED-B18481C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F351FF-1C0C-8C46-01E2-5E265A1D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C2BCE42-2651-D612-C202-AAF02A2C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Adapted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EPIET (European Programme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Epidemiology</a:t>
            </a:r>
            <a:r>
              <a:rPr kumimoji="0" lang="hu-H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dirty="0" err="1" smtClean="0">
                <a:solidFill>
                  <a:prstClr val="black">
                    <a:tint val="75000"/>
                  </a:prstClr>
                </a:solidFill>
              </a:rPr>
              <a:t>Training</a:t>
            </a:r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) </a:t>
            </a:r>
            <a:r>
              <a:rPr lang="hu-HU" dirty="0" err="1" smtClean="0">
                <a:solidFill>
                  <a:prstClr val="black">
                    <a:tint val="75000"/>
                  </a:prstClr>
                </a:solidFill>
              </a:rPr>
              <a:t>training</a:t>
            </a:r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kumimoji="0" lang="hu-HU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8F82BA9-C46F-AE22-66F3-0C54E4C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60E4E6-39D3-5D87-3894-10F670E1ABE6}"/>
              </a:ext>
            </a:extLst>
          </p:cNvPr>
          <p:cNvSpPr txBox="1"/>
          <p:nvPr/>
        </p:nvSpPr>
        <p:spPr>
          <a:xfrm>
            <a:off x="797439" y="453275"/>
            <a:ext cx="54637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Indicator-based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surveillance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F2D5047-2F4C-A016-8D3A-568FF2ADFBE9}"/>
              </a:ext>
            </a:extLst>
          </p:cNvPr>
          <p:cNvSpPr txBox="1"/>
          <p:nvPr/>
        </p:nvSpPr>
        <p:spPr>
          <a:xfrm>
            <a:off x="5913798" y="453275"/>
            <a:ext cx="45486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Event-based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surveillance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C3BBAAD-DB7F-59C2-A51C-3C73423BBCDA}"/>
              </a:ext>
            </a:extLst>
          </p:cNvPr>
          <p:cNvCxnSpPr>
            <a:cxnSpLocks/>
          </p:cNvCxnSpPr>
          <p:nvPr/>
        </p:nvCxnSpPr>
        <p:spPr>
          <a:xfrm>
            <a:off x="6005106" y="363046"/>
            <a:ext cx="0" cy="4461202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ECC2FD0-8AAA-4B29-5D48-3FC4FDBE3056}"/>
              </a:ext>
            </a:extLst>
          </p:cNvPr>
          <p:cNvSpPr txBox="1"/>
          <p:nvPr/>
        </p:nvSpPr>
        <p:spPr>
          <a:xfrm>
            <a:off x="4864908" y="1571770"/>
            <a:ext cx="874212" cy="424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AD8E001-DDA7-6DDB-FB43-8A2D7B7DB5CB}"/>
              </a:ext>
            </a:extLst>
          </p:cNvPr>
          <p:cNvSpPr txBox="1"/>
          <p:nvPr/>
        </p:nvSpPr>
        <p:spPr>
          <a:xfrm>
            <a:off x="6220876" y="1564926"/>
            <a:ext cx="1032990" cy="4216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>
                <a:solidFill>
                  <a:prstClr val="black"/>
                </a:solidFill>
                <a:latin typeface="Tahoma" pitchFamily="34" charset="0"/>
              </a:rPr>
              <a:t>Signal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655ED3E-5D82-C958-E74D-C11CFA633FC5}"/>
              </a:ext>
            </a:extLst>
          </p:cNvPr>
          <p:cNvSpPr txBox="1"/>
          <p:nvPr/>
        </p:nvSpPr>
        <p:spPr>
          <a:xfrm>
            <a:off x="8439787" y="1527546"/>
            <a:ext cx="2743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i="1" dirty="0" err="1">
                <a:solidFill>
                  <a:prstClr val="black"/>
                </a:solidFill>
                <a:latin typeface="Tahoma" pitchFamily="34" charset="0"/>
              </a:rPr>
              <a:t>Signal</a:t>
            </a:r>
            <a:r>
              <a:rPr lang="hu-HU" sz="2400" i="1" dirty="0">
                <a:solidFill>
                  <a:prstClr val="black"/>
                </a:solidFill>
                <a:latin typeface="Tahoma" pitchFamily="34" charset="0"/>
              </a:rPr>
              <a:t>/</a:t>
            </a:r>
            <a:r>
              <a:rPr lang="hu-HU" sz="2400" i="1" dirty="0" err="1">
                <a:solidFill>
                  <a:prstClr val="black"/>
                </a:solidFill>
                <a:latin typeface="Tahoma" pitchFamily="34" charset="0"/>
              </a:rPr>
              <a:t>event</a:t>
            </a:r>
            <a:r>
              <a:rPr lang="hu-HU" sz="2400" i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monitoring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412F0AE-6B7B-F678-3CD9-AFF989860E03}"/>
              </a:ext>
            </a:extLst>
          </p:cNvPr>
          <p:cNvSpPr txBox="1"/>
          <p:nvPr/>
        </p:nvSpPr>
        <p:spPr>
          <a:xfrm>
            <a:off x="1052283" y="1534638"/>
            <a:ext cx="31426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Surveillance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systems</a:t>
            </a:r>
            <a:endParaRPr kumimoji="0" 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7A5C8690-0715-F5FA-FD76-713BB04CEF68}"/>
              </a:ext>
            </a:extLst>
          </p:cNvPr>
          <p:cNvCxnSpPr>
            <a:cxnSpLocks/>
          </p:cNvCxnSpPr>
          <p:nvPr/>
        </p:nvCxnSpPr>
        <p:spPr>
          <a:xfrm flipV="1">
            <a:off x="2615611" y="1004611"/>
            <a:ext cx="0" cy="52293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E175B997-7D28-124F-F91C-0682B3F8C8C5}"/>
              </a:ext>
            </a:extLst>
          </p:cNvPr>
          <p:cNvCxnSpPr/>
          <p:nvPr/>
        </p:nvCxnSpPr>
        <p:spPr>
          <a:xfrm flipV="1">
            <a:off x="9571765" y="1031358"/>
            <a:ext cx="0" cy="52293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49B147E7-A1EB-424A-EFEB-11BC9D46FB1C}"/>
              </a:ext>
            </a:extLst>
          </p:cNvPr>
          <p:cNvCxnSpPr>
            <a:cxnSpLocks/>
          </p:cNvCxnSpPr>
          <p:nvPr/>
        </p:nvCxnSpPr>
        <p:spPr>
          <a:xfrm>
            <a:off x="2615611" y="1031358"/>
            <a:ext cx="270066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A72B60AC-8330-9194-B44A-B58CAC470AE7}"/>
              </a:ext>
            </a:extLst>
          </p:cNvPr>
          <p:cNvCxnSpPr>
            <a:cxnSpLocks/>
          </p:cNvCxnSpPr>
          <p:nvPr/>
        </p:nvCxnSpPr>
        <p:spPr>
          <a:xfrm>
            <a:off x="6686799" y="1031358"/>
            <a:ext cx="290623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F6BAB7D2-55F8-D74A-5FFE-36EEDDDA9302}"/>
              </a:ext>
            </a:extLst>
          </p:cNvPr>
          <p:cNvCxnSpPr>
            <a:cxnSpLocks/>
          </p:cNvCxnSpPr>
          <p:nvPr/>
        </p:nvCxnSpPr>
        <p:spPr>
          <a:xfrm>
            <a:off x="5316279" y="1004611"/>
            <a:ext cx="0" cy="5761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A414930F-EF39-C54B-BB95-F093D1C63E9A}"/>
              </a:ext>
            </a:extLst>
          </p:cNvPr>
          <p:cNvCxnSpPr>
            <a:cxnSpLocks/>
          </p:cNvCxnSpPr>
          <p:nvPr/>
        </p:nvCxnSpPr>
        <p:spPr>
          <a:xfrm>
            <a:off x="6703393" y="1004611"/>
            <a:ext cx="0" cy="57610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F7BCEF2A-96D6-C745-1834-EAFF84301BA5}"/>
              </a:ext>
            </a:extLst>
          </p:cNvPr>
          <p:cNvCxnSpPr>
            <a:cxnSpLocks/>
          </p:cNvCxnSpPr>
          <p:nvPr/>
        </p:nvCxnSpPr>
        <p:spPr>
          <a:xfrm flipH="1" flipV="1">
            <a:off x="5316279" y="2014821"/>
            <a:ext cx="10854" cy="13297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90906438-1502-8139-DA74-6027EA7C8D9C}"/>
              </a:ext>
            </a:extLst>
          </p:cNvPr>
          <p:cNvSpPr txBox="1"/>
          <p:nvPr/>
        </p:nvSpPr>
        <p:spPr>
          <a:xfrm>
            <a:off x="6724937" y="2214837"/>
            <a:ext cx="385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Screen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Filter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Validate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1A76F064-2AE5-E2ED-D211-E7AF3151FEFF}"/>
              </a:ext>
            </a:extLst>
          </p:cNvPr>
          <p:cNvSpPr txBox="1"/>
          <p:nvPr/>
        </p:nvSpPr>
        <p:spPr>
          <a:xfrm>
            <a:off x="1411161" y="2227128"/>
            <a:ext cx="385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Collect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Analyse</a:t>
            </a: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Interpret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F4D587DA-2A11-9A4C-D4BC-159870065CAC}"/>
              </a:ext>
            </a:extLst>
          </p:cNvPr>
          <p:cNvSpPr txBox="1"/>
          <p:nvPr/>
        </p:nvSpPr>
        <p:spPr>
          <a:xfrm>
            <a:off x="4241281" y="3344609"/>
            <a:ext cx="1580080" cy="424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>
                <a:solidFill>
                  <a:prstClr val="black"/>
                </a:solidFill>
                <a:latin typeface="Tahoma" pitchFamily="34" charset="0"/>
              </a:rPr>
              <a:t>Outbreak</a:t>
            </a:r>
            <a:r>
              <a:rPr lang="hu-HU" sz="2400" dirty="0">
                <a:solidFill>
                  <a:prstClr val="black"/>
                </a:solidFill>
                <a:latin typeface="Tahoma" pitchFamily="34" charset="0"/>
              </a:rPr>
              <a:t>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C661B8CE-5073-926C-8D86-4B38477D0F26}"/>
              </a:ext>
            </a:extLst>
          </p:cNvPr>
          <p:cNvSpPr txBox="1"/>
          <p:nvPr/>
        </p:nvSpPr>
        <p:spPr>
          <a:xfrm>
            <a:off x="4352006" y="4917755"/>
            <a:ext cx="3123583" cy="424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ahoma" pitchFamily="34" charset="0"/>
              </a:rPr>
              <a:t>Public </a:t>
            </a:r>
            <a:r>
              <a:rPr lang="hu-HU" sz="2400" dirty="0" err="1">
                <a:solidFill>
                  <a:prstClr val="black"/>
                </a:solidFill>
                <a:latin typeface="Tahoma" pitchFamily="34" charset="0"/>
              </a:rPr>
              <a:t>health</a:t>
            </a:r>
            <a:r>
              <a:rPr lang="hu-HU" sz="24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Tahoma" pitchFamily="34" charset="0"/>
              </a:rPr>
              <a:t>alert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AA156CF3-ADE6-EEED-6321-9CE118CC6CD7}"/>
              </a:ext>
            </a:extLst>
          </p:cNvPr>
          <p:cNvSpPr txBox="1"/>
          <p:nvPr/>
        </p:nvSpPr>
        <p:spPr>
          <a:xfrm>
            <a:off x="3797442" y="5994271"/>
            <a:ext cx="4870946" cy="424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ahoma" pitchFamily="34" charset="0"/>
              </a:rPr>
              <a:t>R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esponse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/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control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2" name="Egyenes összekötő nyíllal 61">
            <a:extLst>
              <a:ext uri="{FF2B5EF4-FFF2-40B4-BE49-F238E27FC236}">
                <a16:creationId xmlns:a16="http://schemas.microsoft.com/office/drawing/2014/main" id="{1C4100B5-77DE-DA1D-6A32-176D17221902}"/>
              </a:ext>
            </a:extLst>
          </p:cNvPr>
          <p:cNvCxnSpPr>
            <a:cxnSpLocks/>
          </p:cNvCxnSpPr>
          <p:nvPr/>
        </p:nvCxnSpPr>
        <p:spPr>
          <a:xfrm>
            <a:off x="6003793" y="5342487"/>
            <a:ext cx="0" cy="6517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3F2110E1-17CA-6F36-7773-C6A66A15BEDB}"/>
              </a:ext>
            </a:extLst>
          </p:cNvPr>
          <p:cNvCxnSpPr>
            <a:cxnSpLocks/>
          </p:cNvCxnSpPr>
          <p:nvPr/>
        </p:nvCxnSpPr>
        <p:spPr>
          <a:xfrm flipV="1">
            <a:off x="6687879" y="1989658"/>
            <a:ext cx="0" cy="135495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8B8FD9F7-6E59-9DEE-E8AA-88BF66F7F778}"/>
              </a:ext>
            </a:extLst>
          </p:cNvPr>
          <p:cNvSpPr txBox="1"/>
          <p:nvPr/>
        </p:nvSpPr>
        <p:spPr>
          <a:xfrm>
            <a:off x="6210431" y="3344609"/>
            <a:ext cx="954895" cy="4247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>
                <a:solidFill>
                  <a:prstClr val="black"/>
                </a:solidFill>
                <a:latin typeface="Tahoma" pitchFamily="34" charset="0"/>
              </a:rPr>
              <a:t>Event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7DD946E-C3E2-0520-45CE-1AE3248FA0BF}"/>
              </a:ext>
            </a:extLst>
          </p:cNvPr>
          <p:cNvSpPr txBox="1"/>
          <p:nvPr/>
        </p:nvSpPr>
        <p:spPr>
          <a:xfrm>
            <a:off x="3941357" y="4022591"/>
            <a:ext cx="132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i="1" dirty="0" err="1">
                <a:solidFill>
                  <a:prstClr val="black"/>
                </a:solidFill>
                <a:latin typeface="Tahoma" pitchFamily="34" charset="0"/>
              </a:rPr>
              <a:t>Assess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3C00A7F4-5554-69D2-9E74-7AF6310667C4}"/>
              </a:ext>
            </a:extLst>
          </p:cNvPr>
          <p:cNvSpPr txBox="1"/>
          <p:nvPr/>
        </p:nvSpPr>
        <p:spPr>
          <a:xfrm>
            <a:off x="3965945" y="5451964"/>
            <a:ext cx="1491977" cy="3746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Investigate</a:t>
            </a: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C5D2D3E1-9DE8-29D8-F242-32E0CBF08616}"/>
              </a:ext>
            </a:extLst>
          </p:cNvPr>
          <p:cNvCxnSpPr>
            <a:cxnSpLocks/>
          </p:cNvCxnSpPr>
          <p:nvPr/>
        </p:nvCxnSpPr>
        <p:spPr>
          <a:xfrm>
            <a:off x="5316279" y="3780941"/>
            <a:ext cx="10854" cy="113681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15AB0B3D-D445-659F-A830-58BF55EFC21E}"/>
              </a:ext>
            </a:extLst>
          </p:cNvPr>
          <p:cNvCxnSpPr>
            <a:cxnSpLocks/>
          </p:cNvCxnSpPr>
          <p:nvPr/>
        </p:nvCxnSpPr>
        <p:spPr>
          <a:xfrm>
            <a:off x="6692711" y="3775666"/>
            <a:ext cx="10854" cy="113681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  <p:bldP spid="44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F5542-B733-E5A9-7704-59A5D0EE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observational</a:t>
            </a:r>
            <a:r>
              <a:rPr lang="hu-HU" dirty="0"/>
              <a:t> </a:t>
            </a:r>
            <a:r>
              <a:rPr lang="hu-HU" dirty="0" err="1"/>
              <a:t>surveillance</a:t>
            </a:r>
            <a:r>
              <a:rPr lang="hu-HU" dirty="0"/>
              <a:t> of </a:t>
            </a:r>
            <a:r>
              <a:rPr lang="hu-HU" dirty="0" err="1"/>
              <a:t>HAIs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2D261-DF34-2A6C-B46B-C83CEF8C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Routine</a:t>
            </a:r>
            <a:r>
              <a:rPr lang="hu-HU" dirty="0"/>
              <a:t> HAI </a:t>
            </a:r>
            <a:r>
              <a:rPr lang="hu-HU" dirty="0" err="1"/>
              <a:t>surveillance</a:t>
            </a:r>
            <a:r>
              <a:rPr lang="hu-HU" dirty="0"/>
              <a:t> in </a:t>
            </a:r>
            <a:r>
              <a:rPr lang="hu-HU" b="1" dirty="0" err="1"/>
              <a:t>healthcare</a:t>
            </a:r>
            <a:r>
              <a:rPr lang="hu-HU" b="1" dirty="0"/>
              <a:t> </a:t>
            </a:r>
            <a:r>
              <a:rPr lang="hu-HU" b="1" dirty="0" err="1"/>
              <a:t>facilities</a:t>
            </a:r>
            <a:r>
              <a:rPr lang="hu-HU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Often</a:t>
            </a:r>
            <a:r>
              <a:rPr lang="hu-HU" dirty="0"/>
              <a:t> </a:t>
            </a:r>
            <a:r>
              <a:rPr lang="hu-HU" dirty="0" err="1"/>
              <a:t>conducted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IPC </a:t>
            </a:r>
            <a:r>
              <a:rPr lang="hu-HU" dirty="0" err="1"/>
              <a:t>staff</a:t>
            </a:r>
            <a:r>
              <a:rPr lang="hu-HU" dirty="0"/>
              <a:t> in an </a:t>
            </a:r>
            <a:r>
              <a:rPr lang="hu-HU" dirty="0" err="1"/>
              <a:t>active</a:t>
            </a:r>
            <a:r>
              <a:rPr lang="hu-HU" dirty="0"/>
              <a:t>, </a:t>
            </a:r>
            <a:r>
              <a:rPr lang="hu-HU" dirty="0" err="1"/>
              <a:t>patient-based</a:t>
            </a:r>
            <a:r>
              <a:rPr lang="hu-HU" dirty="0"/>
              <a:t>, </a:t>
            </a:r>
            <a:r>
              <a:rPr lang="hu-HU" dirty="0" err="1" smtClean="0"/>
              <a:t>prospective</a:t>
            </a:r>
            <a:r>
              <a:rPr lang="hu-HU" dirty="0" smtClean="0"/>
              <a:t> </a:t>
            </a:r>
            <a:r>
              <a:rPr lang="hu-HU" dirty="0" err="1" smtClean="0"/>
              <a:t>manner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May be </a:t>
            </a:r>
            <a:r>
              <a:rPr lang="hu-HU" dirty="0" err="1"/>
              <a:t>priority-based</a:t>
            </a:r>
            <a:r>
              <a:rPr lang="hu-HU" dirty="0"/>
              <a:t> and/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comprehensive</a:t>
            </a:r>
            <a:endParaRPr lang="hu-HU" dirty="0"/>
          </a:p>
          <a:p>
            <a:endParaRPr lang="hu-HU" dirty="0"/>
          </a:p>
          <a:p>
            <a:r>
              <a:rPr lang="hu-HU" b="1" dirty="0" err="1"/>
              <a:t>Active</a:t>
            </a:r>
            <a:r>
              <a:rPr lang="hu-HU" dirty="0"/>
              <a:t>= </a:t>
            </a:r>
            <a:r>
              <a:rPr lang="hu-HU" dirty="0" err="1"/>
              <a:t>trained</a:t>
            </a:r>
            <a:r>
              <a:rPr lang="hu-HU" dirty="0"/>
              <a:t> IPC </a:t>
            </a:r>
            <a:r>
              <a:rPr lang="hu-HU" dirty="0" err="1"/>
              <a:t>staff</a:t>
            </a:r>
            <a:r>
              <a:rPr lang="hu-HU" dirty="0"/>
              <a:t> is </a:t>
            </a:r>
            <a:r>
              <a:rPr lang="hu-HU" dirty="0" err="1"/>
              <a:t>actively</a:t>
            </a:r>
            <a:r>
              <a:rPr lang="hu-HU" dirty="0"/>
              <a:t> </a:t>
            </a:r>
            <a:r>
              <a:rPr lang="hu-HU" dirty="0" err="1"/>
              <a:t>looking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HAIs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en-US" dirty="0"/>
              <a:t>a variety of data sources</a:t>
            </a:r>
            <a:r>
              <a:rPr lang="hu-HU" dirty="0"/>
              <a:t> </a:t>
            </a:r>
          </a:p>
          <a:p>
            <a:r>
              <a:rPr lang="hu-HU" b="1" dirty="0" err="1"/>
              <a:t>Patient-based</a:t>
            </a:r>
            <a:r>
              <a:rPr lang="hu-HU" dirty="0"/>
              <a:t>=</a:t>
            </a:r>
            <a:r>
              <a:rPr lang="hu-HU" dirty="0" err="1"/>
              <a:t>count</a:t>
            </a:r>
            <a:r>
              <a:rPr lang="hu-HU" dirty="0"/>
              <a:t> </a:t>
            </a:r>
            <a:r>
              <a:rPr lang="hu-HU" dirty="0" err="1"/>
              <a:t>HAIs</a:t>
            </a:r>
            <a:r>
              <a:rPr lang="hu-HU" dirty="0"/>
              <a:t> (and </a:t>
            </a:r>
            <a:r>
              <a:rPr lang="hu-HU" dirty="0" err="1"/>
              <a:t>discuss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clinical</a:t>
            </a:r>
            <a:r>
              <a:rPr lang="hu-HU" dirty="0"/>
              <a:t>/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staff</a:t>
            </a:r>
            <a:r>
              <a:rPr lang="hu-HU" dirty="0"/>
              <a:t>)</a:t>
            </a:r>
          </a:p>
          <a:p>
            <a:r>
              <a:rPr lang="hu-HU" b="1" dirty="0" err="1"/>
              <a:t>Prospective</a:t>
            </a:r>
            <a:r>
              <a:rPr lang="hu-HU" dirty="0"/>
              <a:t>= monitor </a:t>
            </a:r>
            <a:r>
              <a:rPr lang="hu-HU" dirty="0" err="1"/>
              <a:t>patients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hospital</a:t>
            </a:r>
            <a:r>
              <a:rPr lang="hu-HU" dirty="0"/>
              <a:t> </a:t>
            </a:r>
            <a:r>
              <a:rPr lang="hu-HU" dirty="0" err="1"/>
              <a:t>stay</a:t>
            </a:r>
            <a:r>
              <a:rPr lang="hu-HU" dirty="0"/>
              <a:t> and </a:t>
            </a:r>
            <a:r>
              <a:rPr lang="hu-HU" dirty="0" err="1"/>
              <a:t>possibly</a:t>
            </a:r>
            <a:r>
              <a:rPr lang="hu-HU" dirty="0"/>
              <a:t> </a:t>
            </a:r>
            <a:r>
              <a:rPr lang="hu-HU" dirty="0" err="1"/>
              <a:t>beyond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post-</a:t>
            </a:r>
            <a:r>
              <a:rPr lang="hu-HU" dirty="0" err="1"/>
              <a:t>discharge</a:t>
            </a:r>
            <a:r>
              <a:rPr lang="hu-HU" dirty="0"/>
              <a:t> SSI </a:t>
            </a:r>
            <a:r>
              <a:rPr lang="hu-HU" dirty="0" err="1"/>
              <a:t>surveillance</a:t>
            </a:r>
            <a:r>
              <a:rPr lang="hu-HU" dirty="0"/>
              <a:t>)</a:t>
            </a:r>
          </a:p>
          <a:p>
            <a:r>
              <a:rPr lang="hu-HU" b="1" dirty="0" err="1"/>
              <a:t>Priority-based</a:t>
            </a:r>
            <a:r>
              <a:rPr lang="hu-HU" dirty="0"/>
              <a:t>=</a:t>
            </a:r>
            <a:r>
              <a:rPr lang="hu-HU" dirty="0" err="1"/>
              <a:t>focused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specific</a:t>
            </a:r>
            <a:r>
              <a:rPr lang="hu-HU" dirty="0"/>
              <a:t> </a:t>
            </a:r>
            <a:r>
              <a:rPr lang="hu-HU" dirty="0" err="1"/>
              <a:t>events</a:t>
            </a:r>
            <a:r>
              <a:rPr lang="hu-HU" dirty="0"/>
              <a:t>, </a:t>
            </a:r>
            <a:r>
              <a:rPr lang="hu-HU" dirty="0" err="1"/>
              <a:t>infections</a:t>
            </a:r>
            <a:r>
              <a:rPr lang="hu-HU" dirty="0"/>
              <a:t>/</a:t>
            </a:r>
            <a:r>
              <a:rPr lang="hu-HU" dirty="0" err="1"/>
              <a:t>organisms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patient-populations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E97ADF0-D597-0485-763D-68D53ACC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SSI: </a:t>
            </a:r>
            <a:r>
              <a:rPr lang="hu-HU" dirty="0" err="1" smtClean="0"/>
              <a:t>surgical</a:t>
            </a:r>
            <a:r>
              <a:rPr lang="hu-HU" dirty="0" smtClean="0"/>
              <a:t> site </a:t>
            </a:r>
            <a:r>
              <a:rPr lang="hu-HU" dirty="0" err="1" smtClean="0"/>
              <a:t>infection</a:t>
            </a:r>
            <a:endParaRPr lang="en-GB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223E161-CECE-14A0-EDFF-D408095D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2614</Words>
  <Application>Microsoft Office PowerPoint</Application>
  <PresentationFormat>Szélesvásznú</PresentationFormat>
  <Paragraphs>278</Paragraphs>
  <Slides>25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Tahoma</vt:lpstr>
      <vt:lpstr>Wingdings</vt:lpstr>
      <vt:lpstr>ECDC_PowerPoint_Template_2017</vt:lpstr>
      <vt:lpstr>Theme_ECDC</vt:lpstr>
      <vt:lpstr>PowerPoint-bemutató</vt:lpstr>
      <vt:lpstr>Definition of surveillance</vt:lpstr>
      <vt:lpstr>Definition of surveillance</vt:lpstr>
      <vt:lpstr>Purpose of HAI surveillance</vt:lpstr>
      <vt:lpstr>Design of HAI surveillance</vt:lpstr>
      <vt:lpstr>Human resources: key actors in HAI surveillance</vt:lpstr>
      <vt:lpstr>Types of surveillance</vt:lpstr>
      <vt:lpstr>PowerPoint-bemutató</vt:lpstr>
      <vt:lpstr>Traditional observational surveillance of HAIs</vt:lpstr>
      <vt:lpstr>Potential data sources for routine HAI surveillance </vt:lpstr>
      <vt:lpstr>Identification of outbreaks based on traditional surveillance</vt:lpstr>
      <vt:lpstr>Problems with timeliness at facility level</vt:lpstr>
      <vt:lpstr>Laboratory-based (HAI) surveillance</vt:lpstr>
      <vt:lpstr>Laboratory-based (HAI) surveillance</vt:lpstr>
      <vt:lpstr>Automated HAI surveillance</vt:lpstr>
      <vt:lpstr>Automated HAI surveillance</vt:lpstr>
      <vt:lpstr>Automated detection of hospital outbreaks:                            A systematic review of methods  (Leclère B et al., PLoS One, 2017) </vt:lpstr>
      <vt:lpstr>ECDC PPS variable on current degree of automation of surveillance of selected HAIs (e.g. SSI, CDI, HA-BSI) </vt:lpstr>
      <vt:lpstr>ECDC PPS variable on feasibility of automated HAI surveillance of selected HAIs (e.g. SSI, CDI, HA-BSI)  </vt:lpstr>
      <vt:lpstr>Outbreak monitoring/detection at regional/national level</vt:lpstr>
      <vt:lpstr>Whole-genome sequencing (WGS)</vt:lpstr>
      <vt:lpstr>Evaluation of surveillance systems</vt:lpstr>
      <vt:lpstr>In summary</vt:lpstr>
      <vt:lpstr>References and further reading</vt:lpstr>
      <vt:lpstr>Acknowledgements  The creation of this training material was commissioned by ECDC to Agnes Hajdu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surveillance in outbreak detection Part 1 Agnes Hajdu</dc:title>
  <dc:creator>NNK</dc:creator>
  <cp:lastModifiedBy>NNGYK</cp:lastModifiedBy>
  <cp:revision>92</cp:revision>
  <dcterms:created xsi:type="dcterms:W3CDTF">2023-10-22T13:46:47Z</dcterms:created>
  <dcterms:modified xsi:type="dcterms:W3CDTF">2023-12-20T14:10:34Z</dcterms:modified>
</cp:coreProperties>
</file>