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5" r:id="rId7"/>
    <p:sldId id="266" r:id="rId8"/>
    <p:sldId id="267" r:id="rId9"/>
    <p:sldId id="270" r:id="rId10"/>
    <p:sldId id="271" r:id="rId11"/>
    <p:sldId id="27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AE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9879" autoAdjust="0"/>
  </p:normalViewPr>
  <p:slideViewPr>
    <p:cSldViewPr snapToGrid="0" showGuides="1">
      <p:cViewPr varScale="1">
        <p:scale>
          <a:sx n="102" d="100"/>
          <a:sy n="102" d="100"/>
        </p:scale>
        <p:origin x="95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ija Korhonen" userId="1d26e7cb-686c-4a24-a630-7c993177d43a" providerId="ADAL" clId="{B33B016A-6B63-4457-9E01-8E91FD9E43D3}"/>
    <pc:docChg chg="modSld">
      <pc:chgData name="Teija Korhonen" userId="1d26e7cb-686c-4a24-a630-7c993177d43a" providerId="ADAL" clId="{B33B016A-6B63-4457-9E01-8E91FD9E43D3}" dt="2023-07-05T16:14:34.602" v="0" actId="255"/>
      <pc:docMkLst>
        <pc:docMk/>
      </pc:docMkLst>
      <pc:sldChg chg="modSp mod">
        <pc:chgData name="Teija Korhonen" userId="1d26e7cb-686c-4a24-a630-7c993177d43a" providerId="ADAL" clId="{B33B016A-6B63-4457-9E01-8E91FD9E43D3}" dt="2023-07-05T16:14:34.602" v="0" actId="255"/>
        <pc:sldMkLst>
          <pc:docMk/>
          <pc:sldMk cId="1997918440" sldId="256"/>
        </pc:sldMkLst>
        <pc:spChg chg="mod">
          <ac:chgData name="Teija Korhonen" userId="1d26e7cb-686c-4a24-a630-7c993177d43a" providerId="ADAL" clId="{B33B016A-6B63-4457-9E01-8E91FD9E43D3}" dt="2023-07-05T16:14:34.602" v="0" actId="255"/>
          <ac:spMkLst>
            <pc:docMk/>
            <pc:sldMk cId="1997918440" sldId="256"/>
            <ac:spMk id="7" creationId="{7BFB28EF-90D6-4AD6-A503-1EE5F4A6AD0A}"/>
          </ac:spMkLst>
        </pc:spChg>
      </pc:sldChg>
    </pc:docChg>
  </pc:docChgLst>
  <pc:docChgLst>
    <pc:chgData name="Teija Korhonen" userId="1d26e7cb-686c-4a24-a630-7c993177d43a" providerId="ADAL" clId="{CF17A069-0963-4BB0-A4E9-19DE1863E620}"/>
    <pc:docChg chg="mod modSld modMainMaster">
      <pc:chgData name="Teija Korhonen" userId="1d26e7cb-686c-4a24-a630-7c993177d43a" providerId="ADAL" clId="{CF17A069-0963-4BB0-A4E9-19DE1863E620}" dt="2023-07-05T16:02:00.366" v="31" actId="33475"/>
      <pc:docMkLst>
        <pc:docMk/>
      </pc:docMkLst>
      <pc:sldChg chg="modSp mod">
        <pc:chgData name="Teija Korhonen" userId="1d26e7cb-686c-4a24-a630-7c993177d43a" providerId="ADAL" clId="{CF17A069-0963-4BB0-A4E9-19DE1863E620}" dt="2023-07-05T16:01:52.989" v="30" actId="20577"/>
        <pc:sldMkLst>
          <pc:docMk/>
          <pc:sldMk cId="1997918440" sldId="256"/>
        </pc:sldMkLst>
        <pc:spChg chg="mod">
          <ac:chgData name="Teija Korhonen" userId="1d26e7cb-686c-4a24-a630-7c993177d43a" providerId="ADAL" clId="{CF17A069-0963-4BB0-A4E9-19DE1863E620}" dt="2023-07-05T16:01:52.989" v="30" actId="20577"/>
          <ac:spMkLst>
            <pc:docMk/>
            <pc:sldMk cId="1997918440" sldId="256"/>
            <ac:spMk id="7" creationId="{7BFB28EF-90D6-4AD6-A503-1EE5F4A6AD0A}"/>
          </ac:spMkLst>
        </pc:spChg>
      </pc:sldChg>
      <pc:sldMasterChg chg="delSp mod">
        <pc:chgData name="Teija Korhonen" userId="1d26e7cb-686c-4a24-a630-7c993177d43a" providerId="ADAL" clId="{CF17A069-0963-4BB0-A4E9-19DE1863E620}" dt="2023-07-05T16:02:00.366" v="31" actId="33475"/>
        <pc:sldMasterMkLst>
          <pc:docMk/>
          <pc:sldMasterMk cId="993992723" sldId="2147483648"/>
        </pc:sldMasterMkLst>
        <pc:spChg chg="del">
          <ac:chgData name="Teija Korhonen" userId="1d26e7cb-686c-4a24-a630-7c993177d43a" providerId="ADAL" clId="{CF17A069-0963-4BB0-A4E9-19DE1863E620}" dt="2023-07-05T16:02:00.366" v="31" actId="33475"/>
          <ac:spMkLst>
            <pc:docMk/>
            <pc:sldMasterMk cId="993992723" sldId="2147483648"/>
            <ac:spMk id="8" creationId="{FB84B4C9-1E0D-7695-BD49-2838456734D2}"/>
          </ac:spMkLst>
        </pc:sp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B91137-0C30-431B-A543-DA100B5983DE}" type="datetimeFigureOut">
              <a:rPr lang="en-GB" smtClean="0"/>
              <a:t>05/07/2023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8E9843-77B9-4DCD-BB25-EC47665B39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68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Adjust this agenda to your own exercise needs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8E9843-77B9-4DCD-BB25-EC47665B390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0022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Add whether groups should appoint chair/notetaker depending on your requirements. If you are conducting this exercise virtually, also add information on expected virtual conduct.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Introduce your facilitator here if you are using one.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8E9843-77B9-4DCD-BB25-EC47665B390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9748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Present the scenario outline for your chosen scenario.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8E9843-77B9-4DCD-BB25-EC47665B390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26140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Present the scenario outline for your chosen scenario.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8E9843-77B9-4DCD-BB25-EC47665B390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7054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Present the scenario outline for your chosen scenario.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8E9843-77B9-4DCD-BB25-EC47665B390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73522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These slides can be used as a background when exercise play is ongoing.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8E9843-77B9-4DCD-BB25-EC47665B390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5244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These slides can be used as a background when exercise play is ongoing.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8E9843-77B9-4DCD-BB25-EC47665B390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88890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These slides can be used as a background when exercise play is ongoing.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8E9843-77B9-4DCD-BB25-EC47665B3905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49016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8E9843-77B9-4DCD-BB25-EC47665B3905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948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D2D57-E242-4D65-94C2-E5C5C8AAEE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2F8862-8EB1-4EA2-93A8-1F812DBDB6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F8429-C855-4B78-9A40-B632B8491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0EE8B-776A-4FC2-81C9-49EECA1B9DE7}" type="datetimeFigureOut">
              <a:rPr lang="en-GB" smtClean="0"/>
              <a:t>05/07/2023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8398F4-CAA4-44D0-B8BA-742AEFD68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1B214-0F15-487B-A70E-DE7C3DA16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490E9-8253-4B0B-B7CA-904AE07E5E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0945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5242F-B070-4FA3-813F-E373429C3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7634E7-7951-4B25-97BF-E76ECA2C98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E311EB-485E-46AA-BEDF-BDCE8644E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0EE8B-776A-4FC2-81C9-49EECA1B9DE7}" type="datetimeFigureOut">
              <a:rPr lang="en-GB" smtClean="0"/>
              <a:t>05/07/2023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574A19-12E7-4E43-8F83-4B7E2FF7C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669478-5B2D-41B8-A45D-5E3C05D0F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490E9-8253-4B0B-B7CA-904AE07E5E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6362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0836128-06B7-4E73-96DC-6C8A653A77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A007AA-983B-42A8-B4D6-3539FFAB30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CFD849-0C6C-4502-86FD-F0CAFCF1D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0EE8B-776A-4FC2-81C9-49EECA1B9DE7}" type="datetimeFigureOut">
              <a:rPr lang="en-GB" smtClean="0"/>
              <a:t>05/07/2023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E18BD4-72F9-4342-9986-EE1D728FE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F0D5BE-2B13-4699-B52E-94BAAE9CB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490E9-8253-4B0B-B7CA-904AE07E5E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3032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5D17B-4191-44C6-9E4F-9B6003DC2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9D3B27-ED08-4B69-8DC4-1CC86C51EF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BECAD-88FE-43F8-9221-976876B91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0EE8B-776A-4FC2-81C9-49EECA1B9DE7}" type="datetimeFigureOut">
              <a:rPr lang="en-GB" smtClean="0"/>
              <a:t>05/07/2023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73AD39-2BAB-4365-A1C5-B697F9047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E6ACE-9DCE-4779-B0AB-59797A63A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490E9-8253-4B0B-B7CA-904AE07E5E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305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CD1E9-1538-4B76-94A7-3B1F4F42B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4E5C8B-47BD-47D1-82B3-A5F854DF87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85D544-4C99-4A6B-97FD-88BF94C02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0EE8B-776A-4FC2-81C9-49EECA1B9DE7}" type="datetimeFigureOut">
              <a:rPr lang="en-GB" smtClean="0"/>
              <a:t>05/07/2023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06A066-CF53-4D6E-9A0F-35ADA23BA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FFDC79-DEF3-486B-9AA3-E424C425C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490E9-8253-4B0B-B7CA-904AE07E5E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6939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793D6-70F1-43A0-8B80-AAE46DA6D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39553D-6688-4AE4-BE30-74389FA740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A00017-B577-4B48-B848-8FB82348BC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1398B5-1FFE-4B70-9B8D-13552F0C5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0EE8B-776A-4FC2-81C9-49EECA1B9DE7}" type="datetimeFigureOut">
              <a:rPr lang="en-GB" smtClean="0"/>
              <a:t>05/07/2023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19329D-639D-405A-AB02-2312D6132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FDCD2E-053F-495E-A745-54E10DA56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490E9-8253-4B0B-B7CA-904AE07E5E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0148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62DA3-9D3E-43E2-BB86-33AFAB050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24FCB4-17C0-4AD3-A3B6-C89D3A94A7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C346CA-F5B8-42BE-B206-19CA7AFDBC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D2790A-5F9F-49B3-BFC2-FD7610BC3A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CCDF1B-D437-4DA8-A9F6-83A0241B24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0720FE-1B77-461E-9514-26268D39C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0EE8B-776A-4FC2-81C9-49EECA1B9DE7}" type="datetimeFigureOut">
              <a:rPr lang="en-GB" smtClean="0"/>
              <a:t>05/07/2023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220184-56FF-4DA1-B67E-9A04F8E8E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ACDD40-07FC-4659-961E-CF0522236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490E9-8253-4B0B-B7CA-904AE07E5E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1459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D123E-F2E8-4874-9973-76A8283B4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EA9806-BBD1-4586-83AD-BE397520C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0EE8B-776A-4FC2-81C9-49EECA1B9DE7}" type="datetimeFigureOut">
              <a:rPr lang="en-GB" smtClean="0"/>
              <a:t>05/07/2023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811AB5-C0E0-4E8F-BC37-3998384E3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D2CF16-03F6-4A58-857B-15EFB57CD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490E9-8253-4B0B-B7CA-904AE07E5E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51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A2B253-D381-4543-A56C-D64DE594E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0EE8B-776A-4FC2-81C9-49EECA1B9DE7}" type="datetimeFigureOut">
              <a:rPr lang="en-GB" smtClean="0"/>
              <a:t>05/07/2023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74BEE4-40DC-4471-85E6-B7AADA441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8BB0D9-2A9A-437B-A191-A0DACBFE7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490E9-8253-4B0B-B7CA-904AE07E5E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5635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CE790-CEB7-4905-8C3E-7740C8712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1D29D8-37F7-48EC-97DC-1284EF1718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BC0A78-6B73-4951-BE4C-98ECCB4B65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BA86F2-A7CB-4953-887C-ACA010573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0EE8B-776A-4FC2-81C9-49EECA1B9DE7}" type="datetimeFigureOut">
              <a:rPr lang="en-GB" smtClean="0"/>
              <a:t>05/07/2023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1C8DFE-0065-481C-83D6-B64CCF7FC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8EE9D2-6586-441B-A1DA-CA4635B20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490E9-8253-4B0B-B7CA-904AE07E5E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6202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77294-FA51-41CB-94C6-E47371CE9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F20243-30FC-4A4E-A2BE-E3E063E536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9F6946-BBBC-4707-B587-0F40A486F8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814418-6764-499F-93F4-4DC07A048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0EE8B-776A-4FC2-81C9-49EECA1B9DE7}" type="datetimeFigureOut">
              <a:rPr lang="en-GB" smtClean="0"/>
              <a:t>05/07/2023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E16CD6-A702-4C78-9B3C-678AEA19E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2D54B0-AC44-4684-A463-244CCB041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490E9-8253-4B0B-B7CA-904AE07E5E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3127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F0584E-16F4-4563-A923-FE23105B3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A6093E-700D-4F63-B146-B03CBB1D01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EF07DC-82B3-4023-BF8F-DD51BC3340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0EE8B-776A-4FC2-81C9-49EECA1B9DE7}" type="datetimeFigureOut">
              <a:rPr lang="en-GB" smtClean="0"/>
              <a:t>05/07/2023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6987D8-7DAD-4FD2-B173-7AB4FDE10D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419FFE-2604-418A-B79A-921884CDE2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490E9-8253-4B0B-B7CA-904AE07E5E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3992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95B5C-E904-49B1-BD21-302F944234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0517" y="2830618"/>
            <a:ext cx="9144000" cy="2387600"/>
          </a:xfrm>
        </p:spPr>
        <p:txBody>
          <a:bodyPr>
            <a:normAutofit/>
          </a:bodyPr>
          <a:lstStyle/>
          <a:p>
            <a:pPr algn="r"/>
            <a:r>
              <a:rPr lang="en-GB" sz="54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Exercise Philadelphia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7BFB28EF-90D6-4AD6-A503-1EE5F4A6AD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4594" y="5417123"/>
            <a:ext cx="9671901" cy="1313615"/>
          </a:xfrm>
        </p:spPr>
        <p:txBody>
          <a:bodyPr>
            <a:normAutofit/>
          </a:bodyPr>
          <a:lstStyle/>
          <a:p>
            <a:pPr algn="r">
              <a:lnSpc>
                <a:spcPct val="100000"/>
              </a:lnSpc>
            </a:pPr>
            <a:r>
              <a:rPr lang="en-GB" sz="20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Reviewing, rehearsing and enhancing outbreak response for Legionnaires’ disease         </a:t>
            </a:r>
          </a:p>
          <a:p>
            <a:pPr algn="r">
              <a:lnSpc>
                <a:spcPct val="100000"/>
              </a:lnSpc>
            </a:pPr>
            <a:r>
              <a:rPr lang="en-GB" sz="18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July 2023</a:t>
            </a:r>
            <a:r>
              <a:rPr lang="en-GB" sz="20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A7343297-9738-456B-9C48-2599D16361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291" y="268718"/>
            <a:ext cx="1774645" cy="1370761"/>
          </a:xfrm>
          <a:prstGeom prst="rect">
            <a:avLst/>
          </a:prstGeom>
        </p:spPr>
      </p:pic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AE6BEEB-E81A-4798-BAF1-641C710E9F3E}"/>
              </a:ext>
            </a:extLst>
          </p:cNvPr>
          <p:cNvSpPr/>
          <p:nvPr/>
        </p:nvSpPr>
        <p:spPr>
          <a:xfrm flipV="1">
            <a:off x="0" y="-1"/>
            <a:ext cx="6724650" cy="1792225"/>
          </a:xfrm>
          <a:prstGeom prst="rtTriangle">
            <a:avLst/>
          </a:prstGeom>
          <a:gradFill flip="none" rotWithShape="1">
            <a:gsLst>
              <a:gs pos="0">
                <a:srgbClr val="8FBF54"/>
              </a:gs>
              <a:gs pos="100000">
                <a:srgbClr val="AFD08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2" name="Parallelogram 11">
            <a:extLst>
              <a:ext uri="{FF2B5EF4-FFF2-40B4-BE49-F238E27FC236}">
                <a16:creationId xmlns:a16="http://schemas.microsoft.com/office/drawing/2014/main" id="{4347A731-0986-40C0-93C4-35B70971E3CA}"/>
              </a:ext>
            </a:extLst>
          </p:cNvPr>
          <p:cNvSpPr/>
          <p:nvPr/>
        </p:nvSpPr>
        <p:spPr>
          <a:xfrm rot="1709408" flipH="1" flipV="1">
            <a:off x="4355458" y="951081"/>
            <a:ext cx="8638382" cy="1169453"/>
          </a:xfrm>
          <a:custGeom>
            <a:avLst/>
            <a:gdLst>
              <a:gd name="connsiteX0" fmla="*/ 0 w 10805624"/>
              <a:gd name="connsiteY0" fmla="*/ 1169453 h 1169453"/>
              <a:gd name="connsiteX1" fmla="*/ 2167242 w 10805624"/>
              <a:gd name="connsiteY1" fmla="*/ 0 h 1169453"/>
              <a:gd name="connsiteX2" fmla="*/ 10805624 w 10805624"/>
              <a:gd name="connsiteY2" fmla="*/ 0 h 1169453"/>
              <a:gd name="connsiteX3" fmla="*/ 8638382 w 10805624"/>
              <a:gd name="connsiteY3" fmla="*/ 1169453 h 1169453"/>
              <a:gd name="connsiteX4" fmla="*/ 0 w 10805624"/>
              <a:gd name="connsiteY4" fmla="*/ 1169453 h 1169453"/>
              <a:gd name="connsiteX0" fmla="*/ 638195 w 8638382"/>
              <a:gd name="connsiteY0" fmla="*/ 1169064 h 1169453"/>
              <a:gd name="connsiteX1" fmla="*/ 0 w 8638382"/>
              <a:gd name="connsiteY1" fmla="*/ 0 h 1169453"/>
              <a:gd name="connsiteX2" fmla="*/ 8638382 w 8638382"/>
              <a:gd name="connsiteY2" fmla="*/ 0 h 1169453"/>
              <a:gd name="connsiteX3" fmla="*/ 6471140 w 8638382"/>
              <a:gd name="connsiteY3" fmla="*/ 1169453 h 1169453"/>
              <a:gd name="connsiteX4" fmla="*/ 638195 w 8638382"/>
              <a:gd name="connsiteY4" fmla="*/ 1169064 h 1169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38382" h="1169453">
                <a:moveTo>
                  <a:pt x="638195" y="1169064"/>
                </a:moveTo>
                <a:lnTo>
                  <a:pt x="0" y="0"/>
                </a:lnTo>
                <a:lnTo>
                  <a:pt x="8638382" y="0"/>
                </a:lnTo>
                <a:lnTo>
                  <a:pt x="6471140" y="1169453"/>
                </a:lnTo>
                <a:lnTo>
                  <a:pt x="638195" y="1169064"/>
                </a:lnTo>
                <a:close/>
              </a:path>
            </a:pathLst>
          </a:custGeom>
          <a:solidFill>
            <a:srgbClr val="7CBDC4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86BE969-C6CF-48AA-8EC9-E46F088A63B2}"/>
              </a:ext>
            </a:extLst>
          </p:cNvPr>
          <p:cNvSpPr/>
          <p:nvPr/>
        </p:nvSpPr>
        <p:spPr>
          <a:xfrm>
            <a:off x="0" y="374904"/>
            <a:ext cx="10944517" cy="3081528"/>
          </a:xfrm>
          <a:custGeom>
            <a:avLst/>
            <a:gdLst>
              <a:gd name="connsiteX0" fmla="*/ 0 w 10917936"/>
              <a:gd name="connsiteY0" fmla="*/ 3081528 h 3081528"/>
              <a:gd name="connsiteX1" fmla="*/ 0 w 10917936"/>
              <a:gd name="connsiteY1" fmla="*/ 1426464 h 3081528"/>
              <a:gd name="connsiteX2" fmla="*/ 5312664 w 10917936"/>
              <a:gd name="connsiteY2" fmla="*/ 0 h 3081528"/>
              <a:gd name="connsiteX3" fmla="*/ 10917936 w 10917936"/>
              <a:gd name="connsiteY3" fmla="*/ 3063240 h 3081528"/>
              <a:gd name="connsiteX4" fmla="*/ 0 w 10917936"/>
              <a:gd name="connsiteY4" fmla="*/ 3081528 h 3081528"/>
              <a:gd name="connsiteX0" fmla="*/ 0 w 10917936"/>
              <a:gd name="connsiteY0" fmla="*/ 3081528 h 3081528"/>
              <a:gd name="connsiteX1" fmla="*/ 0 w 10917936"/>
              <a:gd name="connsiteY1" fmla="*/ 1421148 h 3081528"/>
              <a:gd name="connsiteX2" fmla="*/ 5312664 w 10917936"/>
              <a:gd name="connsiteY2" fmla="*/ 0 h 3081528"/>
              <a:gd name="connsiteX3" fmla="*/ 10917936 w 10917936"/>
              <a:gd name="connsiteY3" fmla="*/ 3063240 h 3081528"/>
              <a:gd name="connsiteX4" fmla="*/ 0 w 10917936"/>
              <a:gd name="connsiteY4" fmla="*/ 3081528 h 3081528"/>
              <a:gd name="connsiteX0" fmla="*/ 0 w 10944517"/>
              <a:gd name="connsiteY0" fmla="*/ 3081528 h 3081528"/>
              <a:gd name="connsiteX1" fmla="*/ 0 w 10944517"/>
              <a:gd name="connsiteY1" fmla="*/ 1421148 h 3081528"/>
              <a:gd name="connsiteX2" fmla="*/ 5312664 w 10944517"/>
              <a:gd name="connsiteY2" fmla="*/ 0 h 3081528"/>
              <a:gd name="connsiteX3" fmla="*/ 10944517 w 10944517"/>
              <a:gd name="connsiteY3" fmla="*/ 3063240 h 3081528"/>
              <a:gd name="connsiteX4" fmla="*/ 0 w 10944517"/>
              <a:gd name="connsiteY4" fmla="*/ 3081528 h 3081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44517" h="3081528">
                <a:moveTo>
                  <a:pt x="0" y="3081528"/>
                </a:moveTo>
                <a:lnTo>
                  <a:pt x="0" y="1421148"/>
                </a:lnTo>
                <a:lnTo>
                  <a:pt x="5312664" y="0"/>
                </a:lnTo>
                <a:lnTo>
                  <a:pt x="10944517" y="3063240"/>
                </a:lnTo>
                <a:lnTo>
                  <a:pt x="0" y="3081528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79184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53DDE-51E4-4F08-9DA8-4C20BDF85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165749"/>
            <a:ext cx="10515600" cy="2852737"/>
          </a:xfrm>
        </p:spPr>
        <p:txBody>
          <a:bodyPr>
            <a:normAutofit/>
          </a:bodyPr>
          <a:lstStyle/>
          <a:p>
            <a:pPr algn="ctr"/>
            <a:r>
              <a:rPr lang="en-GB" sz="5400" dirty="0">
                <a:solidFill>
                  <a:srgbClr val="69AE2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Session 3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FFEBC559-2AF4-464F-AAC0-287B057840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291" y="268718"/>
            <a:ext cx="1774645" cy="1370761"/>
          </a:xfrm>
          <a:prstGeom prst="rect">
            <a:avLst/>
          </a:prstGeom>
        </p:spPr>
      </p:pic>
      <p:sp>
        <p:nvSpPr>
          <p:cNvPr id="5" name="Right Triangle 4">
            <a:extLst>
              <a:ext uri="{FF2B5EF4-FFF2-40B4-BE49-F238E27FC236}">
                <a16:creationId xmlns:a16="http://schemas.microsoft.com/office/drawing/2014/main" id="{28D7B5C4-2F43-4DEF-AD36-F4F6E78E1C96}"/>
              </a:ext>
            </a:extLst>
          </p:cNvPr>
          <p:cNvSpPr/>
          <p:nvPr/>
        </p:nvSpPr>
        <p:spPr>
          <a:xfrm flipV="1">
            <a:off x="0" y="-1"/>
            <a:ext cx="6724650" cy="1792225"/>
          </a:xfrm>
          <a:prstGeom prst="rtTriangle">
            <a:avLst/>
          </a:prstGeom>
          <a:gradFill flip="none" rotWithShape="1">
            <a:gsLst>
              <a:gs pos="0">
                <a:srgbClr val="8FBF54"/>
              </a:gs>
              <a:gs pos="100000">
                <a:srgbClr val="AFD08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6" name="Parallelogram 11">
            <a:extLst>
              <a:ext uri="{FF2B5EF4-FFF2-40B4-BE49-F238E27FC236}">
                <a16:creationId xmlns:a16="http://schemas.microsoft.com/office/drawing/2014/main" id="{795A0785-D066-40A2-BB9B-1D85B13CC5C4}"/>
              </a:ext>
            </a:extLst>
          </p:cNvPr>
          <p:cNvSpPr/>
          <p:nvPr/>
        </p:nvSpPr>
        <p:spPr>
          <a:xfrm rot="1709408" flipH="1" flipV="1">
            <a:off x="4355458" y="951081"/>
            <a:ext cx="8638382" cy="1169453"/>
          </a:xfrm>
          <a:custGeom>
            <a:avLst/>
            <a:gdLst>
              <a:gd name="connsiteX0" fmla="*/ 0 w 10805624"/>
              <a:gd name="connsiteY0" fmla="*/ 1169453 h 1169453"/>
              <a:gd name="connsiteX1" fmla="*/ 2167242 w 10805624"/>
              <a:gd name="connsiteY1" fmla="*/ 0 h 1169453"/>
              <a:gd name="connsiteX2" fmla="*/ 10805624 w 10805624"/>
              <a:gd name="connsiteY2" fmla="*/ 0 h 1169453"/>
              <a:gd name="connsiteX3" fmla="*/ 8638382 w 10805624"/>
              <a:gd name="connsiteY3" fmla="*/ 1169453 h 1169453"/>
              <a:gd name="connsiteX4" fmla="*/ 0 w 10805624"/>
              <a:gd name="connsiteY4" fmla="*/ 1169453 h 1169453"/>
              <a:gd name="connsiteX0" fmla="*/ 638195 w 8638382"/>
              <a:gd name="connsiteY0" fmla="*/ 1169064 h 1169453"/>
              <a:gd name="connsiteX1" fmla="*/ 0 w 8638382"/>
              <a:gd name="connsiteY1" fmla="*/ 0 h 1169453"/>
              <a:gd name="connsiteX2" fmla="*/ 8638382 w 8638382"/>
              <a:gd name="connsiteY2" fmla="*/ 0 h 1169453"/>
              <a:gd name="connsiteX3" fmla="*/ 6471140 w 8638382"/>
              <a:gd name="connsiteY3" fmla="*/ 1169453 h 1169453"/>
              <a:gd name="connsiteX4" fmla="*/ 638195 w 8638382"/>
              <a:gd name="connsiteY4" fmla="*/ 1169064 h 1169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38382" h="1169453">
                <a:moveTo>
                  <a:pt x="638195" y="1169064"/>
                </a:moveTo>
                <a:lnTo>
                  <a:pt x="0" y="0"/>
                </a:lnTo>
                <a:lnTo>
                  <a:pt x="8638382" y="0"/>
                </a:lnTo>
                <a:lnTo>
                  <a:pt x="6471140" y="1169453"/>
                </a:lnTo>
                <a:lnTo>
                  <a:pt x="638195" y="1169064"/>
                </a:lnTo>
                <a:close/>
              </a:path>
            </a:pathLst>
          </a:custGeom>
          <a:solidFill>
            <a:srgbClr val="7CBDC4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7529409-0852-4D64-8E0F-0D41BD9D731A}"/>
              </a:ext>
            </a:extLst>
          </p:cNvPr>
          <p:cNvSpPr/>
          <p:nvPr/>
        </p:nvSpPr>
        <p:spPr>
          <a:xfrm>
            <a:off x="0" y="374904"/>
            <a:ext cx="10944517" cy="3081528"/>
          </a:xfrm>
          <a:custGeom>
            <a:avLst/>
            <a:gdLst>
              <a:gd name="connsiteX0" fmla="*/ 0 w 10917936"/>
              <a:gd name="connsiteY0" fmla="*/ 3081528 h 3081528"/>
              <a:gd name="connsiteX1" fmla="*/ 0 w 10917936"/>
              <a:gd name="connsiteY1" fmla="*/ 1426464 h 3081528"/>
              <a:gd name="connsiteX2" fmla="*/ 5312664 w 10917936"/>
              <a:gd name="connsiteY2" fmla="*/ 0 h 3081528"/>
              <a:gd name="connsiteX3" fmla="*/ 10917936 w 10917936"/>
              <a:gd name="connsiteY3" fmla="*/ 3063240 h 3081528"/>
              <a:gd name="connsiteX4" fmla="*/ 0 w 10917936"/>
              <a:gd name="connsiteY4" fmla="*/ 3081528 h 3081528"/>
              <a:gd name="connsiteX0" fmla="*/ 0 w 10917936"/>
              <a:gd name="connsiteY0" fmla="*/ 3081528 h 3081528"/>
              <a:gd name="connsiteX1" fmla="*/ 0 w 10917936"/>
              <a:gd name="connsiteY1" fmla="*/ 1421148 h 3081528"/>
              <a:gd name="connsiteX2" fmla="*/ 5312664 w 10917936"/>
              <a:gd name="connsiteY2" fmla="*/ 0 h 3081528"/>
              <a:gd name="connsiteX3" fmla="*/ 10917936 w 10917936"/>
              <a:gd name="connsiteY3" fmla="*/ 3063240 h 3081528"/>
              <a:gd name="connsiteX4" fmla="*/ 0 w 10917936"/>
              <a:gd name="connsiteY4" fmla="*/ 3081528 h 3081528"/>
              <a:gd name="connsiteX0" fmla="*/ 0 w 10944517"/>
              <a:gd name="connsiteY0" fmla="*/ 3081528 h 3081528"/>
              <a:gd name="connsiteX1" fmla="*/ 0 w 10944517"/>
              <a:gd name="connsiteY1" fmla="*/ 1421148 h 3081528"/>
              <a:gd name="connsiteX2" fmla="*/ 5312664 w 10944517"/>
              <a:gd name="connsiteY2" fmla="*/ 0 h 3081528"/>
              <a:gd name="connsiteX3" fmla="*/ 10944517 w 10944517"/>
              <a:gd name="connsiteY3" fmla="*/ 3063240 h 3081528"/>
              <a:gd name="connsiteX4" fmla="*/ 0 w 10944517"/>
              <a:gd name="connsiteY4" fmla="*/ 3081528 h 3081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44517" h="3081528">
                <a:moveTo>
                  <a:pt x="0" y="3081528"/>
                </a:moveTo>
                <a:lnTo>
                  <a:pt x="0" y="1421148"/>
                </a:lnTo>
                <a:lnTo>
                  <a:pt x="5312664" y="0"/>
                </a:lnTo>
                <a:lnTo>
                  <a:pt x="10944517" y="3063240"/>
                </a:lnTo>
                <a:lnTo>
                  <a:pt x="0" y="3081528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4014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1E698-7515-4EB6-A496-0615855C7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00" y="978102"/>
            <a:ext cx="10588434" cy="1062644"/>
          </a:xfrm>
        </p:spPr>
        <p:txBody>
          <a:bodyPr anchor="b">
            <a:normAutofit/>
          </a:bodyPr>
          <a:lstStyle/>
          <a:p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Hot debrief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9B7FDC9-F0CE-43A7-9F2A-83DD09DC3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47624" y="2265037"/>
            <a:ext cx="10125012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phic 4" descr="Users">
            <a:extLst>
              <a:ext uri="{FF2B5EF4-FFF2-40B4-BE49-F238E27FC236}">
                <a16:creationId xmlns:a16="http://schemas.microsoft.com/office/drawing/2014/main" id="{88347020-F658-43C9-A3E6-C2AE9D7C64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33206" y="2811104"/>
            <a:ext cx="2928114" cy="292811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C09B27-A9BB-487C-AC84-4ABD62CA61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5354" y="2682433"/>
            <a:ext cx="6282169" cy="3215749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GB" sz="24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went well?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GB" sz="24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can be improved?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GB" sz="24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recommendations can we make? 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GB" sz="24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actions can we take forward?</a:t>
            </a:r>
          </a:p>
        </p:txBody>
      </p:sp>
    </p:spTree>
    <p:extLst>
      <p:ext uri="{BB962C8B-B14F-4D97-AF65-F5344CB8AC3E}">
        <p14:creationId xmlns:p14="http://schemas.microsoft.com/office/powerpoint/2010/main" val="3824263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AAF6B-8151-4561-9A26-F27B6FC81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Aim and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75CA0D-4E1C-4BAF-BA90-6C34F47260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4362"/>
            <a:ext cx="10515600" cy="5007935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sz="3400" dirty="0">
                <a:solidFill>
                  <a:srgbClr val="69AE2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aim of this off-the-shelf exercise is to aid EU Member States (MS), European Economic Area (EEA) and Enlargement countries to </a:t>
            </a:r>
            <a:r>
              <a:rPr lang="en-GB" sz="3400" b="1" dirty="0">
                <a:solidFill>
                  <a:srgbClr val="69AE2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review, rehearse and enhance their preparedness and response to an outbreak of Legionnaires’ disease</a:t>
            </a:r>
            <a:r>
              <a:rPr lang="en-GB" sz="3400" dirty="0">
                <a:solidFill>
                  <a:srgbClr val="69AE2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pPr marL="0" indent="0">
              <a:lnSpc>
                <a:spcPct val="120000"/>
              </a:lnSpc>
              <a:buNone/>
            </a:pP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Participants will work towards the following objectives:</a:t>
            </a:r>
          </a:p>
          <a:p>
            <a:pPr marL="514350" lvl="0" indent="-514350">
              <a:lnSpc>
                <a:spcPct val="120000"/>
              </a:lnSpc>
              <a:buFont typeface="+mj-lt"/>
              <a:buAutoNum type="arabicPeriod"/>
            </a:pP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develop a shared understanding of risk and escalation triggers.</a:t>
            </a:r>
          </a:p>
          <a:p>
            <a:pPr marL="514350" lvl="0" indent="-514350">
              <a:lnSpc>
                <a:spcPct val="120000"/>
              </a:lnSpc>
              <a:buFont typeface="+mj-lt"/>
              <a:buAutoNum type="arabicPeriod"/>
            </a:pP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review outbreak surveillance and control arrangements on the national, and/or regional and/or local levels. </a:t>
            </a:r>
          </a:p>
          <a:p>
            <a:pPr marL="514350" lvl="0" indent="-514350">
              <a:lnSpc>
                <a:spcPct val="120000"/>
              </a:lnSpc>
              <a:buFont typeface="+mj-lt"/>
              <a:buAutoNum type="arabicPeriod"/>
            </a:pP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consider interdependencies with national, regional and local partners.</a:t>
            </a:r>
          </a:p>
          <a:p>
            <a:pPr marL="514350" lvl="0" indent="-514350">
              <a:lnSpc>
                <a:spcPct val="120000"/>
              </a:lnSpc>
              <a:buFont typeface="+mj-lt"/>
              <a:buAutoNum type="arabicPeriod"/>
            </a:pP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review communication strategies and platforms used in an outbreak of Legionnaires’ disease, including information exchange with international partners.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9824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E3199-5176-430B-8007-B28041939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Exercise Programme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1FBE302-C312-4C0E-9EA4-35E33CF8B3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8963349"/>
              </p:ext>
            </p:extLst>
          </p:nvPr>
        </p:nvGraphicFramePr>
        <p:xfrm>
          <a:off x="838199" y="1864359"/>
          <a:ext cx="10910777" cy="444074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0329">
                  <a:extLst>
                    <a:ext uri="{9D8B030D-6E8A-4147-A177-3AD203B41FA5}">
                      <a16:colId xmlns:a16="http://schemas.microsoft.com/office/drawing/2014/main" val="2569072257"/>
                    </a:ext>
                  </a:extLst>
                </a:gridCol>
                <a:gridCol w="8680448">
                  <a:extLst>
                    <a:ext uri="{9D8B030D-6E8A-4147-A177-3AD203B41FA5}">
                      <a16:colId xmlns:a16="http://schemas.microsoft.com/office/drawing/2014/main" val="1161374222"/>
                    </a:ext>
                  </a:extLst>
                </a:gridCol>
              </a:tblGrid>
              <a:tr h="63439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b="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Time</a:t>
                      </a:r>
                    </a:p>
                  </a:txBody>
                  <a:tcPr anchor="ctr">
                    <a:solidFill>
                      <a:srgbClr val="69AE2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b="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Agenda item</a:t>
                      </a:r>
                    </a:p>
                  </a:txBody>
                  <a:tcPr anchor="ctr">
                    <a:solidFill>
                      <a:srgbClr val="69AE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4932230"/>
                  </a:ext>
                </a:extLst>
              </a:tr>
              <a:tr h="63439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800" dirty="0">
                          <a:solidFill>
                            <a:srgbClr val="3B3838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09:00-09:15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800" dirty="0">
                          <a:solidFill>
                            <a:srgbClr val="3B3838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Exercise introduction, aim and objectives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98667206"/>
                  </a:ext>
                </a:extLst>
              </a:tr>
              <a:tr h="63439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800">
                          <a:solidFill>
                            <a:srgbClr val="3B3838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09:15-10:00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800">
                          <a:solidFill>
                            <a:srgbClr val="3B3838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Session 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9229570"/>
                  </a:ext>
                </a:extLst>
              </a:tr>
              <a:tr h="63439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800">
                          <a:solidFill>
                            <a:srgbClr val="3B3838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10:00-10:45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800">
                          <a:solidFill>
                            <a:srgbClr val="3B3838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Session 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45664134"/>
                  </a:ext>
                </a:extLst>
              </a:tr>
              <a:tr h="63439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800">
                          <a:solidFill>
                            <a:srgbClr val="3B3838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10:45-11:00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800" dirty="0">
                          <a:solidFill>
                            <a:srgbClr val="3B3838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Coffee break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84481366"/>
                  </a:ext>
                </a:extLst>
              </a:tr>
              <a:tr h="63439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800">
                          <a:solidFill>
                            <a:srgbClr val="3B3838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11:00-11:45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800">
                          <a:solidFill>
                            <a:srgbClr val="3B3838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Session 3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26222598"/>
                  </a:ext>
                </a:extLst>
              </a:tr>
              <a:tr h="63439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800" dirty="0">
                          <a:solidFill>
                            <a:srgbClr val="3B3838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11:45-12:00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800" dirty="0">
                          <a:solidFill>
                            <a:srgbClr val="3B3838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Hot debrief, next steps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368211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733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1E698-7515-4EB6-A496-0615855C7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to participate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C09B27-A9BB-487C-AC84-4ABD62CA61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GB" sz="24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 your organisation’s existing plans and processes to respond to the scenario 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GB" sz="24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Record your actions and responses to questions in the participant response handbook 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GB" sz="24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Interact with other participants 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GB" sz="24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Treat this exercise as a safe learning environment to question plans, resources, and identify areas for development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GB" sz="2400" b="1" dirty="0">
                <a:solidFill>
                  <a:srgbClr val="69AE2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IMPORTANT! </a:t>
            </a:r>
            <a:r>
              <a:rPr lang="en-GB" sz="24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Don’t fight the scenario! Accept artificialities and limitations</a:t>
            </a:r>
          </a:p>
        </p:txBody>
      </p:sp>
    </p:spTree>
    <p:extLst>
      <p:ext uri="{BB962C8B-B14F-4D97-AF65-F5344CB8AC3E}">
        <p14:creationId xmlns:p14="http://schemas.microsoft.com/office/powerpoint/2010/main" val="1612227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187F5-6035-4412-AA26-253095ABD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</a:pPr>
            <a:r>
              <a:rPr lang="en-GB" sz="40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Scenario outline </a:t>
            </a:r>
            <a:br>
              <a:rPr lang="en-GB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4000" dirty="0">
                <a:solidFill>
                  <a:srgbClr val="69AE2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Module 1: Hospital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121230-76AB-46C6-BC6D-F26087B42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4"/>
            <a:ext cx="5120113" cy="346222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GB" sz="18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Exercise date: 7 May, Anytown</a:t>
            </a:r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GB" sz="18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are asked to investigate and respond to an ongoing outbreak of Legionnaires’ disease that may be associated to Anytown Hospital. </a:t>
            </a:r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GB" sz="18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Anytown is a medium-sized town in an EU country. Not many outbreaks of Legionnaires’ disease have taken place here in the recent years. Expect a lot of public and media interest. </a:t>
            </a:r>
          </a:p>
          <a:p>
            <a:pPr marL="0" indent="0">
              <a:spcAft>
                <a:spcPts val="1200"/>
              </a:spcAft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7D9AC0-6891-4722-8B54-0BDB6ACFB7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4" r="18319"/>
          <a:stretch/>
        </p:blipFill>
        <p:spPr>
          <a:xfrm>
            <a:off x="5878849" y="10"/>
            <a:ext cx="6313150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37267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187F5-6035-4412-AA26-253095ABD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</a:pPr>
            <a:r>
              <a:rPr lang="en-GB" sz="40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Scenario outline </a:t>
            </a:r>
            <a:br>
              <a:rPr lang="en-GB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4000" dirty="0">
                <a:solidFill>
                  <a:srgbClr val="69AE2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Module 2: Travel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121230-76AB-46C6-BC6D-F26087B42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4"/>
            <a:ext cx="5120113" cy="346222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GB" sz="18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Exercise date: 28 June, Anytown</a:t>
            </a:r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GB" sz="18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are asked to investigate and respond to an ongoing outbreak of Legionnaires’ disease that may be associated to a local hotel. </a:t>
            </a:r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GB" sz="18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Anytown is a medium-sized town in an EU country. Not many outbreaks of Legionnaires’ disease have taken place here in the recent years. Expect a lot of public and media interest. </a:t>
            </a:r>
          </a:p>
          <a:p>
            <a:pPr marL="0" indent="0">
              <a:spcAft>
                <a:spcPts val="1200"/>
              </a:spcAft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</p:txBody>
      </p:sp>
      <p:pic>
        <p:nvPicPr>
          <p:cNvPr id="13" name="Picture 12" descr="A picture containing text, outdoor, sign, metal&#10;&#10;Description automatically generated">
            <a:extLst>
              <a:ext uri="{FF2B5EF4-FFF2-40B4-BE49-F238E27FC236}">
                <a16:creationId xmlns:a16="http://schemas.microsoft.com/office/drawing/2014/main" id="{8DDA6FF5-057E-4299-AD52-0F58F68488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0"/>
          <a:stretch/>
        </p:blipFill>
        <p:spPr>
          <a:xfrm>
            <a:off x="5878849" y="10"/>
            <a:ext cx="6313150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17753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187F5-6035-4412-AA26-253095ABD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278919"/>
            <a:ext cx="5120114" cy="1846439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</a:pP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Scenario outline </a:t>
            </a:r>
            <a:b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dirty="0">
                <a:solidFill>
                  <a:srgbClr val="69AE2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Module 3: Community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121230-76AB-46C6-BC6D-F26087B42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3"/>
            <a:ext cx="5120113" cy="3917825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GB" sz="18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Exercise date: 4 August, Anytown</a:t>
            </a:r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GB" sz="18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are asked to investigate and respond to an ongoing outbreak of Legionnaires’ disease, the source of which is still unknown.</a:t>
            </a:r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GB" sz="18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Anytown is a medium-sized town in an EU country. Not many outbreaks of Legionnaires’ disease have taken place here in the recent years. Expect a lot of public and media interest. </a:t>
            </a:r>
          </a:p>
          <a:p>
            <a:pPr marL="0" indent="0">
              <a:spcAft>
                <a:spcPts val="1200"/>
              </a:spcAft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9021B3-5DE2-4DEB-ABDE-93A137ACB6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5" r="21917" b="-1"/>
          <a:stretch/>
        </p:blipFill>
        <p:spPr>
          <a:xfrm>
            <a:off x="5878849" y="10"/>
            <a:ext cx="6313150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08332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53DDE-51E4-4F08-9DA8-4C20BDF85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165749"/>
            <a:ext cx="10515600" cy="2852737"/>
          </a:xfrm>
        </p:spPr>
        <p:txBody>
          <a:bodyPr>
            <a:normAutofit/>
          </a:bodyPr>
          <a:lstStyle/>
          <a:p>
            <a:pPr algn="ctr"/>
            <a:r>
              <a:rPr lang="en-GB" sz="5400" dirty="0">
                <a:solidFill>
                  <a:srgbClr val="69AE2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Session 1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FFEBC559-2AF4-464F-AAC0-287B057840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291" y="268718"/>
            <a:ext cx="1774645" cy="1370761"/>
          </a:xfrm>
          <a:prstGeom prst="rect">
            <a:avLst/>
          </a:prstGeom>
        </p:spPr>
      </p:pic>
      <p:sp>
        <p:nvSpPr>
          <p:cNvPr id="5" name="Right Triangle 4">
            <a:extLst>
              <a:ext uri="{FF2B5EF4-FFF2-40B4-BE49-F238E27FC236}">
                <a16:creationId xmlns:a16="http://schemas.microsoft.com/office/drawing/2014/main" id="{28D7B5C4-2F43-4DEF-AD36-F4F6E78E1C96}"/>
              </a:ext>
            </a:extLst>
          </p:cNvPr>
          <p:cNvSpPr/>
          <p:nvPr/>
        </p:nvSpPr>
        <p:spPr>
          <a:xfrm flipV="1">
            <a:off x="0" y="-1"/>
            <a:ext cx="6724650" cy="1792225"/>
          </a:xfrm>
          <a:prstGeom prst="rtTriangle">
            <a:avLst/>
          </a:prstGeom>
          <a:gradFill flip="none" rotWithShape="1">
            <a:gsLst>
              <a:gs pos="0">
                <a:srgbClr val="8FBF54"/>
              </a:gs>
              <a:gs pos="100000">
                <a:srgbClr val="AFD08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6" name="Parallelogram 11">
            <a:extLst>
              <a:ext uri="{FF2B5EF4-FFF2-40B4-BE49-F238E27FC236}">
                <a16:creationId xmlns:a16="http://schemas.microsoft.com/office/drawing/2014/main" id="{795A0785-D066-40A2-BB9B-1D85B13CC5C4}"/>
              </a:ext>
            </a:extLst>
          </p:cNvPr>
          <p:cNvSpPr/>
          <p:nvPr/>
        </p:nvSpPr>
        <p:spPr>
          <a:xfrm rot="1709408" flipH="1" flipV="1">
            <a:off x="4355458" y="951081"/>
            <a:ext cx="8638382" cy="1169453"/>
          </a:xfrm>
          <a:custGeom>
            <a:avLst/>
            <a:gdLst>
              <a:gd name="connsiteX0" fmla="*/ 0 w 10805624"/>
              <a:gd name="connsiteY0" fmla="*/ 1169453 h 1169453"/>
              <a:gd name="connsiteX1" fmla="*/ 2167242 w 10805624"/>
              <a:gd name="connsiteY1" fmla="*/ 0 h 1169453"/>
              <a:gd name="connsiteX2" fmla="*/ 10805624 w 10805624"/>
              <a:gd name="connsiteY2" fmla="*/ 0 h 1169453"/>
              <a:gd name="connsiteX3" fmla="*/ 8638382 w 10805624"/>
              <a:gd name="connsiteY3" fmla="*/ 1169453 h 1169453"/>
              <a:gd name="connsiteX4" fmla="*/ 0 w 10805624"/>
              <a:gd name="connsiteY4" fmla="*/ 1169453 h 1169453"/>
              <a:gd name="connsiteX0" fmla="*/ 638195 w 8638382"/>
              <a:gd name="connsiteY0" fmla="*/ 1169064 h 1169453"/>
              <a:gd name="connsiteX1" fmla="*/ 0 w 8638382"/>
              <a:gd name="connsiteY1" fmla="*/ 0 h 1169453"/>
              <a:gd name="connsiteX2" fmla="*/ 8638382 w 8638382"/>
              <a:gd name="connsiteY2" fmla="*/ 0 h 1169453"/>
              <a:gd name="connsiteX3" fmla="*/ 6471140 w 8638382"/>
              <a:gd name="connsiteY3" fmla="*/ 1169453 h 1169453"/>
              <a:gd name="connsiteX4" fmla="*/ 638195 w 8638382"/>
              <a:gd name="connsiteY4" fmla="*/ 1169064 h 1169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38382" h="1169453">
                <a:moveTo>
                  <a:pt x="638195" y="1169064"/>
                </a:moveTo>
                <a:lnTo>
                  <a:pt x="0" y="0"/>
                </a:lnTo>
                <a:lnTo>
                  <a:pt x="8638382" y="0"/>
                </a:lnTo>
                <a:lnTo>
                  <a:pt x="6471140" y="1169453"/>
                </a:lnTo>
                <a:lnTo>
                  <a:pt x="638195" y="1169064"/>
                </a:lnTo>
                <a:close/>
              </a:path>
            </a:pathLst>
          </a:custGeom>
          <a:solidFill>
            <a:srgbClr val="7CBDC4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7529409-0852-4D64-8E0F-0D41BD9D731A}"/>
              </a:ext>
            </a:extLst>
          </p:cNvPr>
          <p:cNvSpPr/>
          <p:nvPr/>
        </p:nvSpPr>
        <p:spPr>
          <a:xfrm>
            <a:off x="0" y="374904"/>
            <a:ext cx="10944517" cy="3081528"/>
          </a:xfrm>
          <a:custGeom>
            <a:avLst/>
            <a:gdLst>
              <a:gd name="connsiteX0" fmla="*/ 0 w 10917936"/>
              <a:gd name="connsiteY0" fmla="*/ 3081528 h 3081528"/>
              <a:gd name="connsiteX1" fmla="*/ 0 w 10917936"/>
              <a:gd name="connsiteY1" fmla="*/ 1426464 h 3081528"/>
              <a:gd name="connsiteX2" fmla="*/ 5312664 w 10917936"/>
              <a:gd name="connsiteY2" fmla="*/ 0 h 3081528"/>
              <a:gd name="connsiteX3" fmla="*/ 10917936 w 10917936"/>
              <a:gd name="connsiteY3" fmla="*/ 3063240 h 3081528"/>
              <a:gd name="connsiteX4" fmla="*/ 0 w 10917936"/>
              <a:gd name="connsiteY4" fmla="*/ 3081528 h 3081528"/>
              <a:gd name="connsiteX0" fmla="*/ 0 w 10917936"/>
              <a:gd name="connsiteY0" fmla="*/ 3081528 h 3081528"/>
              <a:gd name="connsiteX1" fmla="*/ 0 w 10917936"/>
              <a:gd name="connsiteY1" fmla="*/ 1421148 h 3081528"/>
              <a:gd name="connsiteX2" fmla="*/ 5312664 w 10917936"/>
              <a:gd name="connsiteY2" fmla="*/ 0 h 3081528"/>
              <a:gd name="connsiteX3" fmla="*/ 10917936 w 10917936"/>
              <a:gd name="connsiteY3" fmla="*/ 3063240 h 3081528"/>
              <a:gd name="connsiteX4" fmla="*/ 0 w 10917936"/>
              <a:gd name="connsiteY4" fmla="*/ 3081528 h 3081528"/>
              <a:gd name="connsiteX0" fmla="*/ 0 w 10944517"/>
              <a:gd name="connsiteY0" fmla="*/ 3081528 h 3081528"/>
              <a:gd name="connsiteX1" fmla="*/ 0 w 10944517"/>
              <a:gd name="connsiteY1" fmla="*/ 1421148 h 3081528"/>
              <a:gd name="connsiteX2" fmla="*/ 5312664 w 10944517"/>
              <a:gd name="connsiteY2" fmla="*/ 0 h 3081528"/>
              <a:gd name="connsiteX3" fmla="*/ 10944517 w 10944517"/>
              <a:gd name="connsiteY3" fmla="*/ 3063240 h 3081528"/>
              <a:gd name="connsiteX4" fmla="*/ 0 w 10944517"/>
              <a:gd name="connsiteY4" fmla="*/ 3081528 h 3081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44517" h="3081528">
                <a:moveTo>
                  <a:pt x="0" y="3081528"/>
                </a:moveTo>
                <a:lnTo>
                  <a:pt x="0" y="1421148"/>
                </a:lnTo>
                <a:lnTo>
                  <a:pt x="5312664" y="0"/>
                </a:lnTo>
                <a:lnTo>
                  <a:pt x="10944517" y="3063240"/>
                </a:lnTo>
                <a:lnTo>
                  <a:pt x="0" y="3081528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9931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53DDE-51E4-4F08-9DA8-4C20BDF85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165749"/>
            <a:ext cx="10515600" cy="2852737"/>
          </a:xfrm>
        </p:spPr>
        <p:txBody>
          <a:bodyPr>
            <a:normAutofit/>
          </a:bodyPr>
          <a:lstStyle/>
          <a:p>
            <a:pPr algn="ctr"/>
            <a:r>
              <a:rPr lang="en-GB" sz="5400" dirty="0">
                <a:solidFill>
                  <a:srgbClr val="69AE2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Session 2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FFEBC559-2AF4-464F-AAC0-287B057840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291" y="268718"/>
            <a:ext cx="1774645" cy="1370761"/>
          </a:xfrm>
          <a:prstGeom prst="rect">
            <a:avLst/>
          </a:prstGeom>
        </p:spPr>
      </p:pic>
      <p:sp>
        <p:nvSpPr>
          <p:cNvPr id="5" name="Right Triangle 4">
            <a:extLst>
              <a:ext uri="{FF2B5EF4-FFF2-40B4-BE49-F238E27FC236}">
                <a16:creationId xmlns:a16="http://schemas.microsoft.com/office/drawing/2014/main" id="{28D7B5C4-2F43-4DEF-AD36-F4F6E78E1C96}"/>
              </a:ext>
            </a:extLst>
          </p:cNvPr>
          <p:cNvSpPr/>
          <p:nvPr/>
        </p:nvSpPr>
        <p:spPr>
          <a:xfrm flipV="1">
            <a:off x="0" y="-1"/>
            <a:ext cx="6724650" cy="1792225"/>
          </a:xfrm>
          <a:prstGeom prst="rtTriangle">
            <a:avLst/>
          </a:prstGeom>
          <a:gradFill flip="none" rotWithShape="1">
            <a:gsLst>
              <a:gs pos="0">
                <a:srgbClr val="8FBF54"/>
              </a:gs>
              <a:gs pos="100000">
                <a:srgbClr val="AFD08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6" name="Parallelogram 11">
            <a:extLst>
              <a:ext uri="{FF2B5EF4-FFF2-40B4-BE49-F238E27FC236}">
                <a16:creationId xmlns:a16="http://schemas.microsoft.com/office/drawing/2014/main" id="{795A0785-D066-40A2-BB9B-1D85B13CC5C4}"/>
              </a:ext>
            </a:extLst>
          </p:cNvPr>
          <p:cNvSpPr/>
          <p:nvPr/>
        </p:nvSpPr>
        <p:spPr>
          <a:xfrm rot="1709408" flipH="1" flipV="1">
            <a:off x="4355458" y="951081"/>
            <a:ext cx="8638382" cy="1169453"/>
          </a:xfrm>
          <a:custGeom>
            <a:avLst/>
            <a:gdLst>
              <a:gd name="connsiteX0" fmla="*/ 0 w 10805624"/>
              <a:gd name="connsiteY0" fmla="*/ 1169453 h 1169453"/>
              <a:gd name="connsiteX1" fmla="*/ 2167242 w 10805624"/>
              <a:gd name="connsiteY1" fmla="*/ 0 h 1169453"/>
              <a:gd name="connsiteX2" fmla="*/ 10805624 w 10805624"/>
              <a:gd name="connsiteY2" fmla="*/ 0 h 1169453"/>
              <a:gd name="connsiteX3" fmla="*/ 8638382 w 10805624"/>
              <a:gd name="connsiteY3" fmla="*/ 1169453 h 1169453"/>
              <a:gd name="connsiteX4" fmla="*/ 0 w 10805624"/>
              <a:gd name="connsiteY4" fmla="*/ 1169453 h 1169453"/>
              <a:gd name="connsiteX0" fmla="*/ 638195 w 8638382"/>
              <a:gd name="connsiteY0" fmla="*/ 1169064 h 1169453"/>
              <a:gd name="connsiteX1" fmla="*/ 0 w 8638382"/>
              <a:gd name="connsiteY1" fmla="*/ 0 h 1169453"/>
              <a:gd name="connsiteX2" fmla="*/ 8638382 w 8638382"/>
              <a:gd name="connsiteY2" fmla="*/ 0 h 1169453"/>
              <a:gd name="connsiteX3" fmla="*/ 6471140 w 8638382"/>
              <a:gd name="connsiteY3" fmla="*/ 1169453 h 1169453"/>
              <a:gd name="connsiteX4" fmla="*/ 638195 w 8638382"/>
              <a:gd name="connsiteY4" fmla="*/ 1169064 h 1169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38382" h="1169453">
                <a:moveTo>
                  <a:pt x="638195" y="1169064"/>
                </a:moveTo>
                <a:lnTo>
                  <a:pt x="0" y="0"/>
                </a:lnTo>
                <a:lnTo>
                  <a:pt x="8638382" y="0"/>
                </a:lnTo>
                <a:lnTo>
                  <a:pt x="6471140" y="1169453"/>
                </a:lnTo>
                <a:lnTo>
                  <a:pt x="638195" y="1169064"/>
                </a:lnTo>
                <a:close/>
              </a:path>
            </a:pathLst>
          </a:custGeom>
          <a:solidFill>
            <a:srgbClr val="7CBDC4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7529409-0852-4D64-8E0F-0D41BD9D731A}"/>
              </a:ext>
            </a:extLst>
          </p:cNvPr>
          <p:cNvSpPr/>
          <p:nvPr/>
        </p:nvSpPr>
        <p:spPr>
          <a:xfrm>
            <a:off x="0" y="374904"/>
            <a:ext cx="10944517" cy="3081528"/>
          </a:xfrm>
          <a:custGeom>
            <a:avLst/>
            <a:gdLst>
              <a:gd name="connsiteX0" fmla="*/ 0 w 10917936"/>
              <a:gd name="connsiteY0" fmla="*/ 3081528 h 3081528"/>
              <a:gd name="connsiteX1" fmla="*/ 0 w 10917936"/>
              <a:gd name="connsiteY1" fmla="*/ 1426464 h 3081528"/>
              <a:gd name="connsiteX2" fmla="*/ 5312664 w 10917936"/>
              <a:gd name="connsiteY2" fmla="*/ 0 h 3081528"/>
              <a:gd name="connsiteX3" fmla="*/ 10917936 w 10917936"/>
              <a:gd name="connsiteY3" fmla="*/ 3063240 h 3081528"/>
              <a:gd name="connsiteX4" fmla="*/ 0 w 10917936"/>
              <a:gd name="connsiteY4" fmla="*/ 3081528 h 3081528"/>
              <a:gd name="connsiteX0" fmla="*/ 0 w 10917936"/>
              <a:gd name="connsiteY0" fmla="*/ 3081528 h 3081528"/>
              <a:gd name="connsiteX1" fmla="*/ 0 w 10917936"/>
              <a:gd name="connsiteY1" fmla="*/ 1421148 h 3081528"/>
              <a:gd name="connsiteX2" fmla="*/ 5312664 w 10917936"/>
              <a:gd name="connsiteY2" fmla="*/ 0 h 3081528"/>
              <a:gd name="connsiteX3" fmla="*/ 10917936 w 10917936"/>
              <a:gd name="connsiteY3" fmla="*/ 3063240 h 3081528"/>
              <a:gd name="connsiteX4" fmla="*/ 0 w 10917936"/>
              <a:gd name="connsiteY4" fmla="*/ 3081528 h 3081528"/>
              <a:gd name="connsiteX0" fmla="*/ 0 w 10944517"/>
              <a:gd name="connsiteY0" fmla="*/ 3081528 h 3081528"/>
              <a:gd name="connsiteX1" fmla="*/ 0 w 10944517"/>
              <a:gd name="connsiteY1" fmla="*/ 1421148 h 3081528"/>
              <a:gd name="connsiteX2" fmla="*/ 5312664 w 10944517"/>
              <a:gd name="connsiteY2" fmla="*/ 0 h 3081528"/>
              <a:gd name="connsiteX3" fmla="*/ 10944517 w 10944517"/>
              <a:gd name="connsiteY3" fmla="*/ 3063240 h 3081528"/>
              <a:gd name="connsiteX4" fmla="*/ 0 w 10944517"/>
              <a:gd name="connsiteY4" fmla="*/ 3081528 h 3081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44517" h="3081528">
                <a:moveTo>
                  <a:pt x="0" y="3081528"/>
                </a:moveTo>
                <a:lnTo>
                  <a:pt x="0" y="1421148"/>
                </a:lnTo>
                <a:lnTo>
                  <a:pt x="5312664" y="0"/>
                </a:lnTo>
                <a:lnTo>
                  <a:pt x="10944517" y="3063240"/>
                </a:lnTo>
                <a:lnTo>
                  <a:pt x="0" y="3081528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826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e1ae1734-edf5-47c2-b34c-0d487d4ec322}" enabled="1" method="Privileged" siteId="{6ad73702-409c-4046-ae59-cc4bea33450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597</Words>
  <Application>Microsoft Office PowerPoint</Application>
  <PresentationFormat>Widescreen</PresentationFormat>
  <Paragraphs>70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Tahoma</vt:lpstr>
      <vt:lpstr>Office Theme</vt:lpstr>
      <vt:lpstr>Exercise Philadelphia</vt:lpstr>
      <vt:lpstr>Aim and objectives</vt:lpstr>
      <vt:lpstr>Exercise Programme</vt:lpstr>
      <vt:lpstr>How to participate</vt:lpstr>
      <vt:lpstr>Scenario outline  Module 1: Hospital</vt:lpstr>
      <vt:lpstr>Scenario outline  Module 2: Travel</vt:lpstr>
      <vt:lpstr>Scenario outline  Module 3: Community</vt:lpstr>
      <vt:lpstr>Session 1</vt:lpstr>
      <vt:lpstr>Session 2</vt:lpstr>
      <vt:lpstr>Session 3</vt:lpstr>
      <vt:lpstr>Hot debrief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Exercise Philadelphia</dc:title>
  <dc:creator>Johanna Pohl</dc:creator>
  <cp:lastModifiedBy>Teija Korhonen</cp:lastModifiedBy>
  <cp:revision>22</cp:revision>
  <dcterms:created xsi:type="dcterms:W3CDTF">2022-03-28T10:59:18Z</dcterms:created>
  <dcterms:modified xsi:type="dcterms:W3CDTF">2023-07-05T16:14:36Z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HeaderText">
    <vt:lpwstr>ECDC NORMAL</vt:lpwstr>
  </property>
</Properties>
</file>