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6"/>
    <p:sldMasterId id="2147483653" r:id="rId7"/>
    <p:sldMasterId id="2147483671" r:id="rId8"/>
  </p:sldMasterIdLst>
  <p:notesMasterIdLst>
    <p:notesMasterId r:id="rId42"/>
  </p:notesMasterIdLst>
  <p:handoutMasterIdLst>
    <p:handoutMasterId r:id="rId43"/>
  </p:handoutMasterIdLst>
  <p:sldIdLst>
    <p:sldId id="256" r:id="rId9"/>
    <p:sldId id="300" r:id="rId10"/>
    <p:sldId id="270" r:id="rId11"/>
    <p:sldId id="267" r:id="rId12"/>
    <p:sldId id="272" r:id="rId13"/>
    <p:sldId id="273" r:id="rId14"/>
    <p:sldId id="301" r:id="rId15"/>
    <p:sldId id="302" r:id="rId16"/>
    <p:sldId id="303" r:id="rId17"/>
    <p:sldId id="310" r:id="rId18"/>
    <p:sldId id="278" r:id="rId19"/>
    <p:sldId id="313" r:id="rId20"/>
    <p:sldId id="279" r:id="rId21"/>
    <p:sldId id="280" r:id="rId22"/>
    <p:sldId id="304" r:id="rId23"/>
    <p:sldId id="285" r:id="rId24"/>
    <p:sldId id="305" r:id="rId25"/>
    <p:sldId id="284" r:id="rId26"/>
    <p:sldId id="311" r:id="rId27"/>
    <p:sldId id="314" r:id="rId28"/>
    <p:sldId id="298" r:id="rId29"/>
    <p:sldId id="306" r:id="rId30"/>
    <p:sldId id="315" r:id="rId31"/>
    <p:sldId id="308" r:id="rId32"/>
    <p:sldId id="299" r:id="rId33"/>
    <p:sldId id="297" r:id="rId34"/>
    <p:sldId id="294" r:id="rId35"/>
    <p:sldId id="295" r:id="rId36"/>
    <p:sldId id="312" r:id="rId37"/>
    <p:sldId id="296" r:id="rId38"/>
    <p:sldId id="309" r:id="rId39"/>
    <p:sldId id="268" r:id="rId40"/>
    <p:sldId id="260" r:id="rId41"/>
  </p:sldIdLst>
  <p:sldSz cx="12192000" cy="6858000"/>
  <p:notesSz cx="7023100" cy="93091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E23"/>
    <a:srgbClr val="99CC00"/>
    <a:srgbClr val="FFDD00"/>
    <a:srgbClr val="996633"/>
    <a:srgbClr val="FF0000"/>
    <a:srgbClr val="336699"/>
    <a:srgbClr val="008000"/>
    <a:srgbClr val="333333"/>
    <a:srgbClr val="3366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A3FC1-8132-4CBD-BF58-DDEF995556C8}" v="1" dt="2023-08-29T12:43:30.669"/>
    <p1510:client id="{9A07022E-16BF-4A93-AD43-F5C14D5773A5}" v="4" dt="2023-09-14T10:30:48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3" autoAdjust="0"/>
  </p:normalViewPr>
  <p:slideViewPr>
    <p:cSldViewPr snapToGrid="0">
      <p:cViewPr varScale="1">
        <p:scale>
          <a:sx n="50" d="100"/>
          <a:sy n="50" d="100"/>
        </p:scale>
        <p:origin x="773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>
      <p:cViewPr varScale="1">
        <p:scale>
          <a:sx n="79" d="100"/>
          <a:sy n="79" d="100"/>
        </p:scale>
        <p:origin x="3102" y="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4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534988"/>
            <a:ext cx="4221163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9211" y="3235559"/>
            <a:ext cx="5618480" cy="5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7569" y="8841859"/>
            <a:ext cx="3043891" cy="465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3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355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82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75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1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715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3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743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3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7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88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0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3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470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84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913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452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575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59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879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359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80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93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34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65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534988"/>
            <a:ext cx="4221163" cy="2374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13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04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2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06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72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45"/>
            <a:ext cx="12192000" cy="6857999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3" y="3598863"/>
            <a:ext cx="11275484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4318000"/>
            <a:ext cx="11275484" cy="142161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12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318749" y="504825"/>
            <a:ext cx="1263651" cy="1136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9108000" y="6480000"/>
            <a:ext cx="255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defRPr sz="2400"/>
            </a:lvl1pPr>
            <a:lvl2pPr marL="269861" indent="-26986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9861" algn="l"/>
              </a:tabLst>
              <a:defRPr sz="2400">
                <a:latin typeface="Tahoma" pitchFamily="34" charset="0"/>
                <a:cs typeface="Tahoma" pitchFamily="34" charset="0"/>
              </a:defRPr>
            </a:lvl2pPr>
            <a:lvl3pPr marL="541312" indent="-271449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Font typeface="Tahoma" pitchFamily="34" charset="0"/>
              <a:buChar char="–"/>
              <a:tabLst>
                <a:tab pos="541312" algn="l"/>
              </a:tabLst>
              <a:defRPr sz="2400">
                <a:latin typeface="Tahoma" pitchFamily="34" charset="0"/>
                <a:cs typeface="Tahoma" pitchFamily="34" charset="0"/>
              </a:defRPr>
            </a:lvl3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1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/>
          <a:lstStyle/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73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2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59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42890"/>
            <a:ext cx="10318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7" y="1079500"/>
            <a:ext cx="1136861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vert="horz" lIns="91440" tIns="36000" rIns="91440" bIns="36000" rtlCol="0" anchor="ctr" anchorCtr="0"/>
          <a:lstStyle>
            <a:lvl1pPr algn="r"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300"/>
        </a:spcBef>
        <a:spcAft>
          <a:spcPts val="600"/>
        </a:spcAft>
        <a:buFont typeface="Wingdings" pitchFamily="2" charset="2"/>
        <a:tabLst/>
        <a:defRPr sz="24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269861" indent="-269861"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541312" indent="-271449" algn="l" rtl="0" eaLnBrk="1" fontAlgn="base" hangingPunct="1">
        <a:lnSpc>
          <a:spcPct val="90000"/>
        </a:lnSpc>
        <a:spcBef>
          <a:spcPct val="20000"/>
        </a:spcBef>
        <a:spcAft>
          <a:spcPts val="300"/>
        </a:spcAft>
        <a:buFont typeface="Tahom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32000" y="4320014"/>
            <a:ext cx="10972800" cy="19418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10917773" y="139754"/>
            <a:ext cx="882651" cy="793750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8000" y="6480015"/>
            <a:ext cx="2556000" cy="365125"/>
          </a:xfrm>
          <a:prstGeom prst="rect">
            <a:avLst/>
          </a:prstGeom>
        </p:spPr>
        <p:txBody>
          <a:bodyPr tIns="36000" bIns="36000" anchor="ctr" anchorCtr="0"/>
          <a:lstStyle>
            <a:lvl1pPr algn="r">
              <a:lnSpc>
                <a:spcPct val="100000"/>
              </a:lnSpc>
              <a:defRPr sz="1200">
                <a:solidFill>
                  <a:schemeClr val="bg1"/>
                </a:solidFill>
              </a:defRPr>
            </a:lvl1pPr>
          </a:lstStyle>
          <a:p>
            <a:fld id="{0580567E-5E8F-47A5-90DF-8BFEB1A7152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5pPr>
      <a:lvl6pPr marL="457178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6pPr>
      <a:lvl7pPr marL="914354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7pPr>
      <a:lvl8pPr marL="1371532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8pPr>
      <a:lvl9pPr marL="1828709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ahoma" pitchFamily="34" charset="0"/>
        </a:defRPr>
      </a:lvl9pPr>
    </p:titleStyle>
    <p:body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822285" indent="-28573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0252" indent="-22858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38218" indent="-22858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298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7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surveillance.org/content/10.2807/1560-7917.ES.2023.28.28.230032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0789669.2011.59469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9/11/23-0493_articl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7/1/20-2656_articl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eis/field-epi-manual/chapters/Healthcare-Setting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dc.gov/hai/outbreaks/outbreaktoolkit.html" TargetMode="External"/><Relationship Id="rId4" Type="http://schemas.openxmlformats.org/officeDocument/2006/relationships/hyperlink" Target="https://www.outbreak-database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057" y="3948526"/>
            <a:ext cx="10869432" cy="1146523"/>
          </a:xfrm>
        </p:spPr>
        <p:txBody>
          <a:bodyPr/>
          <a:lstStyle/>
          <a:p>
            <a:r>
              <a:rPr lang="en-GB" sz="4000" b="1" dirty="0"/>
              <a:t/>
            </a:r>
            <a:br>
              <a:rPr lang="en-GB" sz="4000" b="1" dirty="0"/>
            </a:br>
            <a:r>
              <a:rPr lang="en-GB" sz="4000" b="1" dirty="0"/>
              <a:t>Principles of outbreak investigation in acute care </a:t>
            </a:r>
            <a:r>
              <a:rPr lang="en-GB" sz="4000" b="1" dirty="0" smtClean="0"/>
              <a:t>hospitals</a:t>
            </a:r>
            <a:endParaRPr lang="en-GB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057" y="3600010"/>
            <a:ext cx="10869432" cy="462721"/>
          </a:xfrm>
        </p:spPr>
        <p:txBody>
          <a:bodyPr/>
          <a:lstStyle/>
          <a:p>
            <a:r>
              <a:rPr lang="en-GB" sz="2800" b="0" dirty="0"/>
              <a:t>Investigation and control of outbreaks of healthcare-associated infections</a:t>
            </a:r>
            <a:r>
              <a:rPr lang="en-US" sz="2800" b="0" dirty="0"/>
              <a:t> </a:t>
            </a:r>
            <a:endParaRPr lang="en-GB" sz="2800" b="0" dirty="0"/>
          </a:p>
        </p:txBody>
      </p:sp>
      <p:sp>
        <p:nvSpPr>
          <p:cNvPr id="5" name="Szövegdoboz 4"/>
          <p:cNvSpPr txBox="1"/>
          <p:nvPr/>
        </p:nvSpPr>
        <p:spPr>
          <a:xfrm>
            <a:off x="644057" y="5760720"/>
            <a:ext cx="51166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Agnes Hajdu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Steps</a:t>
            </a:r>
            <a:r>
              <a:rPr lang="hu-HU" dirty="0" smtClean="0"/>
              <a:t> of an </a:t>
            </a:r>
            <a:r>
              <a:rPr lang="hu-HU" dirty="0" err="1" smtClean="0"/>
              <a:t>outbreak</a:t>
            </a:r>
            <a:r>
              <a:rPr lang="hu-HU" dirty="0" smtClean="0"/>
              <a:t> </a:t>
            </a:r>
            <a:r>
              <a:rPr lang="hu-HU" dirty="0" err="1" smtClean="0"/>
              <a:t>investigation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multidisciplinary</a:t>
            </a:r>
            <a:r>
              <a:rPr lang="hu-HU" dirty="0" smtClean="0"/>
              <a:t> </a:t>
            </a:r>
            <a:r>
              <a:rPr lang="hu-HU" dirty="0" err="1" smtClean="0"/>
              <a:t>manner</a:t>
            </a:r>
            <a:r>
              <a:rPr lang="hu-HU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Conduct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 </a:t>
            </a:r>
            <a:r>
              <a:rPr lang="hu-HU" dirty="0" err="1" smtClean="0"/>
              <a:t>surveillance</a:t>
            </a:r>
            <a:r>
              <a:rPr lang="hu-HU" dirty="0" smtClean="0"/>
              <a:t> and </a:t>
            </a:r>
            <a:r>
              <a:rPr lang="hu-HU" dirty="0" err="1" smtClean="0"/>
              <a:t>detection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Confirm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, and </a:t>
            </a:r>
            <a:r>
              <a:rPr lang="hu-HU" dirty="0" err="1" smtClean="0"/>
              <a:t>assess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Establish</a:t>
            </a:r>
            <a:r>
              <a:rPr lang="hu-HU" dirty="0" smtClean="0"/>
              <a:t> a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mechanisms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finding</a:t>
            </a:r>
            <a:r>
              <a:rPr lang="hu-HU" dirty="0" smtClean="0"/>
              <a:t> and </a:t>
            </a:r>
            <a:r>
              <a:rPr lang="hu-HU" dirty="0" err="1" smtClean="0"/>
              <a:t>count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Conduct</a:t>
            </a:r>
            <a:r>
              <a:rPr lang="hu-HU" dirty="0" smtClean="0"/>
              <a:t> </a:t>
            </a:r>
            <a:r>
              <a:rPr lang="hu-HU" dirty="0" err="1" smtClean="0"/>
              <a:t>descriptive</a:t>
            </a:r>
            <a:r>
              <a:rPr lang="hu-HU" dirty="0" smtClean="0"/>
              <a:t> </a:t>
            </a:r>
            <a:r>
              <a:rPr lang="hu-HU" dirty="0" err="1" smtClean="0"/>
              <a:t>epidemiological</a:t>
            </a:r>
            <a:r>
              <a:rPr lang="hu-HU" dirty="0" smtClean="0"/>
              <a:t> and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preliminary</a:t>
            </a:r>
            <a:r>
              <a:rPr lang="hu-HU" dirty="0" smtClean="0"/>
              <a:t> </a:t>
            </a:r>
            <a:r>
              <a:rPr lang="hu-HU" dirty="0" err="1" smtClean="0"/>
              <a:t>investigations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, </a:t>
            </a:r>
            <a:r>
              <a:rPr lang="hu-HU" dirty="0" err="1" smtClean="0"/>
              <a:t>conduct</a:t>
            </a:r>
            <a:r>
              <a:rPr lang="hu-HU" dirty="0" smtClean="0"/>
              <a:t> </a:t>
            </a:r>
            <a:r>
              <a:rPr lang="hu-HU" dirty="0" err="1" smtClean="0"/>
              <a:t>contact</a:t>
            </a:r>
            <a:r>
              <a:rPr lang="hu-HU" dirty="0" smtClean="0"/>
              <a:t> </a:t>
            </a:r>
            <a:r>
              <a:rPr lang="hu-HU" dirty="0" err="1" smtClean="0"/>
              <a:t>tracing</a:t>
            </a:r>
            <a:r>
              <a:rPr lang="hu-HU" dirty="0" smtClean="0"/>
              <a:t>, </a:t>
            </a:r>
            <a:r>
              <a:rPr lang="hu-HU" dirty="0" err="1" smtClean="0"/>
              <a:t>environmental</a:t>
            </a:r>
            <a:r>
              <a:rPr lang="hu-HU" dirty="0" smtClean="0"/>
              <a:t> </a:t>
            </a:r>
            <a:r>
              <a:rPr lang="hu-HU" dirty="0" err="1" smtClean="0"/>
              <a:t>investigations</a:t>
            </a:r>
            <a:r>
              <a:rPr lang="hu-HU" dirty="0" smtClean="0"/>
              <a:t>, testing of </a:t>
            </a:r>
            <a:r>
              <a:rPr lang="hu-HU" dirty="0" err="1" smtClean="0"/>
              <a:t>healthcare</a:t>
            </a:r>
            <a:r>
              <a:rPr lang="hu-HU" dirty="0" smtClean="0"/>
              <a:t> </a:t>
            </a:r>
            <a:r>
              <a:rPr lang="hu-HU" dirty="0" err="1" smtClean="0"/>
              <a:t>workers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necessary</a:t>
            </a:r>
            <a:r>
              <a:rPr lang="hu-HU" dirty="0" smtClean="0"/>
              <a:t>, </a:t>
            </a:r>
            <a:r>
              <a:rPr lang="hu-HU" dirty="0" err="1" smtClean="0"/>
              <a:t>undertake</a:t>
            </a:r>
            <a:r>
              <a:rPr lang="hu-HU" dirty="0" smtClean="0"/>
              <a:t> an </a:t>
            </a:r>
            <a:r>
              <a:rPr lang="hu-HU" dirty="0" err="1" smtClean="0"/>
              <a:t>analytical</a:t>
            </a:r>
            <a:r>
              <a:rPr lang="hu-HU" dirty="0" smtClean="0"/>
              <a:t> </a:t>
            </a:r>
            <a:r>
              <a:rPr lang="hu-HU" dirty="0" err="1" smtClean="0"/>
              <a:t>study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identify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cause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Document</a:t>
            </a:r>
            <a:r>
              <a:rPr lang="hu-HU" dirty="0" smtClean="0"/>
              <a:t> and </a:t>
            </a:r>
            <a:r>
              <a:rPr lang="hu-HU" dirty="0" err="1" smtClean="0"/>
              <a:t>communicate</a:t>
            </a:r>
            <a:r>
              <a:rPr lang="hu-HU" dirty="0" smtClean="0"/>
              <a:t> </a:t>
            </a:r>
            <a:r>
              <a:rPr lang="hu-HU" dirty="0" err="1" smtClean="0"/>
              <a:t>findings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Continuously</a:t>
            </a:r>
            <a:r>
              <a:rPr lang="hu-HU" dirty="0" smtClean="0"/>
              <a:t> </a:t>
            </a:r>
            <a:r>
              <a:rPr lang="hu-HU" dirty="0" err="1" smtClean="0"/>
              <a:t>implement</a:t>
            </a:r>
            <a:r>
              <a:rPr lang="hu-HU" dirty="0" smtClean="0"/>
              <a:t> and </a:t>
            </a:r>
            <a:r>
              <a:rPr lang="hu-HU" dirty="0" err="1" smtClean="0"/>
              <a:t>evaluate</a:t>
            </a:r>
            <a:r>
              <a:rPr lang="hu-HU" dirty="0" smtClean="0"/>
              <a:t> </a:t>
            </a:r>
            <a:r>
              <a:rPr lang="hu-HU" dirty="0" err="1" smtClean="0"/>
              <a:t>IPC</a:t>
            </a:r>
            <a:r>
              <a:rPr lang="hu-HU" dirty="0" smtClean="0"/>
              <a:t> </a:t>
            </a:r>
            <a:r>
              <a:rPr lang="hu-HU" dirty="0" err="1" smtClean="0"/>
              <a:t>measures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3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hu-HU" dirty="0" err="1" smtClean="0"/>
              <a:t>Suspicion</a:t>
            </a:r>
            <a:r>
              <a:rPr lang="hu-HU" dirty="0" smtClean="0"/>
              <a:t> of a HAI </a:t>
            </a:r>
            <a:r>
              <a:rPr lang="hu-HU" dirty="0" err="1" smtClean="0"/>
              <a:t>outbreak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I</a:t>
            </a:r>
            <a:r>
              <a:rPr lang="hu-HU" dirty="0" err="1" smtClean="0"/>
              <a:t>ncreased</a:t>
            </a:r>
            <a:r>
              <a:rPr lang="hu-HU" dirty="0" smtClean="0"/>
              <a:t> </a:t>
            </a:r>
            <a:r>
              <a:rPr lang="hu-HU" dirty="0" err="1" smtClean="0"/>
              <a:t>occurance</a:t>
            </a:r>
            <a:r>
              <a:rPr lang="hu-HU" dirty="0" smtClean="0"/>
              <a:t> of </a:t>
            </a:r>
            <a:r>
              <a:rPr lang="hu-HU" dirty="0" err="1" smtClean="0"/>
              <a:t>cases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symptoms</a:t>
            </a:r>
            <a:r>
              <a:rPr lang="hu-HU" dirty="0" smtClean="0"/>
              <a:t>/</a:t>
            </a:r>
            <a:r>
              <a:rPr lang="hu-HU" dirty="0" err="1" smtClean="0"/>
              <a:t>infection</a:t>
            </a:r>
            <a:r>
              <a:rPr lang="hu-HU" dirty="0" smtClean="0"/>
              <a:t>            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unit </a:t>
            </a:r>
            <a:r>
              <a:rPr lang="hu-HU" dirty="0" err="1"/>
              <a:t>noticed</a:t>
            </a:r>
            <a:r>
              <a:rPr lang="hu-HU" dirty="0"/>
              <a:t> </a:t>
            </a:r>
            <a:r>
              <a:rPr lang="hu-HU" dirty="0" err="1"/>
              <a:t>by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Clinical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r>
              <a:rPr lang="hu-HU" dirty="0" smtClean="0"/>
              <a:t> (</a:t>
            </a:r>
            <a:r>
              <a:rPr lang="hu-HU" dirty="0" err="1" smtClean="0"/>
              <a:t>physicians</a:t>
            </a:r>
            <a:r>
              <a:rPr lang="hu-HU" dirty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nurses</a:t>
            </a:r>
            <a:r>
              <a:rPr lang="hu-HU" dirty="0" smtClean="0"/>
              <a:t>), </a:t>
            </a:r>
            <a:r>
              <a:rPr lang="hu-HU" dirty="0" err="1" smtClean="0"/>
              <a:t>or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Consultant</a:t>
            </a:r>
            <a:r>
              <a:rPr lang="hu-HU" dirty="0" smtClean="0"/>
              <a:t> </a:t>
            </a:r>
            <a:r>
              <a:rPr lang="hu-HU" dirty="0" err="1" smtClean="0"/>
              <a:t>infectious</a:t>
            </a:r>
            <a:r>
              <a:rPr lang="hu-HU" dirty="0" smtClean="0"/>
              <a:t> </a:t>
            </a:r>
            <a:r>
              <a:rPr lang="hu-HU" dirty="0" err="1" smtClean="0"/>
              <a:t>disease</a:t>
            </a:r>
            <a:r>
              <a:rPr lang="hu-HU" dirty="0" smtClean="0"/>
              <a:t> </a:t>
            </a:r>
            <a:r>
              <a:rPr lang="hu-HU" dirty="0" err="1" smtClean="0"/>
              <a:t>specialist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smtClean="0"/>
              <a:t>IPC </a:t>
            </a:r>
            <a:r>
              <a:rPr lang="hu-HU" dirty="0" err="1" smtClean="0"/>
              <a:t>nurse</a:t>
            </a:r>
            <a:r>
              <a:rPr lang="hu-HU" dirty="0" smtClean="0"/>
              <a:t> </a:t>
            </a:r>
            <a:r>
              <a:rPr lang="hu-HU" dirty="0" err="1" smtClean="0"/>
              <a:t>responsible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HAI </a:t>
            </a:r>
            <a:r>
              <a:rPr lang="hu-HU" dirty="0" err="1" smtClean="0"/>
              <a:t>surveillance</a:t>
            </a:r>
            <a:r>
              <a:rPr lang="hu-HU" dirty="0" smtClean="0"/>
              <a:t>.</a:t>
            </a:r>
          </a:p>
          <a:p>
            <a:pPr lvl="1" indent="0">
              <a:buNone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Increased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isolates</a:t>
            </a:r>
            <a:r>
              <a:rPr lang="hu-HU" dirty="0" smtClean="0"/>
              <a:t> </a:t>
            </a:r>
            <a:r>
              <a:rPr lang="hu-HU" dirty="0" err="1" smtClean="0"/>
              <a:t>belonging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species/</a:t>
            </a:r>
            <a:r>
              <a:rPr lang="hu-HU" dirty="0" err="1" smtClean="0"/>
              <a:t>genotype</a:t>
            </a:r>
            <a:r>
              <a:rPr lang="hu-HU" dirty="0" smtClean="0"/>
              <a:t> </a:t>
            </a:r>
            <a:r>
              <a:rPr lang="hu-HU" dirty="0" err="1" smtClean="0"/>
              <a:t>noticed</a:t>
            </a:r>
            <a:r>
              <a:rPr lang="hu-HU" dirty="0"/>
              <a:t> </a:t>
            </a:r>
            <a:r>
              <a:rPr lang="hu-HU" dirty="0" err="1" smtClean="0"/>
              <a:t>by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smtClean="0"/>
              <a:t>IPC </a:t>
            </a:r>
            <a:r>
              <a:rPr lang="hu-HU" dirty="0" err="1" smtClean="0"/>
              <a:t>staff</a:t>
            </a:r>
            <a:r>
              <a:rPr lang="hu-HU" dirty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routine</a:t>
            </a:r>
            <a:r>
              <a:rPr lang="hu-HU" dirty="0" smtClean="0"/>
              <a:t> </a:t>
            </a:r>
            <a:r>
              <a:rPr lang="hu-HU" dirty="0" err="1" smtClean="0"/>
              <a:t>review</a:t>
            </a:r>
            <a:r>
              <a:rPr lang="hu-HU" dirty="0" smtClean="0"/>
              <a:t> of </a:t>
            </a:r>
            <a:r>
              <a:rPr lang="hu-HU" dirty="0" err="1" smtClean="0"/>
              <a:t>microbiological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smtClean="0"/>
              <a:t>Local 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reference</a:t>
            </a:r>
            <a:r>
              <a:rPr lang="hu-HU" dirty="0" smtClean="0"/>
              <a:t>) </a:t>
            </a:r>
            <a:r>
              <a:rPr lang="hu-HU" dirty="0" err="1" smtClean="0"/>
              <a:t>laboratory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r>
              <a:rPr lang="hu-HU" dirty="0" smtClean="0"/>
              <a:t>, </a:t>
            </a:r>
            <a:r>
              <a:rPr lang="hu-HU" dirty="0" err="1" smtClean="0"/>
              <a:t>alerting</a:t>
            </a:r>
            <a:r>
              <a:rPr lang="hu-HU" dirty="0" smtClean="0"/>
              <a:t> </a:t>
            </a:r>
            <a:r>
              <a:rPr lang="hu-HU" dirty="0" err="1" smtClean="0"/>
              <a:t>ward</a:t>
            </a:r>
            <a:r>
              <a:rPr lang="hu-HU" dirty="0" smtClean="0"/>
              <a:t> </a:t>
            </a:r>
            <a:r>
              <a:rPr lang="hu-HU" dirty="0" err="1" smtClean="0"/>
              <a:t>clinicians</a:t>
            </a:r>
            <a:r>
              <a:rPr lang="hu-HU" dirty="0" smtClean="0"/>
              <a:t> and/</a:t>
            </a:r>
            <a:r>
              <a:rPr lang="hu-HU" dirty="0" err="1" smtClean="0"/>
              <a:t>or</a:t>
            </a:r>
            <a:r>
              <a:rPr lang="hu-HU" dirty="0" smtClean="0"/>
              <a:t> IPC </a:t>
            </a:r>
            <a:r>
              <a:rPr lang="hu-HU" dirty="0" err="1" smtClean="0"/>
              <a:t>staff</a:t>
            </a:r>
            <a:r>
              <a:rPr lang="hu-HU" dirty="0" smtClean="0"/>
              <a:t> and/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authority</a:t>
            </a:r>
            <a:r>
              <a:rPr lang="hu-HU" dirty="0" smtClean="0"/>
              <a:t>.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999" y="1474237"/>
            <a:ext cx="10881995" cy="470272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Six</a:t>
            </a:r>
            <a:r>
              <a:rPr lang="hu-HU" dirty="0" smtClean="0"/>
              <a:t> </a:t>
            </a:r>
            <a:r>
              <a:rPr lang="hu-HU" dirty="0" err="1" smtClean="0"/>
              <a:t>inpatients</a:t>
            </a:r>
            <a:r>
              <a:rPr lang="hu-HU" dirty="0" smtClean="0"/>
              <a:t> and 2 </a:t>
            </a:r>
            <a:r>
              <a:rPr lang="hu-HU" dirty="0" err="1" smtClean="0"/>
              <a:t>nurses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presenting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mild</a:t>
            </a:r>
            <a:r>
              <a:rPr lang="hu-HU" dirty="0" smtClean="0"/>
              <a:t> </a:t>
            </a:r>
            <a:r>
              <a:rPr lang="hu-HU" dirty="0" err="1" smtClean="0"/>
              <a:t>cough</a:t>
            </a:r>
            <a:r>
              <a:rPr lang="hu-HU" dirty="0" smtClean="0"/>
              <a:t> and </a:t>
            </a:r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nose</a:t>
            </a:r>
            <a:r>
              <a:rPr lang="hu-HU" dirty="0" smtClean="0"/>
              <a:t> in a </a:t>
            </a:r>
            <a:r>
              <a:rPr lang="hu-HU" dirty="0" err="1" smtClean="0"/>
              <a:t>rehabilitation</a:t>
            </a:r>
            <a:r>
              <a:rPr lang="hu-HU" dirty="0" smtClean="0"/>
              <a:t> </a:t>
            </a:r>
            <a:r>
              <a:rPr lang="hu-HU" dirty="0" err="1" smtClean="0"/>
              <a:t>ward</a:t>
            </a:r>
            <a:r>
              <a:rPr lang="hu-HU" dirty="0" smtClean="0"/>
              <a:t>. </a:t>
            </a:r>
            <a:r>
              <a:rPr lang="hu-HU" dirty="0" err="1" smtClean="0"/>
              <a:t>Four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 test </a:t>
            </a:r>
            <a:r>
              <a:rPr lang="hu-HU" dirty="0" err="1" smtClean="0"/>
              <a:t>positive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SARS-CoV-2.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I</a:t>
            </a:r>
            <a:r>
              <a:rPr lang="hu-HU" dirty="0" smtClean="0"/>
              <a:t>n 2 </a:t>
            </a:r>
            <a:r>
              <a:rPr lang="hu-HU" dirty="0" err="1" smtClean="0"/>
              <a:t>adjacent</a:t>
            </a:r>
            <a:r>
              <a:rPr lang="hu-HU" dirty="0" smtClean="0"/>
              <a:t> </a:t>
            </a:r>
            <a:r>
              <a:rPr lang="hu-HU" dirty="0" err="1" smtClean="0"/>
              <a:t>internal</a:t>
            </a:r>
            <a:r>
              <a:rPr lang="hu-HU" dirty="0" smtClean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</a:t>
            </a:r>
            <a:r>
              <a:rPr lang="hu-HU" dirty="0" err="1" smtClean="0"/>
              <a:t>wards</a:t>
            </a:r>
            <a:r>
              <a:rPr lang="hu-HU" dirty="0" smtClean="0"/>
              <a:t>, </a:t>
            </a:r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patients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 err="1" smtClean="0"/>
              <a:t>cholecystitis</a:t>
            </a:r>
            <a:r>
              <a:rPr lang="hu-HU" dirty="0" smtClean="0"/>
              <a:t> </a:t>
            </a:r>
            <a:r>
              <a:rPr lang="hu-HU" dirty="0" err="1" smtClean="0"/>
              <a:t>diet</a:t>
            </a:r>
            <a:r>
              <a:rPr lang="hu-HU" dirty="0"/>
              <a:t> </a:t>
            </a:r>
            <a:r>
              <a:rPr lang="hu-HU" dirty="0" err="1" smtClean="0"/>
              <a:t>develop</a:t>
            </a:r>
            <a:r>
              <a:rPr lang="hu-HU" dirty="0" smtClean="0"/>
              <a:t> </a:t>
            </a:r>
            <a:r>
              <a:rPr lang="hu-HU" dirty="0" err="1" smtClean="0"/>
              <a:t>diarrhoea</a:t>
            </a:r>
            <a:r>
              <a:rPr lang="hu-HU" dirty="0" smtClean="0"/>
              <a:t>. </a:t>
            </a:r>
            <a:r>
              <a:rPr lang="hu-HU" dirty="0" err="1" smtClean="0"/>
              <a:t>Microbiological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pending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4 </a:t>
            </a:r>
            <a:r>
              <a:rPr lang="hu-HU" dirty="0" err="1"/>
              <a:t>cases</a:t>
            </a:r>
            <a:r>
              <a:rPr lang="hu-HU" dirty="0"/>
              <a:t> of </a:t>
            </a:r>
            <a:r>
              <a:rPr lang="hu-HU" dirty="0" smtClean="0"/>
              <a:t>post-</a:t>
            </a:r>
            <a:r>
              <a:rPr lang="hu-HU" dirty="0" err="1" smtClean="0"/>
              <a:t>operative</a:t>
            </a:r>
            <a:r>
              <a:rPr lang="hu-HU" dirty="0" smtClean="0"/>
              <a:t> </a:t>
            </a:r>
            <a:r>
              <a:rPr lang="hu-HU" dirty="0" err="1"/>
              <a:t>endophthalmitis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admitted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a </a:t>
            </a:r>
            <a:r>
              <a:rPr lang="hu-HU" dirty="0" err="1"/>
              <a:t>hospital</a:t>
            </a:r>
            <a:r>
              <a:rPr lang="hu-HU" dirty="0"/>
              <a:t>. </a:t>
            </a:r>
            <a:r>
              <a:rPr lang="hu-HU" dirty="0" err="1"/>
              <a:t>Rumour</a:t>
            </a:r>
            <a:r>
              <a:rPr lang="hu-HU" dirty="0"/>
              <a:t> has it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 smtClean="0"/>
              <a:t>underwent</a:t>
            </a:r>
            <a:r>
              <a:rPr lang="hu-HU" dirty="0" smtClean="0"/>
              <a:t> </a:t>
            </a:r>
            <a:r>
              <a:rPr lang="hu-HU" dirty="0" err="1"/>
              <a:t>cataract</a:t>
            </a:r>
            <a:r>
              <a:rPr lang="hu-HU" dirty="0"/>
              <a:t> </a:t>
            </a:r>
            <a:r>
              <a:rPr lang="hu-HU" dirty="0" err="1"/>
              <a:t>surgery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outpatient</a:t>
            </a:r>
            <a:r>
              <a:rPr lang="hu-HU" dirty="0"/>
              <a:t> </a:t>
            </a:r>
            <a:r>
              <a:rPr lang="hu-HU" dirty="0" smtClean="0"/>
              <a:t>centre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In a </a:t>
            </a:r>
            <a:r>
              <a:rPr lang="hu-HU" dirty="0" err="1" smtClean="0"/>
              <a:t>neonatal</a:t>
            </a:r>
            <a:r>
              <a:rPr lang="hu-HU" dirty="0" smtClean="0"/>
              <a:t> </a:t>
            </a:r>
            <a:r>
              <a:rPr lang="hu-HU" dirty="0" err="1" smtClean="0"/>
              <a:t>intensive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unit (NICU), ESBL </a:t>
            </a:r>
            <a:r>
              <a:rPr lang="hu-HU" i="1" dirty="0" smtClean="0"/>
              <a:t>E. coli </a:t>
            </a:r>
            <a:r>
              <a:rPr lang="hu-HU" dirty="0" err="1" smtClean="0"/>
              <a:t>colonisation</a:t>
            </a:r>
            <a:r>
              <a:rPr lang="hu-HU" dirty="0" smtClean="0"/>
              <a:t> is </a:t>
            </a:r>
            <a:r>
              <a:rPr lang="hu-HU" dirty="0" err="1" smtClean="0"/>
              <a:t>found</a:t>
            </a:r>
            <a:r>
              <a:rPr lang="hu-HU" dirty="0" smtClean="0"/>
              <a:t> in a </a:t>
            </a:r>
            <a:r>
              <a:rPr lang="hu-HU" dirty="0" err="1" smtClean="0"/>
              <a:t>screening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of a </a:t>
            </a:r>
            <a:r>
              <a:rPr lang="hu-HU" dirty="0" err="1" smtClean="0"/>
              <a:t>preterm</a:t>
            </a:r>
            <a:r>
              <a:rPr lang="hu-HU" dirty="0" smtClean="0"/>
              <a:t> baby. The National </a:t>
            </a:r>
            <a:r>
              <a:rPr lang="hu-HU" dirty="0" err="1"/>
              <a:t>R</a:t>
            </a:r>
            <a:r>
              <a:rPr lang="hu-HU" dirty="0" err="1" smtClean="0"/>
              <a:t>eference</a:t>
            </a:r>
            <a:r>
              <a:rPr lang="hu-HU" dirty="0" smtClean="0"/>
              <a:t> </a:t>
            </a:r>
            <a:r>
              <a:rPr lang="hu-HU" dirty="0" err="1" smtClean="0"/>
              <a:t>Laboratory</a:t>
            </a:r>
            <a:r>
              <a:rPr lang="hu-HU" dirty="0" smtClean="0"/>
              <a:t> (</a:t>
            </a:r>
            <a:r>
              <a:rPr lang="hu-HU" dirty="0" err="1" smtClean="0"/>
              <a:t>NRL</a:t>
            </a:r>
            <a:r>
              <a:rPr lang="hu-HU" dirty="0" smtClean="0"/>
              <a:t>) </a:t>
            </a:r>
            <a:r>
              <a:rPr lang="hu-HU" dirty="0" err="1" smtClean="0"/>
              <a:t>receives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isolate</a:t>
            </a:r>
            <a:r>
              <a:rPr lang="hu-HU" dirty="0" smtClean="0"/>
              <a:t> and </a:t>
            </a:r>
            <a:r>
              <a:rPr lang="hu-HU" dirty="0" err="1" smtClean="0"/>
              <a:t>confirms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’s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strain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caused</a:t>
            </a:r>
            <a:r>
              <a:rPr lang="hu-HU" dirty="0" smtClean="0"/>
              <a:t> a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NICU 2 </a:t>
            </a:r>
            <a:r>
              <a:rPr lang="hu-HU" dirty="0" err="1" smtClean="0"/>
              <a:t>months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.  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In an </a:t>
            </a:r>
            <a:r>
              <a:rPr lang="hu-HU" dirty="0" err="1" smtClean="0"/>
              <a:t>adult</a:t>
            </a:r>
            <a:r>
              <a:rPr lang="hu-HU" dirty="0" smtClean="0"/>
              <a:t> ICU, 3 </a:t>
            </a:r>
            <a:r>
              <a:rPr lang="hu-HU" dirty="0" err="1" smtClean="0"/>
              <a:t>mechanically</a:t>
            </a:r>
            <a:r>
              <a:rPr lang="hu-HU" dirty="0" smtClean="0"/>
              <a:t> </a:t>
            </a:r>
            <a:r>
              <a:rPr lang="hu-HU" dirty="0" err="1" smtClean="0"/>
              <a:t>ventillated</a:t>
            </a:r>
            <a:r>
              <a:rPr lang="hu-HU" dirty="0" smtClean="0"/>
              <a:t> </a:t>
            </a:r>
            <a:r>
              <a:rPr lang="hu-HU" dirty="0" err="1" smtClean="0"/>
              <a:t>patients</a:t>
            </a:r>
            <a:r>
              <a:rPr lang="hu-HU" dirty="0" smtClean="0"/>
              <a:t> </a:t>
            </a:r>
            <a:r>
              <a:rPr lang="hu-HU" dirty="0" err="1" smtClean="0"/>
              <a:t>present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fulminant</a:t>
            </a:r>
            <a:r>
              <a:rPr lang="hu-HU" dirty="0" smtClean="0"/>
              <a:t> </a:t>
            </a:r>
            <a:r>
              <a:rPr lang="hu-HU" dirty="0" err="1" smtClean="0"/>
              <a:t>bloodstream</a:t>
            </a:r>
            <a:r>
              <a:rPr lang="hu-HU" dirty="0" smtClean="0"/>
              <a:t> </a:t>
            </a:r>
            <a:r>
              <a:rPr lang="hu-HU" dirty="0" err="1" smtClean="0"/>
              <a:t>infection</a:t>
            </a:r>
            <a:r>
              <a:rPr lang="hu-HU" dirty="0" smtClean="0"/>
              <a:t> </a:t>
            </a:r>
            <a:r>
              <a:rPr lang="hu-HU" dirty="0" err="1" smtClean="0"/>
              <a:t>caused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i="1" dirty="0" smtClean="0"/>
              <a:t>K. </a:t>
            </a:r>
            <a:r>
              <a:rPr lang="hu-HU" i="1" dirty="0" err="1" smtClean="0"/>
              <a:t>pneumoniae</a:t>
            </a:r>
            <a:r>
              <a:rPr lang="hu-HU" i="1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a </a:t>
            </a:r>
            <a:r>
              <a:rPr lang="hu-HU" dirty="0" err="1" smtClean="0"/>
              <a:t>month</a:t>
            </a:r>
            <a:r>
              <a:rPr lang="hu-HU" dirty="0"/>
              <a:t>.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fatal</a:t>
            </a:r>
            <a:r>
              <a:rPr lang="hu-HU" dirty="0" smtClean="0"/>
              <a:t>. </a:t>
            </a:r>
          </a:p>
          <a:p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87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</a:t>
            </a:r>
            <a:r>
              <a:rPr lang="hu-HU" dirty="0" err="1" smtClean="0"/>
              <a:t>Confirming</a:t>
            </a:r>
            <a:r>
              <a:rPr lang="hu-HU" dirty="0" smtClean="0"/>
              <a:t> a </a:t>
            </a:r>
            <a:r>
              <a:rPr lang="hu-HU" dirty="0" err="1" smtClean="0"/>
              <a:t>suspected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000" y="1474237"/>
            <a:ext cx="11045768" cy="470272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Verify</a:t>
            </a:r>
            <a:r>
              <a:rPr lang="hu-HU" dirty="0" smtClean="0"/>
              <a:t> </a:t>
            </a:r>
            <a:r>
              <a:rPr lang="hu-HU" dirty="0" err="1" smtClean="0"/>
              <a:t>diagnosis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C</a:t>
            </a:r>
            <a:r>
              <a:rPr lang="hu-HU" dirty="0" err="1" smtClean="0"/>
              <a:t>onfirmatory</a:t>
            </a:r>
            <a:r>
              <a:rPr lang="hu-HU" dirty="0" smtClean="0"/>
              <a:t> </a:t>
            </a:r>
            <a:r>
              <a:rPr lang="hu-HU" dirty="0" err="1" smtClean="0"/>
              <a:t>tests</a:t>
            </a:r>
            <a:r>
              <a:rPr lang="hu-HU" dirty="0" smtClean="0"/>
              <a:t>, </a:t>
            </a:r>
            <a:r>
              <a:rPr lang="hu-HU" dirty="0" err="1" smtClean="0"/>
              <a:t>clinical</a:t>
            </a:r>
            <a:r>
              <a:rPr lang="hu-HU" dirty="0" smtClean="0"/>
              <a:t> </a:t>
            </a:r>
            <a:r>
              <a:rPr lang="hu-HU" dirty="0" err="1" smtClean="0"/>
              <a:t>evaluation</a:t>
            </a:r>
            <a:r>
              <a:rPr lang="hu-HU" dirty="0" smtClean="0"/>
              <a:t>,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needed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Rare</a:t>
            </a:r>
            <a:r>
              <a:rPr lang="hu-HU" dirty="0" smtClean="0"/>
              <a:t> </a:t>
            </a:r>
            <a:r>
              <a:rPr lang="hu-HU" dirty="0" err="1"/>
              <a:t>pathogen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>
                <a:sym typeface="Wingdings" panose="05000000000000000000" pitchFamily="2" charset="2"/>
              </a:rPr>
              <a:t>double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checking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with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the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microbiologist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true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pathogen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vs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contamination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pseudo-outbreak</a:t>
            </a:r>
            <a:r>
              <a:rPr lang="hu-HU" dirty="0">
                <a:sym typeface="Wingdings" panose="05000000000000000000" pitchFamily="2" charset="2"/>
              </a:rPr>
              <a:t>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>
                <a:sym typeface="Wingdings" panose="05000000000000000000" pitchFamily="2" charset="2"/>
              </a:rPr>
              <a:t>Review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>
                <a:sym typeface="Wingdings" panose="05000000000000000000" pitchFamily="2" charset="2"/>
              </a:rPr>
              <a:t>of </a:t>
            </a:r>
            <a:r>
              <a:rPr lang="hu-HU" dirty="0" err="1">
                <a:sym typeface="Wingdings" panose="05000000000000000000" pitchFamily="2" charset="2"/>
              </a:rPr>
              <a:t>historical</a:t>
            </a:r>
            <a:r>
              <a:rPr lang="hu-HU" dirty="0">
                <a:sym typeface="Wingdings" panose="05000000000000000000" pitchFamily="2" charset="2"/>
              </a:rPr>
              <a:t>/</a:t>
            </a:r>
            <a:r>
              <a:rPr lang="hu-HU" dirty="0" err="1">
                <a:sym typeface="Wingdings" panose="05000000000000000000" pitchFamily="2" charset="2"/>
              </a:rPr>
              <a:t>baseline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data</a:t>
            </a:r>
            <a:endParaRPr lang="hu-HU" dirty="0">
              <a:sym typeface="Wingdings" panose="05000000000000000000" pitchFamily="2" charset="2"/>
            </a:endParaRP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>
                <a:sym typeface="Wingdings" panose="05000000000000000000" pitchFamily="2" charset="2"/>
              </a:rPr>
              <a:t>Consider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outbreaks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ongoing</a:t>
            </a:r>
            <a:r>
              <a:rPr lang="hu-HU" dirty="0">
                <a:sym typeface="Wingdings" panose="05000000000000000000" pitchFamily="2" charset="2"/>
              </a:rPr>
              <a:t> in </a:t>
            </a:r>
            <a:r>
              <a:rPr lang="hu-HU" dirty="0" err="1">
                <a:sym typeface="Wingdings" panose="05000000000000000000" pitchFamily="2" charset="2"/>
              </a:rPr>
              <a:t>the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community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O</a:t>
            </a:r>
            <a:r>
              <a:rPr lang="hu-HU" dirty="0" err="1" smtClean="0"/>
              <a:t>n</a:t>
            </a:r>
            <a:r>
              <a:rPr lang="hu-HU" dirty="0" smtClean="0"/>
              <a:t>-site </a:t>
            </a:r>
            <a:r>
              <a:rPr lang="hu-HU" dirty="0" err="1"/>
              <a:t>visit</a:t>
            </a:r>
            <a:r>
              <a:rPr lang="hu-HU" dirty="0"/>
              <a:t>(s) </a:t>
            </a:r>
            <a:r>
              <a:rPr lang="hu-HU" dirty="0" smtClean="0"/>
              <a:t>in </a:t>
            </a:r>
            <a:r>
              <a:rPr lang="hu-HU" dirty="0" err="1" smtClean="0"/>
              <a:t>the</a:t>
            </a:r>
            <a:r>
              <a:rPr lang="hu-HU" dirty="0" smtClean="0"/>
              <a:t> unit(s) </a:t>
            </a:r>
            <a:r>
              <a:rPr lang="hu-HU" dirty="0" err="1" smtClean="0"/>
              <a:t>affected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/>
              <a:t>the</a:t>
            </a:r>
            <a:r>
              <a:rPr lang="hu-HU" dirty="0"/>
              <a:t> local IPC </a:t>
            </a:r>
            <a:r>
              <a:rPr lang="hu-HU" dirty="0" err="1" smtClean="0"/>
              <a:t>staff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Collection</a:t>
            </a:r>
            <a:r>
              <a:rPr lang="hu-HU" dirty="0" smtClean="0"/>
              <a:t> of </a:t>
            </a:r>
            <a:r>
              <a:rPr lang="hu-HU" dirty="0" err="1" smtClean="0"/>
              <a:t>information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assessment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whole</a:t>
            </a:r>
            <a:r>
              <a:rPr lang="hu-HU" dirty="0" smtClean="0"/>
              <a:t>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D</a:t>
            </a:r>
            <a:r>
              <a:rPr lang="hu-HU" dirty="0" err="1" smtClean="0"/>
              <a:t>iscussion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/>
              <a:t> </a:t>
            </a:r>
            <a:r>
              <a:rPr lang="hu-HU" dirty="0" err="1" smtClean="0"/>
              <a:t>medical</a:t>
            </a:r>
            <a:r>
              <a:rPr lang="hu-HU" dirty="0" smtClean="0"/>
              <a:t> and </a:t>
            </a:r>
            <a:r>
              <a:rPr lang="hu-HU" dirty="0" err="1" smtClean="0"/>
              <a:t>nursing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routines</a:t>
            </a:r>
            <a:r>
              <a:rPr lang="hu-HU" dirty="0" smtClean="0"/>
              <a:t>, </a:t>
            </a:r>
            <a:r>
              <a:rPr lang="hu-HU" dirty="0" err="1" smtClean="0"/>
              <a:t>protocols</a:t>
            </a:r>
            <a:r>
              <a:rPr lang="hu-HU" dirty="0" smtClean="0"/>
              <a:t>,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errors</a:t>
            </a:r>
            <a:r>
              <a:rPr lang="hu-HU" dirty="0" smtClean="0"/>
              <a:t>), </a:t>
            </a:r>
            <a:r>
              <a:rPr lang="hu-HU" dirty="0" err="1" smtClean="0"/>
              <a:t>observation</a:t>
            </a:r>
            <a:r>
              <a:rPr lang="hu-HU" dirty="0" smtClean="0"/>
              <a:t> of </a:t>
            </a:r>
            <a:r>
              <a:rPr lang="hu-HU" dirty="0" err="1" smtClean="0"/>
              <a:t>procedures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Overview</a:t>
            </a:r>
            <a:r>
              <a:rPr lang="hu-HU" dirty="0" smtClean="0"/>
              <a:t> of </a:t>
            </a:r>
            <a:r>
              <a:rPr lang="hu-HU" dirty="0" err="1" smtClean="0"/>
              <a:t>presumed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 (</a:t>
            </a:r>
            <a:r>
              <a:rPr lang="hu-HU" dirty="0" err="1" smtClean="0"/>
              <a:t>as</a:t>
            </a:r>
            <a:r>
              <a:rPr lang="hu-HU" dirty="0" smtClean="0"/>
              <a:t> per a </a:t>
            </a:r>
            <a:r>
              <a:rPr lang="hu-HU" dirty="0" err="1" smtClean="0"/>
              <a:t>first</a:t>
            </a:r>
            <a:r>
              <a:rPr lang="hu-HU" dirty="0" smtClean="0"/>
              <a:t>, „</a:t>
            </a:r>
            <a:r>
              <a:rPr lang="hu-HU" dirty="0" err="1" smtClean="0"/>
              <a:t>interim</a:t>
            </a:r>
            <a:r>
              <a:rPr lang="hu-HU" dirty="0" smtClean="0"/>
              <a:t>”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definition</a:t>
            </a:r>
            <a:r>
              <a:rPr lang="hu-HU" dirty="0" smtClean="0"/>
              <a:t>)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A</a:t>
            </a:r>
            <a:r>
              <a:rPr lang="hu-HU" dirty="0" err="1" smtClean="0"/>
              <a:t>ssessing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relationship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,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equipment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device</a:t>
            </a:r>
            <a:r>
              <a:rPr lang="hu-HU" dirty="0" smtClean="0"/>
              <a:t> </a:t>
            </a:r>
            <a:r>
              <a:rPr lang="hu-HU" dirty="0" err="1" smtClean="0"/>
              <a:t>used</a:t>
            </a:r>
            <a:r>
              <a:rPr lang="hu-HU" dirty="0" smtClean="0"/>
              <a:t>)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I</a:t>
            </a:r>
            <a:r>
              <a:rPr lang="hu-HU" dirty="0" err="1" smtClean="0"/>
              <a:t>nspection</a:t>
            </a:r>
            <a:r>
              <a:rPr lang="hu-HU" dirty="0" smtClean="0"/>
              <a:t> of </a:t>
            </a:r>
            <a:r>
              <a:rPr lang="hu-HU" dirty="0" err="1" smtClean="0"/>
              <a:t>hygiene</a:t>
            </a:r>
            <a:r>
              <a:rPr lang="hu-HU" dirty="0" smtClean="0"/>
              <a:t> </a:t>
            </a:r>
            <a:r>
              <a:rPr lang="hu-HU" dirty="0" err="1" smtClean="0"/>
              <a:t>conditions</a:t>
            </a:r>
            <a:r>
              <a:rPr lang="hu-HU" dirty="0" smtClean="0"/>
              <a:t>, </a:t>
            </a:r>
            <a:r>
              <a:rPr lang="hu-HU" dirty="0" err="1" smtClean="0"/>
              <a:t>ward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staffing</a:t>
            </a:r>
            <a:r>
              <a:rPr lang="hu-HU" dirty="0" smtClean="0"/>
              <a:t> </a:t>
            </a:r>
            <a:r>
              <a:rPr lang="hu-HU" dirty="0" err="1" smtClean="0"/>
              <a:t>levels</a:t>
            </a: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7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measures</a:t>
            </a:r>
            <a:r>
              <a:rPr lang="hu-HU" dirty="0" smtClean="0"/>
              <a:t> and </a:t>
            </a:r>
            <a:r>
              <a:rPr lang="hu-HU" dirty="0" err="1" smtClean="0"/>
              <a:t>reporting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measures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stop </a:t>
            </a:r>
            <a:r>
              <a:rPr lang="hu-HU" dirty="0" err="1" smtClean="0"/>
              <a:t>transmission</a:t>
            </a:r>
            <a:r>
              <a:rPr lang="hu-HU" dirty="0" smtClean="0"/>
              <a:t> </a:t>
            </a:r>
            <a:r>
              <a:rPr lang="hu-HU" dirty="0" err="1" smtClean="0"/>
              <a:t>depending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context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, </a:t>
            </a:r>
            <a:r>
              <a:rPr lang="hu-HU" dirty="0" err="1" smtClean="0"/>
              <a:t>e.g</a:t>
            </a:r>
            <a:r>
              <a:rPr lang="hu-HU" dirty="0" smtClean="0"/>
              <a:t>.: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Initiate</a:t>
            </a:r>
            <a:r>
              <a:rPr lang="hu-HU" dirty="0" smtClean="0"/>
              <a:t> </a:t>
            </a:r>
            <a:r>
              <a:rPr lang="hu-HU" dirty="0" err="1" smtClean="0"/>
              <a:t>transmission-based</a:t>
            </a:r>
            <a:r>
              <a:rPr lang="hu-HU" dirty="0" smtClean="0"/>
              <a:t> </a:t>
            </a:r>
            <a:r>
              <a:rPr lang="hu-HU" dirty="0" err="1" smtClean="0"/>
              <a:t>precautions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Cohort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isolate</a:t>
            </a:r>
            <a:r>
              <a:rPr lang="hu-HU" dirty="0" smtClean="0"/>
              <a:t> </a:t>
            </a:r>
            <a:r>
              <a:rPr lang="hu-HU" dirty="0" err="1" smtClean="0"/>
              <a:t>symptomatic</a:t>
            </a:r>
            <a:r>
              <a:rPr lang="hu-HU" dirty="0" smtClean="0"/>
              <a:t> </a:t>
            </a:r>
            <a:r>
              <a:rPr lang="hu-HU" dirty="0" err="1" smtClean="0"/>
              <a:t>patients</a:t>
            </a:r>
            <a:r>
              <a:rPr lang="hu-HU" dirty="0" smtClean="0"/>
              <a:t> and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lab-confirmed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Reinforce</a:t>
            </a:r>
            <a:r>
              <a:rPr lang="hu-HU" dirty="0" smtClean="0"/>
              <a:t> </a:t>
            </a:r>
            <a:r>
              <a:rPr lang="hu-HU" dirty="0" err="1"/>
              <a:t>compliance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IPC </a:t>
            </a:r>
            <a:r>
              <a:rPr lang="hu-HU" dirty="0" err="1"/>
              <a:t>guidelines</a:t>
            </a:r>
            <a:r>
              <a:rPr lang="hu-HU" dirty="0"/>
              <a:t> </a:t>
            </a:r>
            <a:r>
              <a:rPr lang="hu-HU" dirty="0" err="1"/>
              <a:t>among</a:t>
            </a:r>
            <a:r>
              <a:rPr lang="hu-HU" dirty="0"/>
              <a:t> </a:t>
            </a:r>
            <a:r>
              <a:rPr lang="hu-HU" dirty="0" err="1"/>
              <a:t>staff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Adjust</a:t>
            </a:r>
            <a:r>
              <a:rPr lang="hu-HU" dirty="0" smtClean="0"/>
              <a:t> </a:t>
            </a:r>
            <a:r>
              <a:rPr lang="hu-HU" dirty="0" err="1"/>
              <a:t>practices</a:t>
            </a:r>
            <a:r>
              <a:rPr lang="hu-HU" dirty="0"/>
              <a:t> and </a:t>
            </a:r>
            <a:r>
              <a:rPr lang="hu-HU" dirty="0" err="1" smtClean="0"/>
              <a:t>processes</a:t>
            </a:r>
            <a:r>
              <a:rPr lang="hu-HU" dirty="0" smtClean="0"/>
              <a:t>,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necessary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dirty="0" err="1" smtClean="0"/>
              <a:t>outbreak</a:t>
            </a:r>
            <a:r>
              <a:rPr lang="hu-HU" dirty="0" smtClean="0"/>
              <a:t> of </a:t>
            </a:r>
            <a:r>
              <a:rPr lang="hu-HU" i="1" dirty="0" smtClean="0"/>
              <a:t>C. </a:t>
            </a:r>
            <a:r>
              <a:rPr lang="hu-HU" i="1" dirty="0" err="1" smtClean="0"/>
              <a:t>difficile</a:t>
            </a:r>
            <a:r>
              <a:rPr lang="hu-HU" i="1" dirty="0" smtClean="0"/>
              <a:t> </a:t>
            </a:r>
            <a:r>
              <a:rPr lang="hu-HU" dirty="0" err="1" smtClean="0"/>
              <a:t>infection</a:t>
            </a:r>
            <a:r>
              <a:rPr lang="hu-HU" dirty="0" smtClean="0"/>
              <a:t> 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>
                <a:sym typeface="Wingdings" panose="05000000000000000000" pitchFamily="2" charset="2"/>
              </a:rPr>
              <a:t>handwashing</a:t>
            </a:r>
            <a:r>
              <a:rPr lang="hu-HU" dirty="0">
                <a:sym typeface="Wingdings" panose="05000000000000000000" pitchFamily="2" charset="2"/>
              </a:rPr>
              <a:t> of </a:t>
            </a:r>
            <a:r>
              <a:rPr lang="hu-HU" dirty="0" err="1">
                <a:sym typeface="Wingdings" panose="05000000000000000000" pitchFamily="2" charset="2"/>
              </a:rPr>
              <a:t>HCWs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required</a:t>
            </a:r>
            <a:r>
              <a:rPr lang="hu-HU" dirty="0">
                <a:sym typeface="Wingdings" panose="05000000000000000000" pitchFamily="2" charset="2"/>
              </a:rPr>
              <a:t>, </a:t>
            </a:r>
            <a:r>
              <a:rPr lang="hu-HU" dirty="0" err="1">
                <a:sym typeface="Wingdings" panose="05000000000000000000" pitchFamily="2" charset="2"/>
              </a:rPr>
              <a:t>environmental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disinfection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with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>
                <a:sym typeface="Wingdings" panose="05000000000000000000" pitchFamily="2" charset="2"/>
              </a:rPr>
              <a:t>sporocial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agent</a:t>
            </a:r>
            <a:r>
              <a:rPr lang="hu-HU" dirty="0" smtClean="0"/>
              <a:t>)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Ask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laboratory</a:t>
            </a:r>
            <a:r>
              <a:rPr lang="hu-HU" dirty="0"/>
              <a:t> </a:t>
            </a:r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save</a:t>
            </a:r>
            <a:r>
              <a:rPr lang="hu-HU" dirty="0"/>
              <a:t> </a:t>
            </a:r>
            <a:r>
              <a:rPr lang="hu-HU" dirty="0" err="1"/>
              <a:t>isolates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microbiological</a:t>
            </a:r>
            <a:r>
              <a:rPr lang="hu-HU" dirty="0"/>
              <a:t> </a:t>
            </a:r>
            <a:r>
              <a:rPr lang="hu-HU" dirty="0" err="1" smtClean="0"/>
              <a:t>typing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Additional</a:t>
            </a:r>
            <a:r>
              <a:rPr lang="hu-HU" dirty="0" smtClean="0"/>
              <a:t> </a:t>
            </a:r>
            <a:r>
              <a:rPr lang="hu-HU" dirty="0" err="1" smtClean="0"/>
              <a:t>action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necessary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 smtClean="0"/>
              <a:t>contact</a:t>
            </a:r>
            <a:r>
              <a:rPr lang="hu-HU" dirty="0" smtClean="0"/>
              <a:t> </a:t>
            </a:r>
            <a:r>
              <a:rPr lang="hu-HU" dirty="0" err="1" smtClean="0"/>
              <a:t>tracing</a:t>
            </a:r>
            <a:r>
              <a:rPr lang="hu-HU" dirty="0" smtClean="0"/>
              <a:t>, </a:t>
            </a:r>
            <a:r>
              <a:rPr lang="hu-HU" dirty="0" err="1" smtClean="0"/>
              <a:t>screening</a:t>
            </a:r>
            <a:r>
              <a:rPr lang="hu-HU" dirty="0" smtClean="0"/>
              <a:t>, </a:t>
            </a:r>
            <a:r>
              <a:rPr lang="hu-HU" dirty="0" err="1" smtClean="0"/>
              <a:t>enhanced</a:t>
            </a:r>
            <a:r>
              <a:rPr lang="hu-HU" dirty="0" smtClean="0"/>
              <a:t> </a:t>
            </a:r>
            <a:r>
              <a:rPr lang="hu-HU" dirty="0" err="1" smtClean="0"/>
              <a:t>surveillance</a:t>
            </a:r>
            <a:r>
              <a:rPr lang="hu-HU" dirty="0" smtClean="0"/>
              <a:t> etc.)</a:t>
            </a:r>
          </a:p>
          <a:p>
            <a:pPr lvl="1" indent="0">
              <a:buNone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Communication</a:t>
            </a:r>
            <a:r>
              <a:rPr lang="hu-HU" dirty="0" smtClean="0"/>
              <a:t>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Document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events</a:t>
            </a:r>
            <a:r>
              <a:rPr lang="hu-HU" dirty="0" smtClean="0"/>
              <a:t> and main </a:t>
            </a:r>
            <a:r>
              <a:rPr lang="hu-HU" dirty="0" err="1" smtClean="0"/>
              <a:t>findings</a:t>
            </a:r>
            <a:r>
              <a:rPr lang="hu-HU" dirty="0" smtClean="0"/>
              <a:t> in a log file / </a:t>
            </a:r>
            <a:r>
              <a:rPr lang="hu-HU" dirty="0" err="1" smtClean="0"/>
              <a:t>short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Report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outbreak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authority</a:t>
            </a:r>
            <a:r>
              <a:rPr lang="hu-HU" dirty="0" smtClean="0"/>
              <a:t> </a:t>
            </a:r>
            <a:r>
              <a:rPr lang="hu-HU" dirty="0" err="1" smtClean="0"/>
              <a:t>according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legal</a:t>
            </a:r>
            <a:r>
              <a:rPr lang="hu-HU" dirty="0" smtClean="0"/>
              <a:t> </a:t>
            </a:r>
            <a:r>
              <a:rPr lang="hu-HU" dirty="0" err="1" smtClean="0"/>
              <a:t>regulations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1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</a:t>
            </a:r>
            <a:r>
              <a:rPr lang="hu-HU" dirty="0" err="1" smtClean="0"/>
              <a:t>Reviewing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situation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existence</a:t>
            </a:r>
            <a:r>
              <a:rPr lang="hu-HU" dirty="0" smtClean="0"/>
              <a:t> of an </a:t>
            </a:r>
            <a:r>
              <a:rPr lang="hu-HU" dirty="0" err="1" smtClean="0"/>
              <a:t>outbreak</a:t>
            </a:r>
            <a:r>
              <a:rPr lang="hu-HU" dirty="0" smtClean="0"/>
              <a:t> is </a:t>
            </a:r>
            <a:r>
              <a:rPr lang="hu-HU" dirty="0" err="1" smtClean="0"/>
              <a:t>ruled</a:t>
            </a:r>
            <a:r>
              <a:rPr lang="hu-HU" dirty="0" smtClean="0"/>
              <a:t> out (=</a:t>
            </a:r>
            <a:r>
              <a:rPr lang="hu-HU" dirty="0" err="1" smtClean="0"/>
              <a:t>cluster</a:t>
            </a:r>
            <a:r>
              <a:rPr lang="hu-HU" dirty="0" smtClean="0"/>
              <a:t> of </a:t>
            </a:r>
            <a:r>
              <a:rPr lang="hu-HU" dirty="0" err="1" smtClean="0"/>
              <a:t>unrelated</a:t>
            </a:r>
            <a:r>
              <a:rPr lang="hu-HU" dirty="0" smtClean="0"/>
              <a:t> </a:t>
            </a:r>
            <a:r>
              <a:rPr lang="hu-HU" dirty="0" err="1" smtClean="0"/>
              <a:t>events</a:t>
            </a:r>
            <a:r>
              <a:rPr lang="hu-HU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existence</a:t>
            </a:r>
            <a:r>
              <a:rPr lang="hu-HU" dirty="0" smtClean="0"/>
              <a:t> of an </a:t>
            </a:r>
            <a:r>
              <a:rPr lang="hu-HU" dirty="0" err="1" smtClean="0"/>
              <a:t>outbreak</a:t>
            </a:r>
            <a:r>
              <a:rPr lang="hu-HU" dirty="0" smtClean="0"/>
              <a:t> is </a:t>
            </a:r>
            <a:r>
              <a:rPr lang="hu-HU" dirty="0" err="1" smtClean="0"/>
              <a:t>confirmed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 is </a:t>
            </a:r>
            <a:r>
              <a:rPr lang="hu-HU" dirty="0" err="1" smtClean="0"/>
              <a:t>low</a:t>
            </a:r>
            <a:r>
              <a:rPr lang="hu-HU" dirty="0"/>
              <a:t> </a:t>
            </a:r>
            <a:r>
              <a:rPr lang="hu-HU" dirty="0" smtClean="0"/>
              <a:t>and it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generic</a:t>
            </a:r>
            <a:r>
              <a:rPr lang="hu-HU" dirty="0" smtClean="0"/>
              <a:t> IPC </a:t>
            </a:r>
            <a:r>
              <a:rPr lang="hu-HU" dirty="0" err="1" smtClean="0"/>
              <a:t>measures</a:t>
            </a:r>
            <a:r>
              <a:rPr lang="hu-HU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The </a:t>
            </a:r>
            <a:r>
              <a:rPr lang="hu-HU" dirty="0" err="1"/>
              <a:t>existence</a:t>
            </a:r>
            <a:r>
              <a:rPr lang="hu-HU" dirty="0"/>
              <a:t> of an </a:t>
            </a:r>
            <a:r>
              <a:rPr lang="hu-HU" dirty="0" err="1"/>
              <a:t>outbreak</a:t>
            </a:r>
            <a:r>
              <a:rPr lang="hu-HU" dirty="0"/>
              <a:t> is </a:t>
            </a:r>
            <a:r>
              <a:rPr lang="hu-HU" dirty="0" err="1" smtClean="0"/>
              <a:t>confirmed</a:t>
            </a:r>
            <a:r>
              <a:rPr lang="hu-HU" dirty="0" smtClean="0"/>
              <a:t>, and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 is </a:t>
            </a:r>
            <a:r>
              <a:rPr lang="hu-HU" dirty="0" err="1" smtClean="0"/>
              <a:t>high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it </a:t>
            </a:r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controlled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generic</a:t>
            </a:r>
            <a:r>
              <a:rPr lang="hu-HU" dirty="0" smtClean="0"/>
              <a:t> IPC </a:t>
            </a:r>
            <a:r>
              <a:rPr lang="hu-HU" dirty="0" err="1" smtClean="0"/>
              <a:t>measures</a:t>
            </a:r>
            <a:r>
              <a:rPr lang="hu-HU" dirty="0" smtClean="0"/>
              <a:t> (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occuring</a:t>
            </a:r>
            <a:r>
              <a:rPr lang="hu-HU" dirty="0" smtClean="0"/>
              <a:t>),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setting</a:t>
            </a:r>
            <a:r>
              <a:rPr lang="hu-HU" dirty="0"/>
              <a:t> is </a:t>
            </a:r>
            <a:r>
              <a:rPr lang="hu-HU" dirty="0" err="1" smtClean="0"/>
              <a:t>high-risk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/>
              <a:t>e.g</a:t>
            </a:r>
            <a:r>
              <a:rPr lang="hu-HU" dirty="0"/>
              <a:t>. ICU, NICU, </a:t>
            </a:r>
            <a:r>
              <a:rPr lang="hu-HU" dirty="0" err="1"/>
              <a:t>transplantation</a:t>
            </a:r>
            <a:r>
              <a:rPr lang="hu-HU" dirty="0"/>
              <a:t> unit, </a:t>
            </a:r>
            <a:r>
              <a:rPr lang="hu-HU" dirty="0" err="1"/>
              <a:t>dialysis</a:t>
            </a:r>
            <a:r>
              <a:rPr lang="hu-HU" dirty="0" smtClean="0"/>
              <a:t>).</a:t>
            </a:r>
          </a:p>
          <a:p>
            <a:endParaRPr lang="hu-HU" dirty="0"/>
          </a:p>
          <a:p>
            <a:pPr lvl="1" indent="0">
              <a:buNone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8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églalap 2"/>
          <p:cNvSpPr>
            <a:spLocks noChangeArrowheads="1"/>
          </p:cNvSpPr>
          <p:nvPr/>
        </p:nvSpPr>
        <p:spPr bwMode="auto">
          <a:xfrm>
            <a:off x="609601" y="1412875"/>
            <a:ext cx="106634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400" dirty="0" err="1" smtClean="0">
                <a:latin typeface="+mn-lt"/>
              </a:rPr>
              <a:t>Establish</a:t>
            </a:r>
            <a:r>
              <a:rPr lang="hu-HU" altLang="hu-HU" sz="2400" dirty="0" smtClean="0">
                <a:latin typeface="+mn-lt"/>
              </a:rPr>
              <a:t> a </a:t>
            </a:r>
            <a:r>
              <a:rPr lang="hu-HU" altLang="hu-HU" sz="2400" dirty="0" err="1" smtClean="0">
                <a:latin typeface="+mn-lt"/>
              </a:rPr>
              <a:t>formal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case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definition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to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systematically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identify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cases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that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are</a:t>
            </a:r>
            <a:r>
              <a:rPr lang="hu-HU" altLang="hu-HU" sz="2400" dirty="0" smtClean="0">
                <a:latin typeface="+mn-lt"/>
              </a:rPr>
              <a:t> part of </a:t>
            </a:r>
            <a:r>
              <a:rPr lang="hu-HU" altLang="hu-HU" sz="2400" dirty="0" err="1" smtClean="0">
                <a:latin typeface="+mn-lt"/>
              </a:rPr>
              <a:t>the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outbreak</a:t>
            </a:r>
            <a:r>
              <a:rPr lang="hu-HU" altLang="hu-HU" sz="2400" dirty="0" smtClean="0">
                <a:latin typeface="+mn-lt"/>
              </a:rPr>
              <a:t>: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>
                <a:latin typeface="+mn-lt"/>
              </a:rPr>
              <a:t>P</a:t>
            </a:r>
            <a:r>
              <a:rPr lang="hu-HU" altLang="hu-HU" sz="2000" dirty="0" err="1" smtClean="0">
                <a:latin typeface="+mn-lt"/>
              </a:rPr>
              <a:t>erson</a:t>
            </a:r>
            <a:r>
              <a:rPr lang="hu-HU" altLang="hu-HU" sz="2000" dirty="0" smtClean="0">
                <a:latin typeface="+mn-lt"/>
              </a:rPr>
              <a:t>, </a:t>
            </a:r>
            <a:r>
              <a:rPr lang="hu-HU" altLang="hu-HU" sz="2000" dirty="0" err="1" smtClean="0">
                <a:latin typeface="+mn-lt"/>
              </a:rPr>
              <a:t>place</a:t>
            </a:r>
            <a:r>
              <a:rPr lang="hu-HU" altLang="hu-HU" sz="2000" dirty="0" smtClean="0">
                <a:latin typeface="+mn-lt"/>
              </a:rPr>
              <a:t> and </a:t>
            </a:r>
            <a:r>
              <a:rPr lang="hu-HU" altLang="hu-HU" sz="2000" dirty="0" err="1" smtClean="0">
                <a:latin typeface="+mn-lt"/>
              </a:rPr>
              <a:t>time</a:t>
            </a:r>
            <a:r>
              <a:rPr lang="hu-HU" altLang="hu-HU" sz="2000" dirty="0" smtClean="0">
                <a:latin typeface="+mn-lt"/>
              </a:rPr>
              <a:t> </a:t>
            </a:r>
            <a:r>
              <a:rPr lang="hu-HU" altLang="hu-HU" sz="2000" dirty="0" err="1" smtClean="0">
                <a:latin typeface="+mn-lt"/>
              </a:rPr>
              <a:t>criteria</a:t>
            </a:r>
            <a:endParaRPr lang="hu-HU" altLang="hu-HU" sz="2000" dirty="0">
              <a:latin typeface="+mn-lt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latin typeface="+mn-lt"/>
              </a:rPr>
              <a:t>Clinical</a:t>
            </a:r>
            <a:r>
              <a:rPr lang="hu-HU" altLang="hu-HU" sz="2000" dirty="0" smtClean="0">
                <a:latin typeface="+mn-lt"/>
              </a:rPr>
              <a:t>, </a:t>
            </a:r>
            <a:r>
              <a:rPr lang="hu-HU" altLang="hu-HU" sz="2000" dirty="0" err="1" smtClean="0">
                <a:latin typeface="+mn-lt"/>
              </a:rPr>
              <a:t>epidemiological</a:t>
            </a:r>
            <a:r>
              <a:rPr lang="hu-HU" altLang="hu-HU" sz="2000" dirty="0" smtClean="0">
                <a:latin typeface="+mn-lt"/>
              </a:rPr>
              <a:t> and </a:t>
            </a:r>
            <a:r>
              <a:rPr lang="hu-HU" altLang="hu-HU" sz="2000" dirty="0" err="1" smtClean="0">
                <a:latin typeface="+mn-lt"/>
              </a:rPr>
              <a:t>laboratory</a:t>
            </a:r>
            <a:r>
              <a:rPr lang="hu-HU" altLang="hu-HU" sz="2000" dirty="0" smtClean="0">
                <a:latin typeface="+mn-lt"/>
              </a:rPr>
              <a:t> </a:t>
            </a:r>
            <a:r>
              <a:rPr lang="hu-HU" altLang="hu-HU" sz="2000" dirty="0" err="1" smtClean="0">
                <a:latin typeface="+mn-lt"/>
              </a:rPr>
              <a:t>criteria</a:t>
            </a:r>
            <a:endParaRPr lang="hu-HU" altLang="hu-HU" sz="2000" dirty="0" smtClean="0">
              <a:latin typeface="+mn-lt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000" dirty="0" err="1" smtClean="0">
                <a:latin typeface="+mn-lt"/>
              </a:rPr>
              <a:t>Confirmed</a:t>
            </a:r>
            <a:r>
              <a:rPr lang="hu-HU" altLang="hu-HU" sz="2000" dirty="0" smtClean="0">
                <a:latin typeface="+mn-lt"/>
              </a:rPr>
              <a:t>, </a:t>
            </a:r>
            <a:r>
              <a:rPr lang="hu-HU" altLang="hu-HU" sz="2000" dirty="0" err="1" smtClean="0">
                <a:latin typeface="+mn-lt"/>
              </a:rPr>
              <a:t>probable</a:t>
            </a:r>
            <a:r>
              <a:rPr lang="hu-HU" altLang="hu-HU" sz="2000" dirty="0" smtClean="0">
                <a:latin typeface="+mn-lt"/>
              </a:rPr>
              <a:t>, </a:t>
            </a:r>
            <a:r>
              <a:rPr lang="hu-HU" altLang="hu-HU" sz="2000" dirty="0" err="1" smtClean="0">
                <a:latin typeface="+mn-lt"/>
              </a:rPr>
              <a:t>possible</a:t>
            </a:r>
            <a:r>
              <a:rPr lang="hu-HU" altLang="hu-HU" sz="2000" dirty="0" smtClean="0">
                <a:latin typeface="+mn-lt"/>
              </a:rPr>
              <a:t> </a:t>
            </a:r>
            <a:r>
              <a:rPr lang="hu-HU" altLang="hu-HU" sz="2000" dirty="0" err="1" smtClean="0">
                <a:latin typeface="+mn-lt"/>
              </a:rPr>
              <a:t>case</a:t>
            </a:r>
            <a:r>
              <a:rPr lang="hu-HU" altLang="hu-HU" sz="2000" dirty="0" smtClean="0">
                <a:latin typeface="+mn-lt"/>
              </a:rPr>
              <a:t> </a:t>
            </a:r>
            <a:r>
              <a:rPr lang="hu-HU" altLang="hu-HU" sz="2000" dirty="0" err="1" smtClean="0">
                <a:latin typeface="+mn-lt"/>
              </a:rPr>
              <a:t>categories</a:t>
            </a:r>
            <a:endParaRPr lang="hu-HU" altLang="hu-HU" sz="2000" dirty="0" smtClean="0">
              <a:latin typeface="+mn-lt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400" dirty="0" smtClean="0">
                <a:latin typeface="+mn-lt"/>
              </a:rPr>
              <a:t>The </a:t>
            </a:r>
            <a:r>
              <a:rPr lang="hu-HU" altLang="hu-HU" sz="2400" dirty="0" err="1" smtClean="0">
                <a:latin typeface="+mn-lt"/>
              </a:rPr>
              <a:t>case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definition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should</a:t>
            </a:r>
            <a:r>
              <a:rPr lang="hu-HU" altLang="hu-HU" sz="2400" dirty="0" smtClean="0">
                <a:latin typeface="+mn-lt"/>
              </a:rPr>
              <a:t> be </a:t>
            </a:r>
            <a:r>
              <a:rPr lang="hu-HU" altLang="hu-HU" sz="2400" b="1" dirty="0" err="1" smtClean="0">
                <a:latin typeface="+mn-lt"/>
              </a:rPr>
              <a:t>sensitive</a:t>
            </a:r>
            <a:r>
              <a:rPr lang="hu-HU" altLang="hu-HU" sz="2400" b="1" dirty="0" smtClean="0">
                <a:latin typeface="+mn-lt"/>
              </a:rPr>
              <a:t> </a:t>
            </a:r>
            <a:r>
              <a:rPr lang="hu-HU" altLang="hu-HU" sz="2400" b="1" dirty="0" err="1" smtClean="0">
                <a:latin typeface="+mn-lt"/>
              </a:rPr>
              <a:t>enough</a:t>
            </a:r>
            <a:r>
              <a:rPr lang="hu-HU" altLang="hu-HU" sz="2400" b="1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to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capture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any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potential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cases</a:t>
            </a:r>
            <a:r>
              <a:rPr lang="hu-HU" altLang="hu-HU" sz="2400" dirty="0" smtClean="0">
                <a:latin typeface="+mn-lt"/>
              </a:rPr>
              <a:t> (</a:t>
            </a:r>
            <a:r>
              <a:rPr lang="hu-HU" altLang="hu-HU" sz="2400" dirty="0" err="1" smtClean="0">
                <a:latin typeface="+mn-lt"/>
              </a:rPr>
              <a:t>reflecting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the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true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extent</a:t>
            </a:r>
            <a:r>
              <a:rPr lang="hu-HU" altLang="hu-HU" sz="2400" dirty="0" smtClean="0">
                <a:latin typeface="+mn-lt"/>
              </a:rPr>
              <a:t> of </a:t>
            </a:r>
            <a:r>
              <a:rPr lang="hu-HU" altLang="hu-HU" sz="2400" dirty="0" err="1" smtClean="0">
                <a:latin typeface="+mn-lt"/>
              </a:rPr>
              <a:t>the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outbreak</a:t>
            </a:r>
            <a:r>
              <a:rPr lang="hu-HU" altLang="hu-HU" sz="2400" dirty="0" smtClean="0">
                <a:latin typeface="+mn-lt"/>
              </a:rPr>
              <a:t>) and </a:t>
            </a:r>
            <a:r>
              <a:rPr lang="hu-HU" altLang="hu-HU" sz="2400" b="1" dirty="0" err="1" smtClean="0">
                <a:latin typeface="+mn-lt"/>
              </a:rPr>
              <a:t>specific</a:t>
            </a:r>
            <a:r>
              <a:rPr lang="hu-HU" altLang="hu-HU" sz="2400" b="1" dirty="0" smtClean="0">
                <a:latin typeface="+mn-lt"/>
              </a:rPr>
              <a:t> </a:t>
            </a:r>
            <a:r>
              <a:rPr lang="hu-HU" altLang="hu-HU" sz="2400" b="1" dirty="0" err="1" smtClean="0">
                <a:latin typeface="+mn-lt"/>
              </a:rPr>
              <a:t>enough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to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ensure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that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case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counts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are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not</a:t>
            </a:r>
            <a:r>
              <a:rPr lang="hu-HU" altLang="hu-HU" sz="2400" dirty="0" smtClean="0">
                <a:latin typeface="+mn-lt"/>
              </a:rPr>
              <a:t> „</a:t>
            </a:r>
            <a:r>
              <a:rPr lang="hu-HU" altLang="hu-HU" sz="2400" dirty="0" err="1" smtClean="0">
                <a:latin typeface="+mn-lt"/>
              </a:rPr>
              <a:t>inflated</a:t>
            </a:r>
            <a:r>
              <a:rPr lang="hu-HU" altLang="hu-HU" sz="2400" dirty="0" smtClean="0">
                <a:latin typeface="+mn-lt"/>
              </a:rPr>
              <a:t>” (</a:t>
            </a:r>
            <a:r>
              <a:rPr lang="hu-HU" altLang="hu-HU" sz="2400" dirty="0" err="1" smtClean="0">
                <a:latin typeface="+mn-lt"/>
              </a:rPr>
              <a:t>otherwise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investigation</a:t>
            </a:r>
            <a:r>
              <a:rPr lang="hu-HU" altLang="hu-HU" sz="2400" dirty="0" smtClean="0">
                <a:latin typeface="+mn-lt"/>
              </a:rPr>
              <a:t> of </a:t>
            </a:r>
            <a:r>
              <a:rPr lang="hu-HU" altLang="hu-HU" sz="2400" dirty="0" err="1" smtClean="0">
                <a:latin typeface="+mn-lt"/>
              </a:rPr>
              <a:t>epidemiological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links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may</a:t>
            </a:r>
            <a:r>
              <a:rPr lang="hu-HU" altLang="hu-HU" sz="2400" dirty="0" smtClean="0">
                <a:latin typeface="+mn-lt"/>
              </a:rPr>
              <a:t> be </a:t>
            </a:r>
            <a:r>
              <a:rPr lang="hu-HU" altLang="hu-HU" sz="2400" dirty="0" err="1" smtClean="0">
                <a:latin typeface="+mn-lt"/>
              </a:rPr>
              <a:t>biased</a:t>
            </a:r>
            <a:r>
              <a:rPr lang="hu-HU" altLang="hu-HU" sz="2400" dirty="0" smtClean="0">
                <a:latin typeface="+mn-lt"/>
              </a:rPr>
              <a:t>).  </a:t>
            </a:r>
            <a:endParaRPr lang="hu-HU" altLang="hu-HU" sz="2400" dirty="0">
              <a:latin typeface="+mn-lt"/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2400" dirty="0">
                <a:latin typeface="+mn-lt"/>
              </a:rPr>
              <a:t>The </a:t>
            </a:r>
            <a:r>
              <a:rPr lang="hu-HU" altLang="hu-HU" sz="2400" dirty="0" err="1">
                <a:latin typeface="+mn-lt"/>
              </a:rPr>
              <a:t>case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definition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>
                <a:latin typeface="+mn-lt"/>
              </a:rPr>
              <a:t>may</a:t>
            </a:r>
            <a:r>
              <a:rPr lang="hu-HU" altLang="hu-HU" sz="2400" dirty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change</a:t>
            </a:r>
            <a:r>
              <a:rPr lang="hu-HU" altLang="hu-HU" sz="2400" dirty="0" smtClean="0">
                <a:latin typeface="+mn-lt"/>
              </a:rPr>
              <a:t> over </a:t>
            </a:r>
            <a:r>
              <a:rPr lang="hu-HU" altLang="hu-HU" sz="2400" dirty="0" err="1" smtClean="0">
                <a:latin typeface="+mn-lt"/>
              </a:rPr>
              <a:t>time</a:t>
            </a:r>
            <a:r>
              <a:rPr lang="hu-HU" altLang="hu-HU" sz="2400" dirty="0" smtClean="0">
                <a:latin typeface="+mn-lt"/>
              </a:rPr>
              <a:t> (</a:t>
            </a:r>
            <a:r>
              <a:rPr lang="hu-HU" altLang="hu-HU" sz="2400" dirty="0" err="1" smtClean="0">
                <a:latin typeface="+mn-lt"/>
              </a:rPr>
              <a:t>sensitive</a:t>
            </a:r>
            <a:r>
              <a:rPr lang="hu-HU" altLang="hu-HU" sz="2400" dirty="0" smtClean="0">
                <a:latin typeface="+mn-lt"/>
              </a:rPr>
              <a:t>, </a:t>
            </a:r>
            <a:r>
              <a:rPr lang="hu-HU" altLang="hu-HU" sz="2400" dirty="0" err="1" smtClean="0">
                <a:latin typeface="+mn-lt"/>
              </a:rPr>
              <a:t>including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the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pathogen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identified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hu-HU" altLang="hu-HU" sz="2400" dirty="0" err="1" smtClean="0">
                <a:latin typeface="+mn-lt"/>
                <a:sym typeface="Wingdings" panose="05000000000000000000" pitchFamily="2" charset="2"/>
              </a:rPr>
              <a:t>specific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, </a:t>
            </a:r>
            <a:r>
              <a:rPr lang="hu-HU" altLang="hu-HU" sz="2400" dirty="0" err="1" smtClean="0">
                <a:latin typeface="+mn-lt"/>
                <a:sym typeface="Wingdings" panose="05000000000000000000" pitchFamily="2" charset="2"/>
              </a:rPr>
              <a:t>including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hu-HU" altLang="hu-HU" sz="2400" dirty="0" err="1" smtClean="0">
                <a:latin typeface="+mn-lt"/>
                <a:sym typeface="Wingdings" panose="05000000000000000000" pitchFamily="2" charset="2"/>
              </a:rPr>
              <a:t>genotype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 of </a:t>
            </a:r>
            <a:r>
              <a:rPr lang="hu-HU" altLang="hu-HU" sz="2400" dirty="0" err="1" smtClean="0">
                <a:latin typeface="+mn-lt"/>
                <a:sym typeface="Wingdings" panose="05000000000000000000" pitchFamily="2" charset="2"/>
              </a:rPr>
              <a:t>the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hu-HU" altLang="hu-HU" sz="2400" dirty="0" err="1" smtClean="0">
                <a:latin typeface="+mn-lt"/>
                <a:sym typeface="Wingdings" panose="05000000000000000000" pitchFamily="2" charset="2"/>
              </a:rPr>
              <a:t>outbreak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hu-HU" altLang="hu-HU" sz="2400" dirty="0" err="1" smtClean="0">
                <a:latin typeface="+mn-lt"/>
                <a:sym typeface="Wingdings" panose="05000000000000000000" pitchFamily="2" charset="2"/>
              </a:rPr>
              <a:t>strain</a:t>
            </a:r>
            <a:r>
              <a:rPr lang="hu-HU" altLang="hu-HU" sz="2400" dirty="0" smtClean="0">
                <a:latin typeface="+mn-lt"/>
                <a:sym typeface="Wingdings" panose="05000000000000000000" pitchFamily="2" charset="2"/>
              </a:rPr>
              <a:t>)</a:t>
            </a:r>
            <a:endParaRPr lang="hu-HU" altLang="hu-HU" sz="2400" dirty="0">
              <a:latin typeface="+mn-lt"/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2400" dirty="0" err="1" smtClean="0">
                <a:latin typeface="+mn-lt"/>
              </a:rPr>
              <a:t>Prospective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>
                <a:latin typeface="+mn-lt"/>
              </a:rPr>
              <a:t>+/- </a:t>
            </a:r>
            <a:r>
              <a:rPr lang="hu-HU" sz="2400" dirty="0" err="1">
                <a:latin typeface="+mn-lt"/>
              </a:rPr>
              <a:t>retrospective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>
                <a:latin typeface="+mn-lt"/>
              </a:rPr>
              <a:t>case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finding</a:t>
            </a:r>
            <a:endParaRPr lang="hu-HU" sz="2400" dirty="0" smtClean="0">
              <a:latin typeface="+mn-lt"/>
            </a:endParaRPr>
          </a:p>
          <a:p>
            <a:pPr marL="342900" lvl="1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sz="2400" dirty="0" smtClean="0">
              <a:latin typeface="+mn-lt"/>
            </a:endParaRPr>
          </a:p>
        </p:txBody>
      </p:sp>
      <p:sp>
        <p:nvSpPr>
          <p:cNvPr id="26627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5. </a:t>
            </a:r>
            <a:r>
              <a:rPr lang="hu-HU" altLang="hu-HU" dirty="0" err="1" smtClean="0"/>
              <a:t>Establishing</a:t>
            </a:r>
            <a:r>
              <a:rPr lang="hu-HU" altLang="hu-HU" dirty="0" smtClean="0"/>
              <a:t> a </a:t>
            </a:r>
            <a:r>
              <a:rPr lang="hu-HU" altLang="hu-HU" dirty="0" err="1" smtClean="0"/>
              <a:t>formal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case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definition</a:t>
            </a:r>
            <a:endParaRPr lang="hu-HU" altLang="hu-HU" dirty="0"/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0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2000" y="1474237"/>
            <a:ext cx="10750865" cy="470272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 b="1" dirty="0">
                <a:latin typeface="+mn-lt"/>
              </a:rPr>
              <a:t>Confirmed case</a:t>
            </a:r>
            <a:r>
              <a:rPr lang="en-US" sz="2200" dirty="0">
                <a:latin typeface="+mn-lt"/>
              </a:rPr>
              <a:t>: An inpatient admitted to or present on the </a:t>
            </a:r>
            <a:r>
              <a:rPr lang="en-US" sz="2200" dirty="0" smtClean="0">
                <a:latin typeface="+mn-lt"/>
              </a:rPr>
              <a:t>ICU</a:t>
            </a:r>
            <a:r>
              <a:rPr lang="hu-HU" sz="2200" dirty="0" smtClean="0">
                <a:latin typeface="+mn-lt"/>
              </a:rPr>
              <a:t> </a:t>
            </a:r>
            <a:r>
              <a:rPr lang="hu-HU" sz="2200" dirty="0"/>
              <a:t>in </a:t>
            </a:r>
            <a:r>
              <a:rPr lang="hu-HU" sz="2200" dirty="0" err="1"/>
              <a:t>Hospital</a:t>
            </a:r>
            <a:r>
              <a:rPr lang="hu-HU" sz="2200" dirty="0"/>
              <a:t> „A”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between </a:t>
            </a:r>
            <a:r>
              <a:rPr lang="hu-HU" sz="2200" dirty="0" smtClean="0">
                <a:latin typeface="+mn-lt"/>
              </a:rPr>
              <a:t>1 and 15 </a:t>
            </a:r>
            <a:r>
              <a:rPr lang="hu-HU" sz="2200" dirty="0" err="1" smtClean="0">
                <a:latin typeface="+mn-lt"/>
              </a:rPr>
              <a:t>January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with any type of microbiological sample positive for </a:t>
            </a:r>
            <a:r>
              <a:rPr lang="en-US" sz="2200" i="1" dirty="0" smtClean="0">
                <a:latin typeface="+mn-lt"/>
              </a:rPr>
              <a:t>P</a:t>
            </a:r>
            <a:r>
              <a:rPr lang="hu-HU" sz="2200" i="1" dirty="0" err="1" smtClean="0">
                <a:latin typeface="+mn-lt"/>
              </a:rPr>
              <a:t>antoea</a:t>
            </a:r>
            <a:r>
              <a:rPr lang="en-US" sz="2200" i="1" dirty="0" smtClean="0">
                <a:latin typeface="+mn-lt"/>
              </a:rPr>
              <a:t> </a:t>
            </a:r>
            <a:r>
              <a:rPr lang="en-US" sz="2200" i="1" dirty="0" err="1">
                <a:latin typeface="+mn-lt"/>
              </a:rPr>
              <a:t>agglomerans</a:t>
            </a:r>
            <a:r>
              <a:rPr lang="en-US" sz="2200" i="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during the </a:t>
            </a:r>
            <a:r>
              <a:rPr lang="hu-HU" sz="2200" dirty="0" err="1" smtClean="0">
                <a:latin typeface="+mn-lt"/>
              </a:rPr>
              <a:t>patient’s</a:t>
            </a:r>
            <a:r>
              <a:rPr lang="hu-HU" sz="22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ICU stay.</a:t>
            </a:r>
            <a:endParaRPr lang="en-US" sz="22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sz="2200" b="1" dirty="0" smtClean="0">
                <a:latin typeface="+mn-lt"/>
              </a:rPr>
              <a:t>Probable </a:t>
            </a:r>
            <a:r>
              <a:rPr lang="en-US" sz="2200" b="1" dirty="0">
                <a:latin typeface="+mn-lt"/>
              </a:rPr>
              <a:t>case</a:t>
            </a:r>
            <a:r>
              <a:rPr lang="en-US" sz="2200" dirty="0">
                <a:latin typeface="+mn-lt"/>
              </a:rPr>
              <a:t>: An inpatient admitted to or present on the ICU </a:t>
            </a:r>
            <a:r>
              <a:rPr lang="hu-HU" sz="2200" dirty="0"/>
              <a:t>in </a:t>
            </a:r>
            <a:r>
              <a:rPr lang="hu-HU" sz="2200" dirty="0" err="1"/>
              <a:t>Hospital</a:t>
            </a:r>
            <a:r>
              <a:rPr lang="hu-HU" sz="2200" dirty="0"/>
              <a:t> „A” </a:t>
            </a:r>
            <a:r>
              <a:rPr lang="en-US" sz="2200" dirty="0" smtClean="0">
                <a:latin typeface="+mn-lt"/>
              </a:rPr>
              <a:t>between </a:t>
            </a:r>
            <a:r>
              <a:rPr lang="hu-HU" sz="2200" dirty="0"/>
              <a:t>1 and </a:t>
            </a:r>
            <a:r>
              <a:rPr lang="hu-HU" sz="2200" dirty="0" smtClean="0"/>
              <a:t>15 </a:t>
            </a:r>
            <a:r>
              <a:rPr lang="hu-HU" sz="2200" dirty="0" err="1" smtClean="0"/>
              <a:t>January</a:t>
            </a:r>
            <a:r>
              <a:rPr lang="hu-HU" sz="2200" dirty="0" smtClean="0"/>
              <a:t>, </a:t>
            </a:r>
            <a:r>
              <a:rPr lang="en-US" sz="2200" dirty="0" smtClean="0">
                <a:latin typeface="+mn-lt"/>
              </a:rPr>
              <a:t>and </a:t>
            </a:r>
            <a:r>
              <a:rPr lang="en-US" sz="2200" dirty="0">
                <a:latin typeface="+mn-lt"/>
              </a:rPr>
              <a:t>who developed fulminant septic shock with </a:t>
            </a:r>
            <a:r>
              <a:rPr lang="en-US" sz="2200" dirty="0" smtClean="0">
                <a:latin typeface="+mn-lt"/>
              </a:rPr>
              <a:t>c</a:t>
            </a:r>
            <a:r>
              <a:rPr lang="hu-HU" sz="2200" dirty="0" err="1" smtClean="0">
                <a:latin typeface="+mn-lt"/>
              </a:rPr>
              <a:t>ardiovascular</a:t>
            </a:r>
            <a:r>
              <a:rPr lang="en-US" sz="2200" dirty="0" smtClean="0">
                <a:latin typeface="+mn-lt"/>
              </a:rPr>
              <a:t> collapse</a:t>
            </a:r>
            <a:r>
              <a:rPr lang="hu-HU" sz="2200" dirty="0" smtClean="0">
                <a:latin typeface="+mn-lt"/>
              </a:rPr>
              <a:t>, </a:t>
            </a:r>
            <a:r>
              <a:rPr lang="en-US" sz="2200" dirty="0" smtClean="0">
                <a:latin typeface="+mn-lt"/>
              </a:rPr>
              <a:t>and </a:t>
            </a:r>
            <a:r>
              <a:rPr lang="en-US" sz="2200" dirty="0">
                <a:latin typeface="+mn-lt"/>
              </a:rPr>
              <a:t>no sample was taken or sample was negative in the above period.</a:t>
            </a:r>
          </a:p>
          <a:p>
            <a:pPr>
              <a:spcBef>
                <a:spcPts val="1800"/>
              </a:spcBef>
            </a:pPr>
            <a:r>
              <a:rPr lang="en-US" sz="2200" b="1" dirty="0" smtClean="0">
                <a:latin typeface="+mn-lt"/>
              </a:rPr>
              <a:t>Possible </a:t>
            </a:r>
            <a:r>
              <a:rPr lang="en-US" sz="2200" b="1" dirty="0">
                <a:latin typeface="+mn-lt"/>
              </a:rPr>
              <a:t>case</a:t>
            </a:r>
            <a:r>
              <a:rPr lang="en-US" sz="2200" dirty="0">
                <a:latin typeface="+mn-lt"/>
              </a:rPr>
              <a:t>: An inpatient admitted to or present on the ICU </a:t>
            </a:r>
            <a:r>
              <a:rPr lang="hu-HU" sz="2200" dirty="0"/>
              <a:t>in </a:t>
            </a:r>
            <a:r>
              <a:rPr lang="hu-HU" sz="2200" dirty="0" err="1"/>
              <a:t>Hospital</a:t>
            </a:r>
            <a:r>
              <a:rPr lang="hu-HU" sz="2200" dirty="0"/>
              <a:t> „A” </a:t>
            </a:r>
            <a:r>
              <a:rPr lang="en-US" sz="2200" dirty="0" smtClean="0">
                <a:latin typeface="+mn-lt"/>
              </a:rPr>
              <a:t>between </a:t>
            </a:r>
            <a:r>
              <a:rPr lang="hu-HU" sz="2200" dirty="0"/>
              <a:t>1 and 15 </a:t>
            </a:r>
            <a:r>
              <a:rPr lang="hu-HU" sz="2200" dirty="0" err="1" smtClean="0"/>
              <a:t>January</a:t>
            </a:r>
            <a:r>
              <a:rPr lang="hu-HU" sz="2200" dirty="0" smtClean="0"/>
              <a:t>,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and who developed signs and symptoms of infection (e.g. increased </a:t>
            </a:r>
            <a:r>
              <a:rPr lang="en-US" sz="2200" dirty="0" err="1">
                <a:latin typeface="+mn-lt"/>
              </a:rPr>
              <a:t>procalcitonin</a:t>
            </a:r>
            <a:r>
              <a:rPr lang="en-US" sz="2200" dirty="0">
                <a:latin typeface="+mn-lt"/>
              </a:rPr>
              <a:t>/WBC/CRP levels, hypotension, fever or increased temperature</a:t>
            </a:r>
            <a:r>
              <a:rPr lang="en-US" sz="2200" dirty="0" smtClean="0">
                <a:latin typeface="+mn-lt"/>
              </a:rPr>
              <a:t>)</a:t>
            </a:r>
            <a:r>
              <a:rPr lang="hu-HU" sz="2200" dirty="0" smtClean="0">
                <a:latin typeface="+mn-lt"/>
              </a:rPr>
              <a:t>,</a:t>
            </a:r>
            <a:r>
              <a:rPr lang="en-US" sz="2200" dirty="0" smtClean="0">
                <a:latin typeface="+mn-lt"/>
              </a:rPr>
              <a:t> and </a:t>
            </a:r>
            <a:r>
              <a:rPr lang="en-US" sz="2200" dirty="0">
                <a:latin typeface="+mn-lt"/>
              </a:rPr>
              <a:t>no sample was taken or sample was negative in the above period.</a:t>
            </a:r>
          </a:p>
          <a:p>
            <a:pPr>
              <a:spcBef>
                <a:spcPts val="1800"/>
              </a:spcBef>
            </a:pPr>
            <a:endParaRPr lang="en-GB" sz="22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3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999" y="369072"/>
            <a:ext cx="10354188" cy="951722"/>
          </a:xfrm>
        </p:spPr>
        <p:txBody>
          <a:bodyPr>
            <a:normAutofit/>
          </a:bodyPr>
          <a:lstStyle/>
          <a:p>
            <a:r>
              <a:rPr lang="hu-HU" dirty="0" smtClean="0"/>
              <a:t>6. </a:t>
            </a:r>
            <a:r>
              <a:rPr lang="hu-HU" dirty="0" err="1" smtClean="0"/>
              <a:t>Organizing</a:t>
            </a:r>
            <a:r>
              <a:rPr lang="hu-HU" dirty="0" smtClean="0"/>
              <a:t> </a:t>
            </a:r>
            <a:r>
              <a:rPr lang="hu-HU" dirty="0" err="1" smtClean="0"/>
              <a:t>descriptive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in a „line </a:t>
            </a:r>
            <a:r>
              <a:rPr lang="hu-HU" dirty="0" err="1" smtClean="0"/>
              <a:t>list</a:t>
            </a:r>
            <a:r>
              <a:rPr lang="hu-HU" dirty="0" smtClean="0"/>
              <a:t>”</a:t>
            </a:r>
            <a:br>
              <a:rPr lang="hu-HU" dirty="0" smtClean="0"/>
            </a:br>
            <a:r>
              <a:rPr lang="hu-HU" sz="2600" b="0" i="1" dirty="0" smtClean="0"/>
              <a:t>(</a:t>
            </a:r>
            <a:r>
              <a:rPr lang="hu-HU" sz="2600" b="0" i="1" dirty="0" err="1" smtClean="0"/>
              <a:t>exposure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data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collected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tailored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to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the</a:t>
            </a:r>
            <a:r>
              <a:rPr lang="hu-HU" sz="2600" b="0" i="1" dirty="0" smtClean="0"/>
              <a:t> context of a </a:t>
            </a:r>
            <a:r>
              <a:rPr lang="hu-HU" sz="2600" b="0" i="1" dirty="0" err="1" smtClean="0"/>
              <a:t>given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outbreak</a:t>
            </a:r>
            <a:r>
              <a:rPr lang="hu-HU" sz="2600" b="0" i="1" dirty="0" smtClean="0"/>
              <a:t>)</a:t>
            </a:r>
            <a:endParaRPr lang="hu-HU" sz="2600" b="0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1644" y="1485354"/>
            <a:ext cx="5486400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/>
              <a:t>D</a:t>
            </a:r>
            <a:r>
              <a:rPr lang="hu-HU" sz="2200" b="1" dirty="0" err="1" smtClean="0"/>
              <a:t>emographic</a:t>
            </a:r>
            <a:r>
              <a:rPr lang="hu-HU" sz="2200" b="1" dirty="0" smtClean="0"/>
              <a:t> and </a:t>
            </a:r>
            <a:r>
              <a:rPr lang="hu-HU" sz="2200" b="1" dirty="0" err="1" smtClean="0"/>
              <a:t>outcome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data</a:t>
            </a:r>
            <a:r>
              <a:rPr lang="hu-HU" sz="2200" b="1" dirty="0" smtClean="0"/>
              <a:t>: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Patient's name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Patient</a:t>
            </a:r>
            <a:r>
              <a:rPr lang="hu-HU" sz="2100" dirty="0" smtClean="0"/>
              <a:t> </a:t>
            </a:r>
            <a:r>
              <a:rPr lang="hu-HU" sz="2100" dirty="0" err="1" smtClean="0"/>
              <a:t>ID</a:t>
            </a:r>
            <a:r>
              <a:rPr lang="hu-HU" sz="21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smtClean="0"/>
              <a:t>A</a:t>
            </a:r>
            <a:r>
              <a:rPr lang="en-US" sz="2100" dirty="0" err="1" smtClean="0"/>
              <a:t>ge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smtClean="0"/>
              <a:t>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Case</a:t>
            </a:r>
            <a:r>
              <a:rPr lang="hu-HU" sz="2100" dirty="0" smtClean="0"/>
              <a:t> status (</a:t>
            </a:r>
            <a:r>
              <a:rPr lang="hu-HU" sz="2100" dirty="0" err="1" smtClean="0"/>
              <a:t>confirmed</a:t>
            </a:r>
            <a:r>
              <a:rPr lang="hu-HU" sz="2100" dirty="0" smtClean="0"/>
              <a:t>, </a:t>
            </a:r>
            <a:r>
              <a:rPr lang="hu-HU" sz="2100" dirty="0" err="1" smtClean="0"/>
              <a:t>probable</a:t>
            </a:r>
            <a:r>
              <a:rPr lang="hu-HU" sz="2100" dirty="0" smtClean="0"/>
              <a:t>, </a:t>
            </a:r>
            <a:r>
              <a:rPr lang="hu-HU" sz="2100" dirty="0" err="1" smtClean="0"/>
              <a:t>possible</a:t>
            </a:r>
            <a:r>
              <a:rPr lang="hu-HU" sz="2100" dirty="0" smtClean="0"/>
              <a:t>)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Date of hospital admission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/>
              <a:t>Location</a:t>
            </a:r>
            <a:r>
              <a:rPr lang="hu-HU" sz="2100" dirty="0"/>
              <a:t> </a:t>
            </a:r>
            <a:r>
              <a:rPr lang="hu-HU" sz="2100" dirty="0" err="1"/>
              <a:t>data</a:t>
            </a:r>
            <a:r>
              <a:rPr lang="hu-HU" sz="2100" dirty="0"/>
              <a:t> (</a:t>
            </a:r>
            <a:r>
              <a:rPr lang="hu-HU" sz="2100" dirty="0" err="1" smtClean="0"/>
              <a:t>room</a:t>
            </a:r>
            <a:r>
              <a:rPr lang="hu-HU" sz="2100" dirty="0" smtClean="0"/>
              <a:t>#, bed#)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/>
              <a:t>Transfer</a:t>
            </a:r>
            <a:r>
              <a:rPr lang="hu-HU" sz="2100" dirty="0"/>
              <a:t> </a:t>
            </a:r>
            <a:r>
              <a:rPr lang="hu-HU" sz="2100" dirty="0" err="1"/>
              <a:t>between</a:t>
            </a:r>
            <a:r>
              <a:rPr lang="hu-HU" sz="2100" dirty="0"/>
              <a:t> </a:t>
            </a:r>
            <a:r>
              <a:rPr lang="hu-HU" sz="2100" dirty="0" err="1"/>
              <a:t>wards</a:t>
            </a:r>
            <a:r>
              <a:rPr lang="hu-HU" sz="2100" dirty="0"/>
              <a:t> + </a:t>
            </a:r>
            <a:r>
              <a:rPr lang="hu-HU" sz="2100" dirty="0" err="1"/>
              <a:t>dates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Infection</a:t>
            </a:r>
            <a:r>
              <a:rPr lang="hu-HU" sz="2100" dirty="0" smtClean="0"/>
              <a:t>/</a:t>
            </a:r>
            <a:r>
              <a:rPr lang="hu-HU" sz="2100" dirty="0" err="1" smtClean="0"/>
              <a:t>colonisation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Onset </a:t>
            </a:r>
            <a:r>
              <a:rPr lang="en-US" sz="2100" dirty="0"/>
              <a:t>of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Clinical</a:t>
            </a:r>
            <a:r>
              <a:rPr lang="hu-HU" sz="2100" dirty="0" smtClean="0"/>
              <a:t> </a:t>
            </a:r>
            <a:r>
              <a:rPr lang="hu-HU" sz="2100" dirty="0" err="1" smtClean="0"/>
              <a:t>manifestation</a:t>
            </a:r>
            <a:endParaRPr lang="hu-HU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Outcome </a:t>
            </a:r>
            <a:r>
              <a:rPr lang="en-US" sz="2100" dirty="0"/>
              <a:t>(</a:t>
            </a:r>
            <a:r>
              <a:rPr lang="hu-HU" sz="2100" dirty="0" err="1"/>
              <a:t>alive</a:t>
            </a:r>
            <a:r>
              <a:rPr lang="en-US" sz="2100" dirty="0"/>
              <a:t>/died</a:t>
            </a:r>
            <a:r>
              <a:rPr lang="en-US" sz="2100" dirty="0" smtClean="0"/>
              <a:t>)</a:t>
            </a:r>
            <a:endParaRPr lang="hu-HU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Date</a:t>
            </a:r>
            <a:r>
              <a:rPr lang="hu-HU" sz="2100" dirty="0" smtClean="0"/>
              <a:t> of </a:t>
            </a:r>
            <a:r>
              <a:rPr lang="hu-HU" sz="2100" dirty="0" err="1" smtClean="0"/>
              <a:t>discharge</a:t>
            </a:r>
            <a:r>
              <a:rPr lang="hu-HU" sz="2100" dirty="0" smtClean="0"/>
              <a:t>/</a:t>
            </a:r>
            <a:r>
              <a:rPr lang="hu-HU" sz="2100" dirty="0" err="1" smtClean="0"/>
              <a:t>death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6470822" y="1523664"/>
            <a:ext cx="502096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Risk </a:t>
            </a:r>
            <a:r>
              <a:rPr lang="en-US" sz="2200" b="1" dirty="0" smtClean="0"/>
              <a:t>factors/exposures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before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onset</a:t>
            </a:r>
            <a:r>
              <a:rPr lang="hu-HU" sz="2200" b="1" dirty="0" smtClean="0"/>
              <a:t>:</a:t>
            </a:r>
            <a:endParaRPr lang="en-US" sz="2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 smtClean="0"/>
              <a:t>Medications</a:t>
            </a:r>
            <a:r>
              <a:rPr lang="hu-HU" sz="2200" dirty="0" smtClean="0"/>
              <a:t> 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Surgery</a:t>
            </a:r>
            <a:r>
              <a:rPr lang="hu-HU" sz="2200" dirty="0" smtClean="0"/>
              <a:t> </a:t>
            </a:r>
            <a:r>
              <a:rPr lang="hu-HU" sz="2200" dirty="0" err="1" smtClean="0"/>
              <a:t>since</a:t>
            </a:r>
            <a:r>
              <a:rPr lang="hu-HU" sz="2200" dirty="0" smtClean="0"/>
              <a:t> </a:t>
            </a:r>
            <a:r>
              <a:rPr lang="hu-HU" sz="2200" dirty="0" err="1" smtClean="0"/>
              <a:t>admission</a:t>
            </a:r>
            <a:r>
              <a:rPr lang="hu-HU" sz="2200" dirty="0" smtClean="0"/>
              <a:t> + </a:t>
            </a:r>
            <a:r>
              <a:rPr lang="hu-HU" sz="2200" dirty="0" err="1" smtClean="0"/>
              <a:t>date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 smtClean="0"/>
              <a:t>Endoscopy</a:t>
            </a:r>
            <a:r>
              <a:rPr lang="hu-HU" sz="2200" dirty="0" smtClean="0"/>
              <a:t> </a:t>
            </a:r>
            <a:r>
              <a:rPr lang="hu-HU" sz="2200" dirty="0" err="1" smtClean="0"/>
              <a:t>since</a:t>
            </a:r>
            <a:r>
              <a:rPr lang="hu-HU" sz="2200" dirty="0" smtClean="0"/>
              <a:t> </a:t>
            </a:r>
            <a:r>
              <a:rPr lang="hu-HU" sz="2200" dirty="0" err="1" smtClean="0"/>
              <a:t>admission</a:t>
            </a:r>
            <a:r>
              <a:rPr lang="hu-HU" sz="2200" dirty="0" smtClean="0"/>
              <a:t> + </a:t>
            </a:r>
            <a:r>
              <a:rPr lang="hu-HU" sz="2200" dirty="0" err="1" smtClean="0"/>
              <a:t>date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/>
              <a:t>I</a:t>
            </a:r>
            <a:r>
              <a:rPr lang="en-US" sz="2200" dirty="0" err="1" smtClean="0"/>
              <a:t>nvasive</a:t>
            </a:r>
            <a:r>
              <a:rPr lang="en-US" sz="2200" dirty="0" smtClean="0"/>
              <a:t> </a:t>
            </a:r>
            <a:r>
              <a:rPr lang="en-US" sz="2200" dirty="0"/>
              <a:t>device use </a:t>
            </a:r>
            <a:r>
              <a:rPr lang="hu-HU" sz="2200" dirty="0" smtClean="0"/>
              <a:t>+ </a:t>
            </a:r>
            <a:r>
              <a:rPr lang="hu-HU" sz="2200" dirty="0" err="1" smtClean="0"/>
              <a:t>dates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Information </a:t>
            </a:r>
            <a:r>
              <a:rPr lang="en-US" sz="2200" dirty="0"/>
              <a:t>on </a:t>
            </a:r>
            <a:r>
              <a:rPr lang="hu-HU" sz="2200" dirty="0" err="1" smtClean="0"/>
              <a:t>attending</a:t>
            </a:r>
            <a:r>
              <a:rPr lang="hu-HU" sz="2200" dirty="0" smtClean="0"/>
              <a:t> </a:t>
            </a:r>
            <a:r>
              <a:rPr lang="en-US" sz="2200" dirty="0" smtClean="0"/>
              <a:t>medical</a:t>
            </a:r>
            <a:r>
              <a:rPr lang="en-US" sz="2200" dirty="0"/>
              <a:t>, nursing, surgical </a:t>
            </a:r>
            <a:r>
              <a:rPr lang="hu-HU" sz="2200" dirty="0" err="1" smtClean="0"/>
              <a:t>staff</a:t>
            </a:r>
            <a:endParaRPr lang="hu-HU" sz="2200" dirty="0" smtClean="0"/>
          </a:p>
          <a:p>
            <a:endParaRPr lang="en-US" sz="2200" dirty="0"/>
          </a:p>
          <a:p>
            <a:r>
              <a:rPr lang="en-US" sz="2200" b="1" dirty="0"/>
              <a:t>Laboratory </a:t>
            </a:r>
            <a:r>
              <a:rPr lang="en-US" sz="2200" b="1" dirty="0" smtClean="0"/>
              <a:t>results</a:t>
            </a:r>
            <a:endParaRPr lang="hu-HU" sz="2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Pathogen</a:t>
            </a:r>
            <a:r>
              <a:rPr lang="hu-HU" sz="2200" dirty="0" smtClean="0"/>
              <a:t>(s)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Typing </a:t>
            </a:r>
            <a:r>
              <a:rPr lang="en-US" sz="2200" dirty="0"/>
              <a:t>results (e.g., </a:t>
            </a:r>
            <a:r>
              <a:rPr lang="en-US" sz="2200" dirty="0" err="1"/>
              <a:t>PFGE</a:t>
            </a:r>
            <a:r>
              <a:rPr lang="en-US" sz="2200" dirty="0"/>
              <a:t>, </a:t>
            </a:r>
            <a:r>
              <a:rPr lang="en-US" sz="2200" dirty="0" smtClean="0"/>
              <a:t>genotype)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Date of specimen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Date reported </a:t>
            </a:r>
            <a:r>
              <a:rPr lang="en-US" sz="2200" dirty="0" smtClean="0"/>
              <a:t>by laboratory</a:t>
            </a:r>
            <a:endParaRPr lang="en-US" sz="2200" dirty="0"/>
          </a:p>
          <a:p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766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1999" y="369072"/>
            <a:ext cx="10354188" cy="951722"/>
          </a:xfrm>
        </p:spPr>
        <p:txBody>
          <a:bodyPr>
            <a:normAutofit/>
          </a:bodyPr>
          <a:lstStyle/>
          <a:p>
            <a:r>
              <a:rPr lang="hu-HU" dirty="0" smtClean="0"/>
              <a:t>6. </a:t>
            </a:r>
            <a:r>
              <a:rPr lang="hu-HU" dirty="0" err="1" smtClean="0"/>
              <a:t>Organizing</a:t>
            </a:r>
            <a:r>
              <a:rPr lang="hu-HU" dirty="0" smtClean="0"/>
              <a:t> </a:t>
            </a:r>
            <a:r>
              <a:rPr lang="hu-HU" dirty="0" err="1" smtClean="0"/>
              <a:t>descriptive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in a „line </a:t>
            </a:r>
            <a:r>
              <a:rPr lang="hu-HU" dirty="0" err="1" smtClean="0"/>
              <a:t>list</a:t>
            </a:r>
            <a:r>
              <a:rPr lang="hu-HU" dirty="0" smtClean="0"/>
              <a:t>”</a:t>
            </a:r>
            <a:br>
              <a:rPr lang="hu-HU" dirty="0" smtClean="0"/>
            </a:br>
            <a:r>
              <a:rPr lang="hu-HU" sz="2600" b="0" i="1" dirty="0" smtClean="0"/>
              <a:t>(</a:t>
            </a:r>
            <a:r>
              <a:rPr lang="hu-HU" sz="2600" b="0" i="1" dirty="0" err="1" smtClean="0"/>
              <a:t>exposure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data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collected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tailored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to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the</a:t>
            </a:r>
            <a:r>
              <a:rPr lang="hu-HU" sz="2600" b="0" i="1" dirty="0" smtClean="0"/>
              <a:t> context of a </a:t>
            </a:r>
            <a:r>
              <a:rPr lang="hu-HU" sz="2600" b="0" i="1" dirty="0" err="1" smtClean="0"/>
              <a:t>given</a:t>
            </a:r>
            <a:r>
              <a:rPr lang="hu-HU" sz="2600" b="0" i="1" dirty="0" smtClean="0"/>
              <a:t> </a:t>
            </a:r>
            <a:r>
              <a:rPr lang="hu-HU" sz="2600" b="0" i="1" dirty="0" err="1" smtClean="0"/>
              <a:t>outbreak</a:t>
            </a:r>
            <a:r>
              <a:rPr lang="hu-HU" sz="2600" b="0" i="1" dirty="0" smtClean="0"/>
              <a:t>)</a:t>
            </a:r>
            <a:endParaRPr lang="hu-HU" sz="2600" b="0" i="1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Szövegdoboz 5"/>
          <p:cNvSpPr txBox="1"/>
          <p:nvPr/>
        </p:nvSpPr>
        <p:spPr>
          <a:xfrm>
            <a:off x="691644" y="1485354"/>
            <a:ext cx="5486400" cy="477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err="1"/>
              <a:t>D</a:t>
            </a:r>
            <a:r>
              <a:rPr lang="hu-HU" sz="2200" b="1" dirty="0" err="1" smtClean="0"/>
              <a:t>emographic</a:t>
            </a:r>
            <a:r>
              <a:rPr lang="hu-HU" sz="2200" b="1" dirty="0" smtClean="0"/>
              <a:t> and </a:t>
            </a:r>
            <a:r>
              <a:rPr lang="hu-HU" sz="2200" b="1" dirty="0" err="1" smtClean="0"/>
              <a:t>outcome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data</a:t>
            </a:r>
            <a:r>
              <a:rPr lang="hu-HU" sz="2200" b="1" dirty="0" smtClean="0"/>
              <a:t>:</a:t>
            </a:r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Patient's name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Patient</a:t>
            </a:r>
            <a:r>
              <a:rPr lang="hu-HU" sz="2100" dirty="0" smtClean="0"/>
              <a:t> </a:t>
            </a:r>
            <a:r>
              <a:rPr lang="hu-HU" sz="2100" dirty="0" err="1" smtClean="0"/>
              <a:t>ID</a:t>
            </a:r>
            <a:r>
              <a:rPr lang="hu-HU" sz="21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smtClean="0"/>
              <a:t>A</a:t>
            </a:r>
            <a:r>
              <a:rPr lang="en-US" sz="2100" dirty="0" err="1" smtClean="0"/>
              <a:t>ge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smtClean="0"/>
              <a:t>Sex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Case</a:t>
            </a:r>
            <a:r>
              <a:rPr lang="hu-HU" sz="2100" dirty="0" smtClean="0"/>
              <a:t> status (</a:t>
            </a:r>
            <a:r>
              <a:rPr lang="hu-HU" sz="2100" dirty="0" err="1" smtClean="0"/>
              <a:t>confirmed</a:t>
            </a:r>
            <a:r>
              <a:rPr lang="hu-HU" sz="2100" dirty="0" smtClean="0"/>
              <a:t>, </a:t>
            </a:r>
            <a:r>
              <a:rPr lang="hu-HU" sz="2100" dirty="0" err="1" smtClean="0"/>
              <a:t>probable</a:t>
            </a:r>
            <a:r>
              <a:rPr lang="hu-HU" sz="2100" dirty="0" smtClean="0"/>
              <a:t>, </a:t>
            </a:r>
            <a:r>
              <a:rPr lang="hu-HU" sz="2100" dirty="0" err="1" smtClean="0"/>
              <a:t>possible</a:t>
            </a:r>
            <a:r>
              <a:rPr lang="hu-HU" sz="2100" dirty="0" smtClean="0"/>
              <a:t>)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Date of hospital admission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/>
              <a:t>Location</a:t>
            </a:r>
            <a:r>
              <a:rPr lang="hu-HU" sz="2100" dirty="0"/>
              <a:t> </a:t>
            </a:r>
            <a:r>
              <a:rPr lang="hu-HU" sz="2100" dirty="0" err="1"/>
              <a:t>data</a:t>
            </a:r>
            <a:r>
              <a:rPr lang="hu-HU" sz="2100" dirty="0"/>
              <a:t> (</a:t>
            </a:r>
            <a:r>
              <a:rPr lang="hu-HU" sz="2100" dirty="0" err="1" smtClean="0"/>
              <a:t>room</a:t>
            </a:r>
            <a:r>
              <a:rPr lang="hu-HU" sz="2100" dirty="0" smtClean="0"/>
              <a:t>#, bed#)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/>
              <a:t>Transfer</a:t>
            </a:r>
            <a:r>
              <a:rPr lang="hu-HU" sz="2100" dirty="0"/>
              <a:t> </a:t>
            </a:r>
            <a:r>
              <a:rPr lang="hu-HU" sz="2100" dirty="0" err="1"/>
              <a:t>between</a:t>
            </a:r>
            <a:r>
              <a:rPr lang="hu-HU" sz="2100" dirty="0"/>
              <a:t> </a:t>
            </a:r>
            <a:r>
              <a:rPr lang="hu-HU" sz="2100" dirty="0" err="1"/>
              <a:t>wards</a:t>
            </a:r>
            <a:r>
              <a:rPr lang="hu-HU" sz="2100" dirty="0"/>
              <a:t> + </a:t>
            </a:r>
            <a:r>
              <a:rPr lang="hu-HU" sz="2100" dirty="0" err="1"/>
              <a:t>dates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Infection</a:t>
            </a:r>
            <a:r>
              <a:rPr lang="hu-HU" sz="2100" dirty="0" smtClean="0"/>
              <a:t>/</a:t>
            </a:r>
            <a:r>
              <a:rPr lang="hu-HU" sz="2100" dirty="0" err="1" smtClean="0"/>
              <a:t>colonisation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Onset </a:t>
            </a:r>
            <a:r>
              <a:rPr lang="en-US" sz="2100" dirty="0"/>
              <a:t>of symptoms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Clinical</a:t>
            </a:r>
            <a:r>
              <a:rPr lang="hu-HU" sz="2100" dirty="0" smtClean="0"/>
              <a:t> </a:t>
            </a:r>
            <a:r>
              <a:rPr lang="hu-HU" sz="2100" dirty="0" err="1" smtClean="0"/>
              <a:t>manifestation</a:t>
            </a:r>
            <a:endParaRPr lang="hu-HU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Outcome </a:t>
            </a:r>
            <a:r>
              <a:rPr lang="en-US" sz="2100" dirty="0"/>
              <a:t>(</a:t>
            </a:r>
            <a:r>
              <a:rPr lang="hu-HU" sz="2100" dirty="0" err="1"/>
              <a:t>alive</a:t>
            </a:r>
            <a:r>
              <a:rPr lang="en-US" sz="2100" dirty="0"/>
              <a:t>/died</a:t>
            </a:r>
            <a:r>
              <a:rPr lang="en-US" sz="2100" dirty="0" smtClean="0"/>
              <a:t>)</a:t>
            </a:r>
            <a:endParaRPr lang="hu-HU" sz="21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 err="1" smtClean="0"/>
              <a:t>Date</a:t>
            </a:r>
            <a:r>
              <a:rPr lang="hu-HU" sz="2100" dirty="0" smtClean="0"/>
              <a:t> of </a:t>
            </a:r>
            <a:r>
              <a:rPr lang="hu-HU" sz="2100" dirty="0" err="1" smtClean="0"/>
              <a:t>discharge</a:t>
            </a:r>
            <a:r>
              <a:rPr lang="hu-HU" sz="2100" dirty="0" smtClean="0"/>
              <a:t>/</a:t>
            </a:r>
            <a:r>
              <a:rPr lang="hu-HU" sz="2100" dirty="0" err="1" smtClean="0"/>
              <a:t>death</a:t>
            </a:r>
            <a:endParaRPr lang="hu-HU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</p:txBody>
      </p:sp>
      <p:sp>
        <p:nvSpPr>
          <p:cNvPr id="8" name="Téglalap 7"/>
          <p:cNvSpPr/>
          <p:nvPr/>
        </p:nvSpPr>
        <p:spPr>
          <a:xfrm>
            <a:off x="6470822" y="1523664"/>
            <a:ext cx="502096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Risk </a:t>
            </a:r>
            <a:r>
              <a:rPr lang="en-US" sz="2200" b="1" dirty="0" smtClean="0">
                <a:solidFill>
                  <a:srgbClr val="C00000"/>
                </a:solidFill>
              </a:rPr>
              <a:t>factors/exposures</a:t>
            </a:r>
            <a:r>
              <a:rPr lang="hu-HU" sz="2200" b="1" dirty="0" smtClean="0">
                <a:solidFill>
                  <a:srgbClr val="C00000"/>
                </a:solidFill>
              </a:rPr>
              <a:t> </a:t>
            </a:r>
            <a:r>
              <a:rPr lang="hu-HU" sz="2200" b="1" dirty="0" err="1" smtClean="0">
                <a:solidFill>
                  <a:srgbClr val="C00000"/>
                </a:solidFill>
              </a:rPr>
              <a:t>before</a:t>
            </a:r>
            <a:r>
              <a:rPr lang="hu-HU" sz="2200" b="1" dirty="0" smtClean="0">
                <a:solidFill>
                  <a:srgbClr val="C00000"/>
                </a:solidFill>
              </a:rPr>
              <a:t> </a:t>
            </a:r>
            <a:r>
              <a:rPr lang="hu-HU" sz="2200" b="1" dirty="0" err="1" smtClean="0">
                <a:solidFill>
                  <a:srgbClr val="C00000"/>
                </a:solidFill>
              </a:rPr>
              <a:t>onset</a:t>
            </a:r>
            <a:r>
              <a:rPr lang="hu-HU" sz="2200" b="1" dirty="0" smtClean="0">
                <a:solidFill>
                  <a:srgbClr val="C00000"/>
                </a:solidFill>
              </a:rPr>
              <a:t>:</a:t>
            </a:r>
            <a:endParaRPr lang="en-US" sz="2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 smtClean="0"/>
              <a:t>Medications</a:t>
            </a:r>
            <a:r>
              <a:rPr lang="hu-HU" sz="2200" dirty="0" smtClean="0"/>
              <a:t> 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Surgery</a:t>
            </a:r>
            <a:r>
              <a:rPr lang="hu-HU" sz="2200" dirty="0" smtClean="0"/>
              <a:t> </a:t>
            </a:r>
            <a:r>
              <a:rPr lang="hu-HU" sz="2200" dirty="0" err="1" smtClean="0"/>
              <a:t>since</a:t>
            </a:r>
            <a:r>
              <a:rPr lang="hu-HU" sz="2200" dirty="0" smtClean="0"/>
              <a:t> </a:t>
            </a:r>
            <a:r>
              <a:rPr lang="hu-HU" sz="2200" dirty="0" err="1" smtClean="0"/>
              <a:t>admission</a:t>
            </a:r>
            <a:r>
              <a:rPr lang="hu-HU" sz="2200" dirty="0" smtClean="0"/>
              <a:t> + </a:t>
            </a:r>
            <a:r>
              <a:rPr lang="hu-HU" sz="2200" dirty="0" err="1" smtClean="0"/>
              <a:t>date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 err="1" smtClean="0"/>
              <a:t>Endoscopy</a:t>
            </a:r>
            <a:r>
              <a:rPr lang="hu-HU" sz="2200" dirty="0" smtClean="0"/>
              <a:t> </a:t>
            </a:r>
            <a:r>
              <a:rPr lang="hu-HU" sz="2200" dirty="0" err="1" smtClean="0"/>
              <a:t>since</a:t>
            </a:r>
            <a:r>
              <a:rPr lang="hu-HU" sz="2200" dirty="0" smtClean="0"/>
              <a:t> </a:t>
            </a:r>
            <a:r>
              <a:rPr lang="hu-HU" sz="2200" dirty="0" err="1" smtClean="0"/>
              <a:t>admission</a:t>
            </a:r>
            <a:r>
              <a:rPr lang="hu-HU" sz="2200" dirty="0" smtClean="0"/>
              <a:t> + </a:t>
            </a:r>
            <a:r>
              <a:rPr lang="hu-HU" sz="2200" dirty="0" err="1" smtClean="0"/>
              <a:t>date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200" dirty="0"/>
              <a:t>I</a:t>
            </a:r>
            <a:r>
              <a:rPr lang="en-US" sz="2200" dirty="0" err="1" smtClean="0"/>
              <a:t>nvasive</a:t>
            </a:r>
            <a:r>
              <a:rPr lang="en-US" sz="2200" dirty="0" smtClean="0"/>
              <a:t> </a:t>
            </a:r>
            <a:r>
              <a:rPr lang="en-US" sz="2200" dirty="0"/>
              <a:t>device use </a:t>
            </a:r>
            <a:r>
              <a:rPr lang="hu-HU" sz="2200" dirty="0" smtClean="0"/>
              <a:t>+ </a:t>
            </a:r>
            <a:r>
              <a:rPr lang="hu-HU" sz="2200" dirty="0" err="1" smtClean="0"/>
              <a:t>dates</a:t>
            </a:r>
            <a:endParaRPr lang="hu-HU" sz="2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Information </a:t>
            </a:r>
            <a:r>
              <a:rPr lang="en-US" sz="2200" dirty="0"/>
              <a:t>on </a:t>
            </a:r>
            <a:r>
              <a:rPr lang="hu-HU" sz="2200" dirty="0" err="1" smtClean="0"/>
              <a:t>attending</a:t>
            </a:r>
            <a:r>
              <a:rPr lang="hu-HU" sz="2200" dirty="0" smtClean="0"/>
              <a:t> </a:t>
            </a:r>
            <a:r>
              <a:rPr lang="en-US" sz="2200" dirty="0" smtClean="0"/>
              <a:t>medical</a:t>
            </a:r>
            <a:r>
              <a:rPr lang="en-US" sz="2200" dirty="0"/>
              <a:t>, nursing, surgical </a:t>
            </a:r>
            <a:r>
              <a:rPr lang="hu-HU" sz="2200" dirty="0" err="1" smtClean="0"/>
              <a:t>staff</a:t>
            </a:r>
            <a:endParaRPr lang="hu-HU" sz="2200" dirty="0" smtClean="0"/>
          </a:p>
          <a:p>
            <a:endParaRPr lang="en-US" sz="2200" dirty="0"/>
          </a:p>
          <a:p>
            <a:r>
              <a:rPr lang="en-US" sz="2200" b="1" dirty="0"/>
              <a:t>Laboratory </a:t>
            </a:r>
            <a:r>
              <a:rPr lang="en-US" sz="2200" b="1" dirty="0" smtClean="0"/>
              <a:t>results</a:t>
            </a:r>
            <a:endParaRPr lang="hu-HU" sz="2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Pathogen</a:t>
            </a:r>
            <a:r>
              <a:rPr lang="hu-HU" sz="2200" dirty="0" smtClean="0"/>
              <a:t>(s)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Typing </a:t>
            </a:r>
            <a:r>
              <a:rPr lang="en-US" sz="2200" dirty="0"/>
              <a:t>results (e.g., </a:t>
            </a:r>
            <a:r>
              <a:rPr lang="en-US" sz="2200" dirty="0" err="1"/>
              <a:t>PFGE</a:t>
            </a:r>
            <a:r>
              <a:rPr lang="en-US" sz="2200" dirty="0"/>
              <a:t>, </a:t>
            </a:r>
            <a:r>
              <a:rPr lang="en-US" sz="2200" dirty="0" smtClean="0"/>
              <a:t>genotype)</a:t>
            </a: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Date of specimen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Date reported </a:t>
            </a:r>
            <a:r>
              <a:rPr lang="en-US" sz="2200" dirty="0" smtClean="0"/>
              <a:t>by laboratory</a:t>
            </a:r>
            <a:endParaRPr lang="en-US" sz="2200" dirty="0"/>
          </a:p>
          <a:p>
            <a:endParaRPr lang="hu-HU" sz="2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/>
          </a:p>
        </p:txBody>
      </p:sp>
      <p:sp>
        <p:nvSpPr>
          <p:cNvPr id="7" name="Téglalap 6"/>
          <p:cNvSpPr/>
          <p:nvPr/>
        </p:nvSpPr>
        <p:spPr>
          <a:xfrm>
            <a:off x="431999" y="3428031"/>
            <a:ext cx="11442356" cy="154657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C00000"/>
                </a:solidFill>
              </a:rPr>
              <a:t>CDC, Healthcare-Associated Infection (HAI) Outbreak Investigation Toolkit</a:t>
            </a:r>
            <a:r>
              <a:rPr lang="en-US" sz="35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</a:t>
            </a:r>
            <a:r>
              <a:rPr lang="en-US" sz="3500" dirty="0">
                <a:solidFill>
                  <a:srgbClr val="C00000"/>
                </a:solidFill>
              </a:rPr>
              <a:t>https://</a:t>
            </a:r>
            <a:r>
              <a:rPr lang="en-US" sz="3500" dirty="0" err="1">
                <a:solidFill>
                  <a:srgbClr val="C00000"/>
                </a:solidFill>
              </a:rPr>
              <a:t>www.cdc.gov</a:t>
            </a:r>
            <a:r>
              <a:rPr lang="en-US" sz="3500" dirty="0">
                <a:solidFill>
                  <a:srgbClr val="C00000"/>
                </a:solidFill>
              </a:rPr>
              <a:t>/</a:t>
            </a:r>
            <a:r>
              <a:rPr lang="en-US" sz="3500" dirty="0" err="1">
                <a:solidFill>
                  <a:srgbClr val="C00000"/>
                </a:solidFill>
              </a:rPr>
              <a:t>hai</a:t>
            </a:r>
            <a:r>
              <a:rPr lang="en-US" sz="3500" dirty="0">
                <a:solidFill>
                  <a:srgbClr val="C00000"/>
                </a:solidFill>
              </a:rPr>
              <a:t>/outbreaks/</a:t>
            </a:r>
            <a:r>
              <a:rPr lang="en-US" sz="3500" dirty="0" err="1">
                <a:solidFill>
                  <a:srgbClr val="C00000"/>
                </a:solidFill>
              </a:rPr>
              <a:t>outbreaktoolkit.html</a:t>
            </a:r>
            <a:r>
              <a:rPr lang="en-US" sz="3500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22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0567E-5E8F-47A5-90DF-8BFEB1A7152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Szövegdoboz 7"/>
          <p:cNvSpPr txBox="1"/>
          <p:nvPr/>
        </p:nvSpPr>
        <p:spPr>
          <a:xfrm>
            <a:off x="394446" y="1849320"/>
            <a:ext cx="10837435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Acute</a:t>
            </a:r>
            <a:r>
              <a:rPr lang="hu-HU" sz="2400" dirty="0" smtClean="0"/>
              <a:t> </a:t>
            </a:r>
            <a:r>
              <a:rPr lang="hu-HU" sz="2400" dirty="0" err="1" smtClean="0"/>
              <a:t>care</a:t>
            </a:r>
            <a:r>
              <a:rPr lang="hu-HU" sz="2400" dirty="0" smtClean="0"/>
              <a:t> </a:t>
            </a:r>
            <a:r>
              <a:rPr lang="hu-HU" sz="2400" dirty="0" err="1" smtClean="0"/>
              <a:t>hospitals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complex</a:t>
            </a:r>
            <a:r>
              <a:rPr lang="hu-HU" sz="2400" dirty="0" smtClean="0"/>
              <a:t> </a:t>
            </a:r>
            <a:r>
              <a:rPr lang="hu-HU" sz="2400" dirty="0" err="1" smtClean="0"/>
              <a:t>settings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conditions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r>
              <a:rPr lang="hu-HU" sz="2400" dirty="0" smtClean="0"/>
              <a:t> </a:t>
            </a:r>
            <a:r>
              <a:rPr lang="hu-HU" sz="2400" dirty="0" err="1" smtClean="0"/>
              <a:t>facilitate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transmission</a:t>
            </a:r>
            <a:r>
              <a:rPr lang="hu-HU" sz="2400" dirty="0" smtClean="0"/>
              <a:t> of </a:t>
            </a:r>
            <a:r>
              <a:rPr lang="hu-HU" sz="2400" dirty="0" err="1" smtClean="0"/>
              <a:t>pathogens</a:t>
            </a:r>
            <a:r>
              <a:rPr lang="hu-HU" sz="2400" dirty="0" smtClean="0"/>
              <a:t> </a:t>
            </a:r>
            <a:r>
              <a:rPr lang="hu-HU" sz="2400" dirty="0" err="1" smtClean="0"/>
              <a:t>leading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healthcare-associated</a:t>
            </a:r>
            <a:r>
              <a:rPr lang="hu-HU" sz="2400" dirty="0" smtClean="0"/>
              <a:t> </a:t>
            </a:r>
            <a:r>
              <a:rPr lang="hu-HU" sz="2400" dirty="0" err="1" smtClean="0"/>
              <a:t>infections</a:t>
            </a:r>
            <a:r>
              <a:rPr lang="hu-HU" sz="2400" dirty="0" smtClean="0"/>
              <a:t> (HAI).</a:t>
            </a:r>
          </a:p>
          <a:p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Vulnerable</a:t>
            </a:r>
            <a:r>
              <a:rPr lang="hu-HU" sz="2400" dirty="0" smtClean="0"/>
              <a:t> </a:t>
            </a:r>
            <a:r>
              <a:rPr lang="hu-HU" sz="2400" dirty="0" err="1" smtClean="0"/>
              <a:t>patients</a:t>
            </a:r>
            <a:r>
              <a:rPr lang="hu-HU" sz="2400" dirty="0" smtClean="0"/>
              <a:t> in </a:t>
            </a:r>
            <a:r>
              <a:rPr lang="hu-HU" sz="2400" dirty="0" err="1" smtClean="0"/>
              <a:t>close</a:t>
            </a:r>
            <a:r>
              <a:rPr lang="hu-HU" sz="2400" dirty="0" smtClean="0"/>
              <a:t> </a:t>
            </a:r>
            <a:r>
              <a:rPr lang="hu-HU" sz="2400" dirty="0" err="1" smtClean="0"/>
              <a:t>proximity</a:t>
            </a: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Frequent</a:t>
            </a:r>
            <a:r>
              <a:rPr lang="hu-HU" sz="2400" dirty="0" smtClean="0"/>
              <a:t> </a:t>
            </a:r>
            <a:r>
              <a:rPr lang="hu-HU" sz="2400" dirty="0" err="1" smtClean="0"/>
              <a:t>contact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healthcare</a:t>
            </a:r>
            <a:r>
              <a:rPr lang="hu-HU" sz="2400" dirty="0" smtClean="0"/>
              <a:t> </a:t>
            </a:r>
            <a:r>
              <a:rPr lang="hu-HU" sz="2400" dirty="0" err="1" smtClean="0"/>
              <a:t>workers</a:t>
            </a:r>
            <a:r>
              <a:rPr lang="hu-HU" sz="2400" dirty="0" smtClean="0"/>
              <a:t> (</a:t>
            </a:r>
            <a:r>
              <a:rPr lang="hu-HU" sz="2400" dirty="0" err="1" smtClean="0"/>
              <a:t>HCWs</a:t>
            </a:r>
            <a:r>
              <a:rPr lang="hu-HU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Invasive</a:t>
            </a:r>
            <a:r>
              <a:rPr lang="hu-HU" sz="2400" dirty="0" smtClean="0"/>
              <a:t> </a:t>
            </a:r>
            <a:r>
              <a:rPr lang="hu-HU" sz="2400" dirty="0" err="1" smtClean="0"/>
              <a:t>procedures</a:t>
            </a:r>
            <a:r>
              <a:rPr lang="hu-HU" sz="2400" dirty="0" smtClean="0"/>
              <a:t> and </a:t>
            </a:r>
            <a:r>
              <a:rPr lang="hu-HU" sz="2400" dirty="0" err="1" smtClean="0"/>
              <a:t>devices</a:t>
            </a: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Special</a:t>
            </a:r>
            <a:r>
              <a:rPr lang="hu-HU" sz="2400" dirty="0" smtClean="0"/>
              <a:t> </a:t>
            </a:r>
            <a:r>
              <a:rPr lang="hu-HU" sz="2400" dirty="0" err="1" smtClean="0"/>
              <a:t>techniques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equipment</a:t>
            </a:r>
            <a:r>
              <a:rPr lang="hu-HU" sz="2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Contamination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environment</a:t>
            </a:r>
            <a:endParaRPr lang="hu-H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Multidrug-resistant</a:t>
            </a:r>
            <a:r>
              <a:rPr lang="hu-HU" sz="2400" dirty="0" smtClean="0"/>
              <a:t> </a:t>
            </a:r>
            <a:r>
              <a:rPr lang="hu-HU" sz="2400" dirty="0" err="1" smtClean="0"/>
              <a:t>organisms</a:t>
            </a:r>
            <a:r>
              <a:rPr lang="hu-HU" sz="2400" dirty="0" smtClean="0"/>
              <a:t> (MDRO)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400" dirty="0" err="1" smtClean="0"/>
              <a:t>Outbreaks</a:t>
            </a:r>
            <a:r>
              <a:rPr lang="hu-HU" sz="2400" dirty="0" smtClean="0"/>
              <a:t> </a:t>
            </a:r>
            <a:r>
              <a:rPr lang="hu-HU" sz="2400" dirty="0" err="1" smtClean="0"/>
              <a:t>may</a:t>
            </a:r>
            <a:r>
              <a:rPr lang="hu-HU" sz="2400" dirty="0" smtClean="0"/>
              <a:t> </a:t>
            </a:r>
            <a:r>
              <a:rPr lang="hu-HU" sz="2400" dirty="0" err="1" smtClean="0"/>
              <a:t>cause</a:t>
            </a:r>
            <a:r>
              <a:rPr lang="hu-HU" sz="2400" dirty="0" smtClean="0"/>
              <a:t> </a:t>
            </a:r>
            <a:r>
              <a:rPr lang="hu-HU" sz="2400" dirty="0" err="1" smtClean="0"/>
              <a:t>significant</a:t>
            </a:r>
            <a:r>
              <a:rPr lang="hu-HU" sz="2400" dirty="0" smtClean="0"/>
              <a:t> </a:t>
            </a:r>
            <a:r>
              <a:rPr lang="hu-HU" sz="2400" dirty="0" err="1" smtClean="0"/>
              <a:t>disruption</a:t>
            </a:r>
            <a:r>
              <a:rPr lang="hu-HU" sz="2400" dirty="0" smtClean="0"/>
              <a:t> and </a:t>
            </a:r>
            <a:r>
              <a:rPr lang="hu-HU" sz="2400" dirty="0" err="1" smtClean="0"/>
              <a:t>impact</a:t>
            </a:r>
            <a:r>
              <a:rPr lang="hu-HU" sz="2400" dirty="0" smtClean="0"/>
              <a:t> </a:t>
            </a:r>
            <a:r>
              <a:rPr lang="hu-HU" sz="2400" dirty="0" err="1" smtClean="0"/>
              <a:t>patient</a:t>
            </a:r>
            <a:r>
              <a:rPr lang="hu-HU" sz="2400" dirty="0" smtClean="0"/>
              <a:t> </a:t>
            </a:r>
            <a:r>
              <a:rPr lang="hu-HU" sz="2400" dirty="0" err="1" smtClean="0"/>
              <a:t>morbidity</a:t>
            </a:r>
            <a:r>
              <a:rPr lang="hu-HU" sz="2400" dirty="0" smtClean="0"/>
              <a:t> and </a:t>
            </a:r>
            <a:r>
              <a:rPr lang="hu-HU" sz="2400" dirty="0" err="1" smtClean="0"/>
              <a:t>mortality</a:t>
            </a:r>
            <a:endParaRPr lang="hu-HU" sz="24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394446" y="412376"/>
            <a:ext cx="8170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Why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focus</a:t>
            </a:r>
            <a:r>
              <a:rPr lang="hu-HU" b="1" dirty="0" smtClean="0"/>
              <a:t> 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acute</a:t>
            </a:r>
            <a:r>
              <a:rPr lang="hu-HU" b="1" dirty="0" smtClean="0"/>
              <a:t> </a:t>
            </a:r>
            <a:r>
              <a:rPr lang="hu-HU" b="1" dirty="0" err="1" smtClean="0"/>
              <a:t>care</a:t>
            </a:r>
            <a:r>
              <a:rPr lang="hu-HU" b="1" dirty="0" smtClean="0"/>
              <a:t> </a:t>
            </a:r>
            <a:r>
              <a:rPr lang="hu-HU" b="1" dirty="0" err="1" smtClean="0"/>
              <a:t>hospitals</a:t>
            </a:r>
            <a:r>
              <a:rPr lang="hu-HU" b="1" dirty="0" smtClean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7820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/>
              <a:t>Approaches</a:t>
            </a:r>
            <a:r>
              <a:rPr lang="hu-HU" altLang="hu-HU" dirty="0"/>
              <a:t> </a:t>
            </a:r>
            <a:r>
              <a:rPr lang="hu-HU" altLang="hu-HU" dirty="0" err="1"/>
              <a:t>to</a:t>
            </a:r>
            <a:r>
              <a:rPr lang="hu-HU" altLang="hu-HU" dirty="0"/>
              <a:t> </a:t>
            </a:r>
            <a:r>
              <a:rPr lang="hu-HU" altLang="hu-HU" dirty="0" err="1"/>
              <a:t>guide</a:t>
            </a:r>
            <a:r>
              <a:rPr lang="hu-HU" altLang="hu-HU" dirty="0"/>
              <a:t> </a:t>
            </a:r>
            <a:r>
              <a:rPr lang="hu-HU" altLang="hu-HU" dirty="0" err="1"/>
              <a:t>data</a:t>
            </a:r>
            <a:r>
              <a:rPr lang="hu-HU" altLang="hu-HU" dirty="0"/>
              <a:t> </a:t>
            </a:r>
            <a:r>
              <a:rPr lang="hu-HU" altLang="hu-HU" dirty="0" err="1"/>
              <a:t>collection</a:t>
            </a:r>
            <a:endParaRPr lang="en-GB" dirty="0"/>
          </a:p>
        </p:txBody>
      </p:sp>
      <p:sp>
        <p:nvSpPr>
          <p:cNvPr id="9" name="Rectangle 4">
            <a:extLst/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609600" y="1915378"/>
            <a:ext cx="5386917" cy="3951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400" b="1" dirty="0" err="1"/>
              <a:t>Period</a:t>
            </a:r>
            <a:r>
              <a:rPr lang="hu-HU" sz="2400" b="1" dirty="0"/>
              <a:t> (Time) </a:t>
            </a:r>
            <a:r>
              <a:rPr lang="hu-HU" sz="2400" dirty="0"/>
              <a:t>– </a:t>
            </a:r>
            <a:r>
              <a:rPr lang="hu-HU" sz="2400" dirty="0" err="1" smtClean="0"/>
              <a:t>date</a:t>
            </a:r>
            <a:r>
              <a:rPr lang="hu-HU" sz="2400" dirty="0" smtClean="0"/>
              <a:t> of </a:t>
            </a:r>
            <a:r>
              <a:rPr lang="hu-HU" sz="2400" dirty="0" err="1" smtClean="0"/>
              <a:t>admission</a:t>
            </a:r>
            <a:r>
              <a:rPr lang="hu-HU" sz="2400" dirty="0" smtClean="0"/>
              <a:t>, </a:t>
            </a:r>
            <a:r>
              <a:rPr lang="hu-HU" sz="2400" dirty="0" err="1" smtClean="0"/>
              <a:t>discharge</a:t>
            </a:r>
            <a:r>
              <a:rPr lang="hu-HU" sz="2400" dirty="0" smtClean="0"/>
              <a:t>/</a:t>
            </a:r>
            <a:r>
              <a:rPr lang="hu-HU" sz="2400" dirty="0" err="1" smtClean="0"/>
              <a:t>transfer</a:t>
            </a:r>
            <a:r>
              <a:rPr lang="hu-HU" sz="2400" dirty="0" smtClean="0"/>
              <a:t>/</a:t>
            </a:r>
            <a:r>
              <a:rPr lang="hu-HU" sz="2400" dirty="0" err="1" smtClean="0"/>
              <a:t>death</a:t>
            </a:r>
            <a:r>
              <a:rPr lang="hu-HU" sz="2400" dirty="0" smtClean="0"/>
              <a:t>, </a:t>
            </a:r>
            <a:r>
              <a:rPr lang="hu-HU" sz="2400" dirty="0" err="1" smtClean="0"/>
              <a:t>sampling</a:t>
            </a:r>
            <a:r>
              <a:rPr lang="hu-HU" sz="2400" dirty="0" smtClean="0"/>
              <a:t>, </a:t>
            </a:r>
            <a:r>
              <a:rPr lang="hu-HU" sz="2400" dirty="0" err="1" smtClean="0"/>
              <a:t>onset</a:t>
            </a:r>
            <a:r>
              <a:rPr lang="hu-HU" sz="2400" dirty="0" smtClean="0"/>
              <a:t> of </a:t>
            </a:r>
            <a:r>
              <a:rPr lang="hu-HU" sz="2400" dirty="0" err="1" smtClean="0"/>
              <a:t>symptoms</a:t>
            </a:r>
            <a:r>
              <a:rPr lang="hu-HU" sz="2400" dirty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each</a:t>
            </a:r>
            <a:r>
              <a:rPr lang="hu-HU" sz="2400" dirty="0" smtClean="0"/>
              <a:t> </a:t>
            </a:r>
            <a:r>
              <a:rPr lang="hu-HU" sz="2400" dirty="0" err="1" smtClean="0"/>
              <a:t>case</a:t>
            </a:r>
            <a:r>
              <a:rPr lang="hu-HU" sz="2400" dirty="0" smtClean="0"/>
              <a:t>, </a:t>
            </a:r>
            <a:r>
              <a:rPr lang="hu-HU" sz="2400" i="1" dirty="0" err="1" smtClean="0"/>
              <a:t>epidemic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curve</a:t>
            </a:r>
            <a:endParaRPr lang="hu-HU" sz="2400" i="1" dirty="0"/>
          </a:p>
          <a:p>
            <a:pPr>
              <a:defRPr/>
            </a:pPr>
            <a:r>
              <a:rPr lang="hu-HU" sz="2400" b="1" dirty="0" err="1"/>
              <a:t>Place</a:t>
            </a:r>
            <a:r>
              <a:rPr lang="hu-HU" sz="2400" b="1" dirty="0"/>
              <a:t> </a:t>
            </a:r>
            <a:r>
              <a:rPr lang="hu-HU" sz="2400" dirty="0"/>
              <a:t>– </a:t>
            </a:r>
            <a:r>
              <a:rPr lang="hu-HU" sz="2400" dirty="0" err="1" smtClean="0"/>
              <a:t>where</a:t>
            </a:r>
            <a:r>
              <a:rPr lang="hu-HU" sz="2400" dirty="0" smtClean="0"/>
              <a:t> </a:t>
            </a:r>
            <a:r>
              <a:rPr lang="hu-HU" sz="2400" dirty="0" err="1" smtClean="0"/>
              <a:t>did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infections</a:t>
            </a:r>
            <a:r>
              <a:rPr lang="hu-HU" sz="2400" dirty="0" smtClean="0"/>
              <a:t> </a:t>
            </a:r>
            <a:r>
              <a:rPr lang="hu-HU" sz="2400" dirty="0" err="1" smtClean="0"/>
              <a:t>occur</a:t>
            </a:r>
            <a:r>
              <a:rPr lang="hu-HU" sz="2400" dirty="0" smtClean="0"/>
              <a:t> (</a:t>
            </a:r>
            <a:r>
              <a:rPr lang="hu-HU" sz="2400" dirty="0" err="1" smtClean="0"/>
              <a:t>wards</a:t>
            </a:r>
            <a:r>
              <a:rPr lang="hu-HU" sz="2400" dirty="0" smtClean="0"/>
              <a:t>, </a:t>
            </a:r>
            <a:r>
              <a:rPr lang="hu-HU" sz="2400" dirty="0" err="1" smtClean="0"/>
              <a:t>departments</a:t>
            </a:r>
            <a:r>
              <a:rPr lang="hu-HU" sz="2400" dirty="0" smtClean="0"/>
              <a:t>, </a:t>
            </a:r>
            <a:r>
              <a:rPr lang="hu-HU" sz="2400" dirty="0" err="1" smtClean="0"/>
              <a:t>hospital</a:t>
            </a:r>
            <a:r>
              <a:rPr lang="hu-HU" sz="2400" dirty="0" smtClean="0"/>
              <a:t> site </a:t>
            </a:r>
            <a:r>
              <a:rPr lang="hu-HU" sz="2400" dirty="0" err="1" smtClean="0"/>
              <a:t>affected</a:t>
            </a:r>
            <a:r>
              <a:rPr lang="hu-HU" sz="2400" dirty="0" smtClean="0"/>
              <a:t>)</a:t>
            </a:r>
            <a:endParaRPr lang="hu-HU" sz="2400" dirty="0"/>
          </a:p>
          <a:p>
            <a:pPr>
              <a:defRPr/>
            </a:pPr>
            <a:r>
              <a:rPr lang="hu-HU" sz="2400" b="1" dirty="0" err="1"/>
              <a:t>Person</a:t>
            </a:r>
            <a:r>
              <a:rPr lang="hu-HU" sz="2400" b="1" dirty="0"/>
              <a:t> </a:t>
            </a:r>
            <a:r>
              <a:rPr lang="hu-HU" sz="2400" dirty="0" smtClean="0"/>
              <a:t>– </a:t>
            </a:r>
            <a:r>
              <a:rPr lang="hu-HU" sz="2400" dirty="0" err="1" smtClean="0"/>
              <a:t>confirmed</a:t>
            </a:r>
            <a:r>
              <a:rPr lang="hu-HU" sz="2400" dirty="0" smtClean="0"/>
              <a:t> / </a:t>
            </a:r>
            <a:r>
              <a:rPr lang="hu-HU" sz="2400" dirty="0" err="1" smtClean="0"/>
              <a:t>probable</a:t>
            </a:r>
            <a:r>
              <a:rPr lang="hu-HU" sz="2400" dirty="0" smtClean="0"/>
              <a:t> / </a:t>
            </a:r>
            <a:r>
              <a:rPr lang="hu-HU" sz="2400" dirty="0" err="1" smtClean="0"/>
              <a:t>possible</a:t>
            </a:r>
            <a:r>
              <a:rPr lang="hu-HU" sz="2400" dirty="0" smtClean="0"/>
              <a:t> </a:t>
            </a:r>
            <a:r>
              <a:rPr lang="hu-HU" sz="2400" dirty="0" err="1" smtClean="0"/>
              <a:t>cases</a:t>
            </a:r>
            <a:r>
              <a:rPr lang="hu-HU" sz="2400" dirty="0" smtClean="0"/>
              <a:t>, </a:t>
            </a:r>
            <a:r>
              <a:rPr lang="hu-HU" sz="2400" dirty="0" err="1" smtClean="0"/>
              <a:t>patient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HCW</a:t>
            </a:r>
            <a:r>
              <a:rPr lang="hu-HU" sz="2400" dirty="0" smtClean="0"/>
              <a:t>, </a:t>
            </a:r>
            <a:r>
              <a:rPr lang="hu-HU" sz="2400" dirty="0" err="1" smtClean="0"/>
              <a:t>persons</a:t>
            </a:r>
            <a:r>
              <a:rPr lang="hu-HU" sz="2400" dirty="0" smtClean="0"/>
              <a:t> </a:t>
            </a:r>
            <a:r>
              <a:rPr lang="hu-HU" sz="2400" dirty="0" err="1" smtClean="0"/>
              <a:t>exposed</a:t>
            </a:r>
            <a:r>
              <a:rPr lang="hu-HU" sz="2400" dirty="0" smtClean="0"/>
              <a:t>, </a:t>
            </a:r>
            <a:r>
              <a:rPr lang="hu-HU" sz="2400" dirty="0" err="1" smtClean="0"/>
              <a:t>type</a:t>
            </a:r>
            <a:r>
              <a:rPr lang="hu-HU" sz="2400" dirty="0" smtClean="0"/>
              <a:t> of </a:t>
            </a:r>
            <a:r>
              <a:rPr lang="hu-HU" sz="2400" dirty="0" err="1" smtClean="0"/>
              <a:t>infection</a:t>
            </a:r>
            <a:r>
              <a:rPr lang="hu-HU" sz="2400" dirty="0" smtClean="0"/>
              <a:t> and </a:t>
            </a:r>
            <a:r>
              <a:rPr lang="hu-HU" sz="2400" dirty="0" err="1" smtClean="0"/>
              <a:t>symptoms</a:t>
            </a:r>
            <a:r>
              <a:rPr lang="hu-HU" sz="2400" dirty="0" smtClean="0"/>
              <a:t>, </a:t>
            </a:r>
            <a:r>
              <a:rPr lang="hu-HU" sz="2400" dirty="0" err="1" smtClean="0"/>
              <a:t>severity</a:t>
            </a:r>
            <a:r>
              <a:rPr lang="hu-HU" sz="2400" dirty="0" smtClean="0"/>
              <a:t>, </a:t>
            </a:r>
            <a:r>
              <a:rPr lang="hu-HU" sz="2400" dirty="0" err="1" smtClean="0"/>
              <a:t>outcome</a:t>
            </a:r>
            <a:endParaRPr lang="hu-HU" sz="2400" dirty="0"/>
          </a:p>
        </p:txBody>
      </p:sp>
      <p:sp>
        <p:nvSpPr>
          <p:cNvPr id="10" name="Tartalom helye 4"/>
          <p:cNvSpPr>
            <a:spLocks noGrp="1" noChangeArrowheads="1"/>
          </p:cNvSpPr>
          <p:nvPr>
            <p:ph sz="quarter" idx="4294967295"/>
          </p:nvPr>
        </p:nvSpPr>
        <p:spPr>
          <a:xfrm>
            <a:off x="6193368" y="1915378"/>
            <a:ext cx="5389033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u-HU" altLang="hu-HU" sz="2400" b="1" dirty="0" err="1"/>
              <a:t>What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(</a:t>
            </a:r>
            <a:r>
              <a:rPr lang="hu-HU" altLang="hu-HU" sz="2400" dirty="0" err="1" smtClean="0"/>
              <a:t>type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infection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pathogen</a:t>
            </a:r>
            <a:r>
              <a:rPr lang="hu-HU" altLang="hu-HU" sz="2400" dirty="0" smtClean="0"/>
              <a:t>)</a:t>
            </a:r>
          </a:p>
          <a:p>
            <a:r>
              <a:rPr lang="hu-HU" altLang="hu-HU" sz="2400" b="1" dirty="0" err="1" smtClean="0"/>
              <a:t>Who</a:t>
            </a:r>
            <a:r>
              <a:rPr lang="hu-HU" altLang="hu-HU" sz="2400" dirty="0" smtClean="0"/>
              <a:t> (</a:t>
            </a:r>
            <a:r>
              <a:rPr lang="hu-HU" altLang="hu-HU" sz="2400" dirty="0" err="1" smtClean="0"/>
              <a:t>case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characteristics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r>
              <a:rPr lang="hu-HU" altLang="hu-HU" sz="2400" b="1" dirty="0" err="1"/>
              <a:t>Where</a:t>
            </a:r>
            <a:r>
              <a:rPr lang="hu-HU" altLang="hu-HU" sz="2400" b="1" dirty="0"/>
              <a:t> </a:t>
            </a:r>
            <a:r>
              <a:rPr lang="hu-HU" altLang="hu-HU" sz="2400" dirty="0" smtClean="0"/>
              <a:t>(</a:t>
            </a:r>
            <a:r>
              <a:rPr lang="hu-HU" altLang="hu-HU" sz="2400" dirty="0" err="1" smtClean="0"/>
              <a:t>ward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/ </a:t>
            </a:r>
            <a:r>
              <a:rPr lang="hu-HU" altLang="hu-HU" sz="2400" dirty="0" err="1" smtClean="0"/>
              <a:t>department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r>
              <a:rPr lang="hu-HU" altLang="hu-HU" sz="2400" b="1" dirty="0" err="1"/>
              <a:t>When</a:t>
            </a:r>
            <a:r>
              <a:rPr lang="hu-HU" altLang="hu-HU" sz="2400" b="1" dirty="0"/>
              <a:t> </a:t>
            </a:r>
            <a:r>
              <a:rPr lang="hu-HU" altLang="hu-HU" sz="2400" dirty="0" smtClean="0"/>
              <a:t>(</a:t>
            </a:r>
            <a:r>
              <a:rPr lang="hu-HU" altLang="hu-HU" sz="2400" dirty="0" err="1" smtClean="0"/>
              <a:t>outbreak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period</a:t>
            </a:r>
            <a:r>
              <a:rPr lang="hu-HU" altLang="hu-HU" sz="2400" dirty="0" smtClean="0"/>
              <a:t>, </a:t>
            </a:r>
            <a:r>
              <a:rPr lang="hu-HU" altLang="hu-HU" sz="2400" i="1" dirty="0" err="1" smtClean="0"/>
              <a:t>epidemic</a:t>
            </a:r>
            <a:r>
              <a:rPr lang="hu-HU" altLang="hu-HU" sz="2400" i="1" dirty="0" smtClean="0"/>
              <a:t> </a:t>
            </a:r>
            <a:r>
              <a:rPr lang="hu-HU" altLang="hu-HU" sz="2400" i="1" dirty="0" err="1" smtClean="0"/>
              <a:t>curve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r>
              <a:rPr lang="hu-HU" altLang="hu-HU" sz="2400" b="1" dirty="0" err="1"/>
              <a:t>Why</a:t>
            </a:r>
            <a:r>
              <a:rPr lang="hu-HU" altLang="hu-HU" sz="2400" b="1" dirty="0"/>
              <a:t>/</a:t>
            </a:r>
            <a:r>
              <a:rPr lang="hu-HU" altLang="hu-HU" sz="2400" b="1" dirty="0" err="1"/>
              <a:t>how</a:t>
            </a:r>
            <a:r>
              <a:rPr lang="hu-HU" altLang="hu-HU" sz="2400" b="1" dirty="0"/>
              <a:t> </a:t>
            </a:r>
            <a:r>
              <a:rPr lang="hu-HU" altLang="hu-HU" sz="2400" dirty="0" smtClean="0"/>
              <a:t>(</a:t>
            </a:r>
            <a:r>
              <a:rPr lang="hu-HU" altLang="hu-HU" sz="2400" dirty="0" err="1" smtClean="0"/>
              <a:t>cause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risk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factors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reservoirs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mode</a:t>
            </a:r>
            <a:r>
              <a:rPr lang="hu-HU" altLang="hu-HU" sz="2400" dirty="0" smtClean="0"/>
              <a:t>/</a:t>
            </a:r>
            <a:r>
              <a:rPr lang="hu-HU" altLang="hu-HU" sz="2400" dirty="0" err="1" smtClean="0"/>
              <a:t>vehicle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transmission</a:t>
            </a:r>
            <a:r>
              <a:rPr lang="hu-HU" altLang="hu-HU" sz="2400" dirty="0" smtClean="0"/>
              <a:t>) </a:t>
            </a:r>
            <a:endParaRPr lang="hu-HU" altLang="hu-HU" sz="2400" dirty="0"/>
          </a:p>
        </p:txBody>
      </p:sp>
      <p:sp>
        <p:nvSpPr>
          <p:cNvPr id="11" name="Szöveg helye 1"/>
          <p:cNvSpPr txBox="1">
            <a:spLocks noChangeArrowheads="1"/>
          </p:cNvSpPr>
          <p:nvPr/>
        </p:nvSpPr>
        <p:spPr>
          <a:xfrm>
            <a:off x="609600" y="1275616"/>
            <a:ext cx="5386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altLang="hu-HU" b="1" dirty="0" smtClean="0"/>
              <a:t>3P</a:t>
            </a:r>
            <a:endParaRPr lang="hu-HU" altLang="hu-HU" b="1" dirty="0"/>
          </a:p>
        </p:txBody>
      </p:sp>
      <p:sp>
        <p:nvSpPr>
          <p:cNvPr id="12" name="Szöveg helye 2"/>
          <p:cNvSpPr txBox="1">
            <a:spLocks noChangeArrowheads="1"/>
          </p:cNvSpPr>
          <p:nvPr/>
        </p:nvSpPr>
        <p:spPr>
          <a:xfrm>
            <a:off x="6193368" y="1275616"/>
            <a:ext cx="5389033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hu-HU" altLang="hu-HU" b="1" dirty="0" smtClean="0"/>
              <a:t>5W</a:t>
            </a:r>
            <a:endParaRPr lang="hu-HU" alt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77330" y="5869459"/>
            <a:ext cx="1065152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 err="1" smtClean="0"/>
              <a:t>Sources</a:t>
            </a:r>
            <a:r>
              <a:rPr lang="hu-HU" sz="1800" b="1" dirty="0" smtClean="0"/>
              <a:t> of </a:t>
            </a:r>
            <a:r>
              <a:rPr lang="hu-HU" sz="1800" b="1" dirty="0" err="1" smtClean="0"/>
              <a:t>information</a:t>
            </a:r>
            <a:r>
              <a:rPr lang="hu-HU" sz="1800" dirty="0" smtClean="0"/>
              <a:t>: </a:t>
            </a:r>
            <a:r>
              <a:rPr lang="hu-HU" sz="1800" dirty="0" err="1" smtClean="0"/>
              <a:t>medical</a:t>
            </a:r>
            <a:r>
              <a:rPr lang="hu-HU" sz="1800" dirty="0" smtClean="0"/>
              <a:t> and </a:t>
            </a:r>
            <a:r>
              <a:rPr lang="hu-HU" sz="1800" dirty="0" err="1" smtClean="0"/>
              <a:t>nursing</a:t>
            </a:r>
            <a:r>
              <a:rPr lang="hu-HU" sz="1800" dirty="0" smtClean="0"/>
              <a:t> </a:t>
            </a:r>
            <a:r>
              <a:rPr lang="hu-HU" sz="1800" dirty="0" err="1" smtClean="0"/>
              <a:t>records</a:t>
            </a:r>
            <a:r>
              <a:rPr lang="hu-HU" sz="1800" dirty="0" smtClean="0"/>
              <a:t>, </a:t>
            </a:r>
            <a:r>
              <a:rPr lang="hu-HU" sz="1800" dirty="0" err="1" smtClean="0"/>
              <a:t>fever</a:t>
            </a:r>
            <a:r>
              <a:rPr lang="hu-HU" sz="1800" dirty="0" smtClean="0"/>
              <a:t> </a:t>
            </a:r>
            <a:r>
              <a:rPr lang="hu-HU" sz="1800" dirty="0" err="1" smtClean="0"/>
              <a:t>charts</a:t>
            </a:r>
            <a:r>
              <a:rPr lang="hu-HU" sz="1800" dirty="0" smtClean="0"/>
              <a:t>, </a:t>
            </a:r>
            <a:r>
              <a:rPr lang="hu-HU" sz="1800" dirty="0" err="1" smtClean="0"/>
              <a:t>microbiology</a:t>
            </a:r>
            <a:r>
              <a:rPr lang="hu-HU" sz="1800" dirty="0" smtClean="0"/>
              <a:t> </a:t>
            </a:r>
            <a:r>
              <a:rPr lang="hu-HU" sz="1800" dirty="0" err="1" smtClean="0"/>
              <a:t>reports</a:t>
            </a:r>
            <a:r>
              <a:rPr lang="hu-HU" sz="1800" dirty="0" smtClean="0"/>
              <a:t>, </a:t>
            </a:r>
            <a:r>
              <a:rPr lang="hu-HU" sz="1800" dirty="0" err="1" smtClean="0"/>
              <a:t>operating</a:t>
            </a:r>
            <a:r>
              <a:rPr lang="hu-HU" sz="1800" dirty="0" smtClean="0"/>
              <a:t> </a:t>
            </a:r>
            <a:r>
              <a:rPr lang="hu-HU" sz="1800" dirty="0" err="1" smtClean="0"/>
              <a:t>room</a:t>
            </a:r>
            <a:r>
              <a:rPr lang="hu-HU" sz="1800" dirty="0" smtClean="0"/>
              <a:t> </a:t>
            </a:r>
            <a:r>
              <a:rPr lang="hu-HU" sz="1800" dirty="0" err="1" smtClean="0"/>
              <a:t>notes</a:t>
            </a:r>
            <a:r>
              <a:rPr lang="hu-HU" sz="1800" dirty="0" smtClean="0"/>
              <a:t>, </a:t>
            </a:r>
            <a:r>
              <a:rPr lang="hu-HU" sz="1800" dirty="0" err="1" smtClean="0"/>
              <a:t>therapy</a:t>
            </a:r>
            <a:r>
              <a:rPr lang="hu-HU" sz="1800" dirty="0" smtClean="0"/>
              <a:t> and </a:t>
            </a:r>
            <a:r>
              <a:rPr lang="hu-HU" sz="1800" dirty="0" err="1" smtClean="0"/>
              <a:t>procedure</a:t>
            </a:r>
            <a:r>
              <a:rPr lang="hu-HU" sz="1800" dirty="0" smtClean="0"/>
              <a:t> logs, </a:t>
            </a:r>
            <a:r>
              <a:rPr lang="hu-HU" sz="1800" dirty="0" err="1" smtClean="0"/>
              <a:t>pharmacy</a:t>
            </a:r>
            <a:r>
              <a:rPr lang="hu-HU" sz="1800" dirty="0" smtClean="0"/>
              <a:t> </a:t>
            </a:r>
            <a:r>
              <a:rPr lang="hu-HU" sz="1800" dirty="0" err="1" smtClean="0"/>
              <a:t>records</a:t>
            </a:r>
            <a:r>
              <a:rPr lang="hu-HU" sz="1800" dirty="0" smtClean="0"/>
              <a:t>, </a:t>
            </a:r>
            <a:r>
              <a:rPr lang="hu-HU" sz="1800" dirty="0" err="1"/>
              <a:t>radiology</a:t>
            </a:r>
            <a:r>
              <a:rPr lang="hu-HU" sz="1800" dirty="0"/>
              <a:t> </a:t>
            </a:r>
            <a:r>
              <a:rPr lang="hu-HU" sz="1800" dirty="0" err="1" smtClean="0"/>
              <a:t>records</a:t>
            </a:r>
            <a:r>
              <a:rPr lang="hu-HU" sz="1800" dirty="0" smtClean="0"/>
              <a:t>, </a:t>
            </a:r>
            <a:r>
              <a:rPr lang="hu-HU" sz="1800" dirty="0" err="1" smtClean="0"/>
              <a:t>pathology</a:t>
            </a:r>
            <a:r>
              <a:rPr lang="hu-HU" sz="1800" dirty="0" smtClean="0"/>
              <a:t> </a:t>
            </a:r>
            <a:r>
              <a:rPr lang="hu-HU" sz="1800" dirty="0" err="1" smtClean="0"/>
              <a:t>records</a:t>
            </a:r>
            <a:r>
              <a:rPr lang="hu-HU" sz="1800" dirty="0" smtClean="0"/>
              <a:t>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809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31999" y="515713"/>
            <a:ext cx="10354188" cy="95172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7. </a:t>
            </a:r>
            <a:r>
              <a:rPr lang="hu-HU" dirty="0" err="1" smtClean="0"/>
              <a:t>Constructing</a:t>
            </a:r>
            <a:r>
              <a:rPr lang="hu-HU" dirty="0" smtClean="0"/>
              <a:t> an </a:t>
            </a:r>
            <a:r>
              <a:rPr lang="hu-HU" dirty="0" err="1" smtClean="0"/>
              <a:t>epidemic</a:t>
            </a:r>
            <a:r>
              <a:rPr lang="hu-HU" dirty="0" smtClean="0"/>
              <a:t> </a:t>
            </a:r>
            <a:r>
              <a:rPr lang="hu-HU" dirty="0" err="1" smtClean="0"/>
              <a:t>curve</a:t>
            </a:r>
            <a:r>
              <a:rPr lang="hu-HU" dirty="0"/>
              <a:t> </a:t>
            </a:r>
            <a:r>
              <a:rPr lang="hu-HU" dirty="0" smtClean="0"/>
              <a:t>                                               (</a:t>
            </a:r>
            <a:r>
              <a:rPr lang="hu-HU" dirty="0" err="1" smtClean="0"/>
              <a:t>cases</a:t>
            </a:r>
            <a:r>
              <a:rPr lang="hu-HU" dirty="0" smtClean="0"/>
              <a:t> </a:t>
            </a:r>
            <a:r>
              <a:rPr lang="hu-HU" dirty="0" err="1" smtClean="0"/>
              <a:t>plotted</a:t>
            </a:r>
            <a:r>
              <a:rPr lang="hu-HU" dirty="0" smtClean="0"/>
              <a:t> over </a:t>
            </a:r>
            <a:r>
              <a:rPr lang="hu-HU" dirty="0" err="1" smtClean="0"/>
              <a:t>time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https://outbreaktools.ca/background/epidemic-curves/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41" y="1467435"/>
            <a:ext cx="7207214" cy="43326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523" y="1635211"/>
            <a:ext cx="3618882" cy="385012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8291185" y="5310438"/>
            <a:ext cx="37573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C</a:t>
            </a:r>
            <a:r>
              <a:rPr lang="hu-HU" sz="1400" dirty="0" err="1" smtClean="0"/>
              <a:t>ases</a:t>
            </a:r>
            <a:r>
              <a:rPr lang="hu-HU" sz="1400" dirty="0" smtClean="0"/>
              <a:t> </a:t>
            </a:r>
            <a:r>
              <a:rPr lang="hu-HU" sz="1400" dirty="0" err="1" smtClean="0"/>
              <a:t>on</a:t>
            </a:r>
            <a:r>
              <a:rPr lang="hu-HU" sz="1400" dirty="0" smtClean="0"/>
              <a:t> </a:t>
            </a:r>
            <a:r>
              <a:rPr lang="hu-HU" sz="1400" dirty="0" err="1" smtClean="0"/>
              <a:t>ward</a:t>
            </a:r>
            <a:r>
              <a:rPr lang="hu-HU" sz="1400" dirty="0" smtClean="0"/>
              <a:t> 1 and </a:t>
            </a:r>
            <a:r>
              <a:rPr lang="hu-HU" sz="1400" dirty="0" err="1" smtClean="0"/>
              <a:t>ward</a:t>
            </a:r>
            <a:r>
              <a:rPr lang="hu-HU" sz="1400" dirty="0" smtClean="0"/>
              <a:t> 2 </a:t>
            </a:r>
            <a:endParaRPr lang="hu-HU" sz="1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8291186" y="3338673"/>
            <a:ext cx="3757379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O</a:t>
            </a:r>
            <a:r>
              <a:rPr lang="hu-HU" sz="1400" dirty="0" err="1" smtClean="0"/>
              <a:t>utbreak</a:t>
            </a:r>
            <a:r>
              <a:rPr lang="hu-HU" sz="1400" dirty="0" smtClean="0"/>
              <a:t> </a:t>
            </a:r>
            <a:r>
              <a:rPr lang="hu-HU" sz="1400" dirty="0" err="1" smtClean="0"/>
              <a:t>cases</a:t>
            </a:r>
            <a:r>
              <a:rPr lang="hu-HU" sz="1400" dirty="0" smtClean="0"/>
              <a:t> overall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31999" y="6050272"/>
            <a:ext cx="979652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err="1" smtClean="0"/>
              <a:t>Information</a:t>
            </a:r>
            <a:r>
              <a:rPr lang="hu-HU" sz="1800" dirty="0" smtClean="0"/>
              <a:t> </a:t>
            </a:r>
            <a:r>
              <a:rPr lang="hu-HU" sz="1800" dirty="0" err="1" smtClean="0"/>
              <a:t>on</a:t>
            </a:r>
            <a:r>
              <a:rPr lang="hu-HU" sz="1800" dirty="0" smtClean="0"/>
              <a:t> </a:t>
            </a:r>
            <a:r>
              <a:rPr lang="hu-HU" sz="1800" dirty="0" err="1" smtClean="0"/>
              <a:t>the</a:t>
            </a:r>
            <a:r>
              <a:rPr lang="hu-HU" sz="1800" dirty="0" smtClean="0"/>
              <a:t> </a:t>
            </a:r>
            <a:r>
              <a:rPr lang="hu-HU" sz="1800" dirty="0" err="1" smtClean="0"/>
              <a:t>outbreak</a:t>
            </a:r>
            <a:r>
              <a:rPr lang="hu-HU" sz="1800" dirty="0" smtClean="0"/>
              <a:t> </a:t>
            </a:r>
            <a:r>
              <a:rPr lang="hu-HU" sz="1800" dirty="0" err="1" smtClean="0"/>
              <a:t>pattern</a:t>
            </a:r>
            <a:r>
              <a:rPr lang="hu-HU" sz="1800" dirty="0" smtClean="0"/>
              <a:t>, </a:t>
            </a:r>
            <a:r>
              <a:rPr lang="hu-HU" sz="1800" dirty="0" err="1" smtClean="0"/>
              <a:t>probable</a:t>
            </a:r>
            <a:r>
              <a:rPr lang="hu-HU" sz="1800" dirty="0" smtClean="0"/>
              <a:t> </a:t>
            </a:r>
            <a:r>
              <a:rPr lang="hu-HU" sz="1800" dirty="0" err="1" smtClean="0"/>
              <a:t>exposure</a:t>
            </a:r>
            <a:r>
              <a:rPr lang="hu-HU" sz="1800" dirty="0" smtClean="0"/>
              <a:t> </a:t>
            </a:r>
            <a:r>
              <a:rPr lang="hu-HU" sz="1800" dirty="0" err="1" smtClean="0"/>
              <a:t>period</a:t>
            </a:r>
            <a:r>
              <a:rPr lang="hu-HU" sz="1800" dirty="0"/>
              <a:t> </a:t>
            </a:r>
            <a:r>
              <a:rPr lang="hu-HU" sz="1800" dirty="0" smtClean="0"/>
              <a:t>and </a:t>
            </a:r>
            <a:r>
              <a:rPr lang="hu-HU" sz="1800" dirty="0" err="1" smtClean="0"/>
              <a:t>forward</a:t>
            </a:r>
            <a:r>
              <a:rPr lang="hu-HU" sz="1800" dirty="0" smtClean="0"/>
              <a:t> </a:t>
            </a:r>
            <a:r>
              <a:rPr lang="hu-HU" sz="1800" dirty="0" err="1" smtClean="0"/>
              <a:t>trajectory</a:t>
            </a:r>
            <a:r>
              <a:rPr lang="hu-HU" sz="1800" dirty="0" smtClean="0"/>
              <a:t>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1473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Epicurve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hlinkClick r:id="rId3"/>
              </a:rPr>
              <a:t>https://www.eurosurveillance.org/content/10.2807/1560-7917.ES.2023.28.28.2300328</a:t>
            </a:r>
            <a:r>
              <a:rPr lang="hu-HU" sz="1400" dirty="0"/>
              <a:t> </a:t>
            </a:r>
            <a:endParaRPr lang="en-GB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7" y="1272745"/>
            <a:ext cx="8593196" cy="493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8884507" y="1519881"/>
            <a:ext cx="3076833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</a:t>
            </a:r>
            <a:r>
              <a:rPr lang="hu-HU" sz="1600" dirty="0" err="1" smtClean="0"/>
              <a:t>abricci</a:t>
            </a:r>
            <a:r>
              <a:rPr lang="hu-HU" sz="1600" dirty="0" smtClean="0"/>
              <a:t> M. et </a:t>
            </a:r>
            <a:r>
              <a:rPr lang="hu-HU" sz="1600" dirty="0" err="1" smtClean="0"/>
              <a:t>al</a:t>
            </a:r>
            <a:r>
              <a:rPr lang="hu-HU" sz="1600" dirty="0" smtClean="0"/>
              <a:t>.                       </a:t>
            </a:r>
            <a:r>
              <a:rPr lang="en-GB" sz="1600" b="1" dirty="0" smtClean="0"/>
              <a:t>A </a:t>
            </a:r>
            <a:r>
              <a:rPr lang="en-GB" sz="1600" b="1" dirty="0" err="1"/>
              <a:t>urokinase</a:t>
            </a:r>
            <a:r>
              <a:rPr lang="en-GB" sz="1600" b="1" dirty="0"/>
              <a:t>-associated outbreak of </a:t>
            </a:r>
            <a:r>
              <a:rPr lang="en-GB" sz="1600" b="1" dirty="0" err="1"/>
              <a:t>Ralstonia</a:t>
            </a:r>
            <a:r>
              <a:rPr lang="en-GB" sz="1600" b="1" dirty="0"/>
              <a:t> </a:t>
            </a:r>
            <a:r>
              <a:rPr lang="en-GB" sz="1600" b="1" dirty="0" err="1"/>
              <a:t>mannitolilytica</a:t>
            </a:r>
            <a:r>
              <a:rPr lang="en-GB" sz="1600" b="1" dirty="0"/>
              <a:t> bloodstream infections in haemodialysis patients in north-eastern Italy, January to April 2023. </a:t>
            </a:r>
            <a:r>
              <a:rPr lang="hu-HU" sz="1600" b="1" dirty="0" smtClean="0"/>
              <a:t>               </a:t>
            </a:r>
            <a:r>
              <a:rPr lang="en-GB" sz="1600" dirty="0" smtClean="0"/>
              <a:t>Euro </a:t>
            </a:r>
            <a:r>
              <a:rPr lang="en-GB" sz="1600" dirty="0" err="1"/>
              <a:t>Surveill</a:t>
            </a:r>
            <a:r>
              <a:rPr lang="en-GB" sz="1600" dirty="0"/>
              <a:t>. 2023;28(28):</a:t>
            </a:r>
            <a:r>
              <a:rPr lang="en-GB" sz="1600" dirty="0" err="1"/>
              <a:t>pii</a:t>
            </a:r>
            <a:r>
              <a:rPr lang="en-GB" sz="1600" dirty="0"/>
              <a:t>=2300328</a:t>
            </a:r>
            <a:r>
              <a:rPr lang="en-GB" sz="1600" dirty="0" smtClean="0"/>
              <a:t>.</a:t>
            </a: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36394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Patient</a:t>
            </a:r>
            <a:r>
              <a:rPr lang="hu-HU" dirty="0" smtClean="0"/>
              <a:t> </a:t>
            </a:r>
            <a:r>
              <a:rPr lang="hu-HU" dirty="0" err="1" smtClean="0"/>
              <a:t>location</a:t>
            </a:r>
            <a:r>
              <a:rPr lang="hu-HU" dirty="0" smtClean="0"/>
              <a:t> / </a:t>
            </a:r>
            <a:r>
              <a:rPr lang="hu-HU" dirty="0" err="1" smtClean="0"/>
              <a:t>floor</a:t>
            </a:r>
            <a:r>
              <a:rPr lang="hu-HU" dirty="0" smtClean="0"/>
              <a:t> </a:t>
            </a:r>
            <a:r>
              <a:rPr lang="hu-HU" dirty="0" err="1" smtClean="0"/>
              <a:t>plan</a:t>
            </a:r>
            <a:endParaRPr lang="en-GB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459" y="1355428"/>
            <a:ext cx="3631585" cy="4940343"/>
          </a:xfrm>
          <a:prstGeom prst="rect">
            <a:avLst/>
          </a:prstGeom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1400" dirty="0">
                <a:hlinkClick r:id="rId3"/>
              </a:rPr>
              <a:t>https://www.tandfonline.com/doi/abs/10.1080/10789669.2011.594699</a:t>
            </a:r>
            <a:r>
              <a:rPr lang="hu-HU" sz="1400" dirty="0"/>
              <a:t>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Téglalap 6"/>
          <p:cNvSpPr/>
          <p:nvPr/>
        </p:nvSpPr>
        <p:spPr>
          <a:xfrm>
            <a:off x="5677237" y="1583694"/>
            <a:ext cx="3785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Haidong</a:t>
            </a:r>
            <a:r>
              <a:rPr lang="en-GB" sz="1600" dirty="0"/>
              <a:t> </a:t>
            </a:r>
            <a:r>
              <a:rPr lang="en-GB" sz="1600" dirty="0" smtClean="0"/>
              <a:t>W</a:t>
            </a:r>
            <a:r>
              <a:rPr lang="hu-HU" sz="1600" dirty="0" smtClean="0"/>
              <a:t>. et </a:t>
            </a:r>
            <a:r>
              <a:rPr lang="hu-HU" sz="1600" dirty="0" err="1" smtClean="0"/>
              <a:t>al</a:t>
            </a:r>
            <a:r>
              <a:rPr lang="hu-HU" sz="1600" dirty="0" smtClean="0"/>
              <a:t>.</a:t>
            </a:r>
          </a:p>
          <a:p>
            <a:r>
              <a:rPr lang="en-GB" sz="1600" b="1" dirty="0" smtClean="0"/>
              <a:t>Identifying index (source) patient location of SARS transmission in a hospital ward</a:t>
            </a:r>
            <a:r>
              <a:rPr lang="hu-HU" sz="1600" b="1" dirty="0" smtClean="0"/>
              <a:t>.</a:t>
            </a:r>
            <a:r>
              <a:rPr lang="en-GB" sz="1600" b="1" dirty="0" smtClean="0"/>
              <a:t> </a:t>
            </a:r>
            <a:r>
              <a:rPr lang="en-GB" sz="1600" dirty="0" smtClean="0"/>
              <a:t>HVAC&amp;R Research,</a:t>
            </a:r>
            <a:r>
              <a:rPr lang="hu-HU" sz="1600" dirty="0" smtClean="0"/>
              <a:t> 2012,</a:t>
            </a:r>
            <a:r>
              <a:rPr lang="en-GB" sz="1600" dirty="0" smtClean="0"/>
              <a:t> 18:4, 616-625</a:t>
            </a:r>
            <a:r>
              <a:rPr lang="hu-HU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1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: Timeline </a:t>
            </a:r>
            <a:r>
              <a:rPr lang="hu-HU" dirty="0"/>
              <a:t>of </a:t>
            </a:r>
            <a:r>
              <a:rPr lang="hu-HU" dirty="0" err="1"/>
              <a:t>cases</a:t>
            </a:r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hlinkClick r:id="rId3"/>
              </a:rPr>
              <a:t>https://</a:t>
            </a:r>
            <a:r>
              <a:rPr lang="en-GB" sz="1400" dirty="0" smtClean="0">
                <a:hlinkClick r:id="rId3"/>
              </a:rPr>
              <a:t>wwwnc.cdc.gov/eid/article/29/11/23-0493_article</a:t>
            </a:r>
            <a:r>
              <a:rPr lang="hu-HU" sz="1400" dirty="0" smtClean="0"/>
              <a:t> </a:t>
            </a:r>
            <a:endParaRPr lang="en-GB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6" y="1175658"/>
            <a:ext cx="8572500" cy="492442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502588" y="1363387"/>
            <a:ext cx="2281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Kruis</a:t>
            </a:r>
            <a:r>
              <a:rPr lang="en-GB" sz="1600" dirty="0"/>
              <a:t> </a:t>
            </a:r>
            <a:r>
              <a:rPr lang="en-GB" sz="1600" dirty="0" smtClean="0"/>
              <a:t>T</a:t>
            </a:r>
            <a:r>
              <a:rPr lang="hu-HU" sz="1600" dirty="0"/>
              <a:t>.</a:t>
            </a:r>
            <a:r>
              <a:rPr lang="hu-HU" sz="1600" dirty="0" smtClean="0"/>
              <a:t> </a:t>
            </a:r>
            <a:r>
              <a:rPr lang="en-GB" sz="1600" dirty="0" smtClean="0"/>
              <a:t>et </a:t>
            </a:r>
            <a:r>
              <a:rPr lang="en-GB" sz="1600" dirty="0"/>
              <a:t>al. </a:t>
            </a:r>
            <a:r>
              <a:rPr lang="en-GB" sz="1600" b="1" dirty="0"/>
              <a:t>Outbreak of </a:t>
            </a:r>
            <a:r>
              <a:rPr lang="en-GB" sz="1600" b="1" i="1" dirty="0" err="1"/>
              <a:t>Pandoraea</a:t>
            </a:r>
            <a:r>
              <a:rPr lang="en-GB" sz="1600" b="1" i="1" dirty="0"/>
              <a:t> </a:t>
            </a:r>
            <a:r>
              <a:rPr lang="en-GB" sz="1600" b="1" i="1" dirty="0" err="1"/>
              <a:t>commovens</a:t>
            </a:r>
            <a:r>
              <a:rPr lang="en-GB" sz="1600" b="1" dirty="0"/>
              <a:t> among non–cystic fibrosis intensive care patients, Germany, 2019–2021. </a:t>
            </a:r>
            <a:endParaRPr lang="hu-HU" sz="1600" b="1" dirty="0" smtClean="0"/>
          </a:p>
          <a:p>
            <a:r>
              <a:rPr lang="en-GB" sz="1600" dirty="0" err="1" smtClean="0"/>
              <a:t>Emerg</a:t>
            </a:r>
            <a:r>
              <a:rPr lang="en-GB" sz="1600" dirty="0" smtClean="0"/>
              <a:t> </a:t>
            </a:r>
            <a:r>
              <a:rPr lang="en-GB" sz="1600" dirty="0"/>
              <a:t>Infect Dis. 2023 </a:t>
            </a:r>
            <a:r>
              <a:rPr lang="en-GB" sz="1600" dirty="0" smtClean="0"/>
              <a:t>Nov.</a:t>
            </a:r>
            <a:r>
              <a:rPr lang="en-GB" sz="1600" dirty="0"/>
              <a:t> </a:t>
            </a:r>
            <a:r>
              <a:rPr lang="hu-HU" sz="1600" dirty="0" smtClean="0"/>
              <a:t>(</a:t>
            </a:r>
            <a:r>
              <a:rPr lang="hu-HU" sz="1600" dirty="0" err="1" smtClean="0"/>
              <a:t>early</a:t>
            </a:r>
            <a:r>
              <a:rPr lang="hu-HU" sz="1600" dirty="0" smtClean="0"/>
              <a:t> </a:t>
            </a:r>
            <a:r>
              <a:rPr lang="hu-HU" sz="1600" dirty="0" err="1" smtClean="0"/>
              <a:t>release</a:t>
            </a:r>
            <a:r>
              <a:rPr lang="hu-HU" sz="1600" dirty="0" smtClean="0"/>
              <a:t>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610165" y="4338918"/>
            <a:ext cx="217439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X symbols indicate calendar weeks with detection </a:t>
            </a:r>
            <a:r>
              <a:rPr lang="en-GB" sz="1200" dirty="0" smtClean="0"/>
              <a:t>o</a:t>
            </a:r>
            <a:r>
              <a:rPr lang="hu-HU" sz="1200" dirty="0" smtClean="0"/>
              <a:t>f                             </a:t>
            </a:r>
            <a:r>
              <a:rPr lang="hu-HU" sz="1200" i="1" dirty="0" smtClean="0"/>
              <a:t>P</a:t>
            </a:r>
            <a:r>
              <a:rPr lang="en-GB" sz="1200" i="1" dirty="0" smtClean="0"/>
              <a:t>. </a:t>
            </a:r>
            <a:r>
              <a:rPr lang="en-GB" sz="1200" i="1" dirty="0" err="1"/>
              <a:t>commovens</a:t>
            </a:r>
            <a:r>
              <a:rPr lang="en-GB" sz="1200" dirty="0"/>
              <a:t>.; horizontal bars in timelines indicate length of stay. ICU, intensive care unit; ND not </a:t>
            </a:r>
            <a:r>
              <a:rPr lang="en-GB" sz="1200" dirty="0" smtClean="0"/>
              <a:t>done</a:t>
            </a:r>
            <a:r>
              <a:rPr lang="hu-HU" sz="1200" dirty="0" smtClean="0"/>
              <a:t>, </a:t>
            </a:r>
            <a:r>
              <a:rPr lang="en-GB" sz="1200" dirty="0"/>
              <a:t>WGS ID, whole-genome sequencing identification number </a:t>
            </a:r>
          </a:p>
        </p:txBody>
      </p:sp>
    </p:spTree>
    <p:extLst>
      <p:ext uri="{BB962C8B-B14F-4D97-AF65-F5344CB8AC3E}">
        <p14:creationId xmlns:p14="http://schemas.microsoft.com/office/powerpoint/2010/main" val="29688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854" y="110958"/>
            <a:ext cx="10354188" cy="951722"/>
          </a:xfrm>
        </p:spPr>
        <p:txBody>
          <a:bodyPr/>
          <a:lstStyle/>
          <a:p>
            <a:r>
              <a:rPr lang="hu-HU" dirty="0" err="1" smtClean="0"/>
              <a:t>Example</a:t>
            </a:r>
            <a:r>
              <a:rPr lang="hu-HU" dirty="0" smtClean="0"/>
              <a:t>: Timeline of </a:t>
            </a:r>
            <a:r>
              <a:rPr lang="hu-HU" dirty="0" err="1" smtClean="0"/>
              <a:t>cases</a:t>
            </a:r>
            <a:r>
              <a:rPr lang="hu-HU" dirty="0" smtClean="0"/>
              <a:t> and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measures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dirty="0">
                <a:hlinkClick r:id="rId3"/>
              </a:rPr>
              <a:t>https://wwwnc.cdc.gov/eid/article/27/1/20-2656_article</a:t>
            </a:r>
            <a:r>
              <a:rPr lang="hu-HU" sz="1400" dirty="0"/>
              <a:t> </a:t>
            </a:r>
            <a:endParaRPr lang="en-GB" sz="1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1" y="976181"/>
            <a:ext cx="6722806" cy="543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>
            <a:off x="7718852" y="1087392"/>
            <a:ext cx="348872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Duy</a:t>
            </a:r>
            <a:r>
              <a:rPr lang="en-GB" sz="1600" dirty="0"/>
              <a:t> </a:t>
            </a:r>
            <a:r>
              <a:rPr lang="en-GB" sz="1600" dirty="0" smtClean="0"/>
              <a:t>C</a:t>
            </a:r>
            <a:r>
              <a:rPr lang="hu-HU" sz="1600" dirty="0"/>
              <a:t>.</a:t>
            </a:r>
            <a:r>
              <a:rPr lang="en-GB" sz="1600" dirty="0" smtClean="0"/>
              <a:t> </a:t>
            </a:r>
            <a:r>
              <a:rPr lang="en-GB" sz="1600" dirty="0"/>
              <a:t>et al. </a:t>
            </a:r>
            <a:endParaRPr lang="hu-HU" sz="1600" dirty="0" smtClean="0"/>
          </a:p>
          <a:p>
            <a:r>
              <a:rPr lang="en-GB" sz="1600" b="1" dirty="0" smtClean="0"/>
              <a:t>Nosocomial </a:t>
            </a:r>
            <a:r>
              <a:rPr lang="en-GB" sz="1600" b="1" dirty="0"/>
              <a:t>Coronavirus Disease Outbreak Containment, Hanoi, Vietnam, March–April 2020. </a:t>
            </a:r>
            <a:endParaRPr lang="hu-HU" sz="1600" b="1" dirty="0" smtClean="0"/>
          </a:p>
          <a:p>
            <a:r>
              <a:rPr lang="en-GB" sz="1600" dirty="0" smtClean="0"/>
              <a:t>Emerging </a:t>
            </a:r>
            <a:r>
              <a:rPr lang="en-GB" sz="1600" dirty="0"/>
              <a:t>Infectious Diseases. 2021;27(1):10-17. </a:t>
            </a: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34313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 noChangeArrowheads="1"/>
          </p:cNvSpPr>
          <p:nvPr>
            <p:ph type="title"/>
          </p:nvPr>
        </p:nvSpPr>
        <p:spPr>
          <a:xfrm>
            <a:off x="440475" y="-2159"/>
            <a:ext cx="10682451" cy="1143000"/>
          </a:xfrm>
        </p:spPr>
        <p:txBody>
          <a:bodyPr/>
          <a:lstStyle/>
          <a:p>
            <a:r>
              <a:rPr lang="hu-HU" altLang="hu-HU" dirty="0" smtClean="0"/>
              <a:t>8. </a:t>
            </a:r>
            <a:r>
              <a:rPr lang="hu-HU" altLang="hu-HU" dirty="0" err="1" smtClean="0"/>
              <a:t>Microbiological</a:t>
            </a:r>
            <a:r>
              <a:rPr lang="hu-HU" altLang="hu-HU" dirty="0"/>
              <a:t> </a:t>
            </a:r>
            <a:r>
              <a:rPr lang="hu-HU" altLang="hu-HU" dirty="0" smtClean="0"/>
              <a:t>&amp; </a:t>
            </a:r>
            <a:r>
              <a:rPr lang="hu-HU" altLang="hu-HU" dirty="0" err="1" smtClean="0"/>
              <a:t>environmental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investigations</a:t>
            </a:r>
            <a:endParaRPr lang="hu-HU" altLang="hu-HU" dirty="0"/>
          </a:p>
        </p:txBody>
      </p:sp>
      <p:sp>
        <p:nvSpPr>
          <p:cNvPr id="29699" name="Tartalom helye 2"/>
          <p:cNvSpPr>
            <a:spLocks noGrp="1" noChangeArrowheads="1"/>
          </p:cNvSpPr>
          <p:nvPr>
            <p:ph idx="1"/>
          </p:nvPr>
        </p:nvSpPr>
        <p:spPr>
          <a:xfrm>
            <a:off x="574946" y="1140841"/>
            <a:ext cx="10730753" cy="535575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Should</a:t>
            </a:r>
            <a:r>
              <a:rPr lang="hu-HU" sz="2400" dirty="0" smtClean="0"/>
              <a:t> be </a:t>
            </a:r>
            <a:r>
              <a:rPr lang="hu-HU" sz="2400" dirty="0" err="1" smtClean="0"/>
              <a:t>considered</a:t>
            </a:r>
            <a:r>
              <a:rPr lang="hu-HU" sz="2400" dirty="0" smtClean="0"/>
              <a:t> right at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beginning</a:t>
            </a:r>
            <a:r>
              <a:rPr lang="hu-HU" sz="2400" dirty="0" smtClean="0"/>
              <a:t> of an </a:t>
            </a:r>
            <a:r>
              <a:rPr lang="hu-HU" sz="2400" dirty="0" err="1" smtClean="0"/>
              <a:t>outbreak</a:t>
            </a:r>
            <a:r>
              <a:rPr lang="hu-HU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Microbiological</a:t>
            </a:r>
            <a:r>
              <a:rPr lang="hu-HU" sz="2400" dirty="0" smtClean="0"/>
              <a:t> </a:t>
            </a:r>
            <a:r>
              <a:rPr lang="hu-HU" sz="2400" dirty="0" err="1" smtClean="0"/>
              <a:t>investigations</a:t>
            </a:r>
            <a:r>
              <a:rPr lang="hu-HU" sz="2400" dirty="0"/>
              <a:t> </a:t>
            </a:r>
            <a:r>
              <a:rPr lang="hu-HU" sz="2400" dirty="0" err="1" smtClean="0"/>
              <a:t>may</a:t>
            </a:r>
            <a:r>
              <a:rPr lang="hu-HU" sz="2400" dirty="0" smtClean="0"/>
              <a:t> </a:t>
            </a:r>
            <a:r>
              <a:rPr lang="hu-HU" sz="2400" dirty="0" err="1" smtClean="0"/>
              <a:t>include</a:t>
            </a:r>
            <a:r>
              <a:rPr lang="hu-HU" sz="2400" dirty="0" smtClean="0"/>
              <a:t> testing of </a:t>
            </a:r>
            <a:r>
              <a:rPr lang="hu-HU" sz="2400" dirty="0" err="1" smtClean="0"/>
              <a:t>contacts</a:t>
            </a:r>
            <a:r>
              <a:rPr lang="hu-HU" sz="2400" dirty="0" smtClean="0"/>
              <a:t>, </a:t>
            </a:r>
            <a:r>
              <a:rPr lang="hu-HU" sz="2400" dirty="0" err="1" smtClean="0"/>
              <a:t>enhanced</a:t>
            </a:r>
            <a:r>
              <a:rPr lang="hu-HU" sz="2400" dirty="0" smtClean="0"/>
              <a:t> </a:t>
            </a:r>
            <a:r>
              <a:rPr lang="hu-HU" sz="2400" dirty="0" err="1" smtClean="0"/>
              <a:t>screening</a:t>
            </a:r>
            <a:r>
              <a:rPr lang="hu-HU" sz="2400" dirty="0" smtClean="0"/>
              <a:t> of </a:t>
            </a:r>
            <a:r>
              <a:rPr lang="hu-HU" sz="2400" dirty="0" err="1" smtClean="0"/>
              <a:t>patients</a:t>
            </a:r>
            <a:r>
              <a:rPr lang="hu-HU" sz="2400" dirty="0" smtClean="0"/>
              <a:t>, </a:t>
            </a:r>
            <a:r>
              <a:rPr lang="hu-HU" sz="2400" dirty="0" err="1" smtClean="0"/>
              <a:t>screening</a:t>
            </a:r>
            <a:r>
              <a:rPr lang="hu-HU" sz="2400" dirty="0" smtClean="0"/>
              <a:t> of </a:t>
            </a:r>
            <a:r>
              <a:rPr lang="hu-HU" sz="2400" dirty="0" err="1" smtClean="0"/>
              <a:t>HCWs</a:t>
            </a:r>
            <a:r>
              <a:rPr lang="hu-HU" sz="2400" dirty="0" smtClean="0"/>
              <a:t>, </a:t>
            </a:r>
            <a:r>
              <a:rPr lang="hu-HU" sz="2400" dirty="0" err="1" smtClean="0"/>
              <a:t>typing</a:t>
            </a:r>
            <a:r>
              <a:rPr lang="hu-HU" sz="2400" dirty="0" smtClean="0"/>
              <a:t> of </a:t>
            </a:r>
            <a:r>
              <a:rPr lang="hu-HU" sz="2400" dirty="0" err="1" smtClean="0"/>
              <a:t>isolates</a:t>
            </a:r>
            <a:r>
              <a:rPr lang="hu-HU" sz="2400" dirty="0" smtClean="0"/>
              <a:t> (</a:t>
            </a:r>
            <a:r>
              <a:rPr lang="hu-HU" sz="2400" dirty="0" err="1" smtClean="0"/>
              <a:t>classical</a:t>
            </a:r>
            <a:r>
              <a:rPr lang="hu-HU" sz="2400" dirty="0" smtClean="0"/>
              <a:t> and </a:t>
            </a:r>
            <a:r>
              <a:rPr lang="hu-HU" sz="2400" dirty="0" err="1" smtClean="0"/>
              <a:t>sequence-based</a:t>
            </a:r>
            <a:r>
              <a:rPr lang="hu-HU" sz="2400" dirty="0" smtClean="0"/>
              <a:t> </a:t>
            </a:r>
            <a:r>
              <a:rPr lang="hu-HU" sz="2400" dirty="0" err="1" smtClean="0"/>
              <a:t>methods</a:t>
            </a:r>
            <a:r>
              <a:rPr lang="hu-HU" sz="2400" dirty="0" smtClean="0"/>
              <a:t>), </a:t>
            </a:r>
            <a:r>
              <a:rPr lang="hu-HU" sz="2400" dirty="0" err="1" smtClean="0"/>
              <a:t>additional</a:t>
            </a:r>
            <a:r>
              <a:rPr lang="hu-HU" sz="2400" dirty="0" smtClean="0"/>
              <a:t> testing (</a:t>
            </a:r>
            <a:r>
              <a:rPr lang="hu-HU" sz="2400" dirty="0" err="1" smtClean="0"/>
              <a:t>e.g</a:t>
            </a:r>
            <a:r>
              <a:rPr lang="hu-HU" sz="2400" dirty="0" smtClean="0"/>
              <a:t>. </a:t>
            </a:r>
            <a:r>
              <a:rPr lang="hu-HU" sz="2400" dirty="0" err="1" smtClean="0"/>
              <a:t>disinfectant-resistance</a:t>
            </a:r>
            <a:r>
              <a:rPr lang="hu-HU" sz="24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Environmental</a:t>
            </a:r>
            <a:r>
              <a:rPr lang="hu-HU" sz="2400" dirty="0" smtClean="0"/>
              <a:t> </a:t>
            </a:r>
            <a:r>
              <a:rPr lang="hu-HU" sz="2400" dirty="0" err="1" smtClean="0"/>
              <a:t>sampling</a:t>
            </a:r>
            <a:r>
              <a:rPr lang="hu-HU" sz="2400" dirty="0" smtClean="0"/>
              <a:t> </a:t>
            </a:r>
            <a:r>
              <a:rPr lang="hu-HU" sz="2400" dirty="0" err="1" smtClean="0"/>
              <a:t>strategy</a:t>
            </a:r>
            <a:r>
              <a:rPr lang="hu-HU" sz="2400" dirty="0" smtClean="0"/>
              <a:t>: s</a:t>
            </a:r>
            <a:r>
              <a:rPr lang="en-US" sz="2400" dirty="0" err="1" smtClean="0"/>
              <a:t>urfaces</a:t>
            </a:r>
            <a:r>
              <a:rPr lang="hu-HU" sz="2400" dirty="0" smtClean="0"/>
              <a:t>/</a:t>
            </a:r>
            <a:r>
              <a:rPr lang="hu-HU" sz="2400" dirty="0" err="1" smtClean="0"/>
              <a:t>devices</a:t>
            </a:r>
            <a:r>
              <a:rPr lang="hu-HU" sz="2400" dirty="0" smtClean="0"/>
              <a:t>/</a:t>
            </a:r>
            <a:r>
              <a:rPr lang="hu-HU" sz="2400" dirty="0" err="1" smtClean="0"/>
              <a:t>medications</a:t>
            </a:r>
            <a:r>
              <a:rPr lang="en-US" sz="2400" dirty="0" smtClean="0"/>
              <a:t> </a:t>
            </a:r>
            <a:r>
              <a:rPr lang="en-US" sz="2400" dirty="0"/>
              <a:t>designated for sampling </a:t>
            </a:r>
            <a:r>
              <a:rPr lang="hu-HU" sz="2400" dirty="0" err="1" smtClean="0"/>
              <a:t>should</a:t>
            </a:r>
            <a:r>
              <a:rPr lang="hu-HU" sz="2400" dirty="0" smtClean="0"/>
              <a:t> </a:t>
            </a:r>
            <a:r>
              <a:rPr lang="hu-HU" sz="2400" dirty="0" err="1" smtClean="0"/>
              <a:t>take</a:t>
            </a:r>
            <a:r>
              <a:rPr lang="hu-HU" sz="2400" dirty="0" smtClean="0"/>
              <a:t> </a:t>
            </a:r>
            <a:r>
              <a:rPr lang="hu-HU" sz="2400" dirty="0" err="1" smtClean="0"/>
              <a:t>into</a:t>
            </a:r>
            <a:r>
              <a:rPr lang="hu-HU" sz="2400" dirty="0" smtClean="0"/>
              <a:t> account </a:t>
            </a:r>
            <a:r>
              <a:rPr lang="en-US" sz="2400" dirty="0" smtClean="0"/>
              <a:t>the </a:t>
            </a:r>
            <a:r>
              <a:rPr lang="hu-HU" sz="2400" dirty="0" err="1" smtClean="0"/>
              <a:t>infectious</a:t>
            </a:r>
            <a:r>
              <a:rPr lang="hu-HU" sz="2400" dirty="0" smtClean="0"/>
              <a:t> </a:t>
            </a:r>
            <a:r>
              <a:rPr lang="hu-HU" sz="2400" dirty="0" err="1" smtClean="0"/>
              <a:t>agent</a:t>
            </a:r>
            <a:r>
              <a:rPr lang="en-US" sz="2400" dirty="0" smtClean="0"/>
              <a:t>'s </a:t>
            </a:r>
            <a:r>
              <a:rPr lang="hu-HU" sz="2400" dirty="0" err="1" smtClean="0"/>
              <a:t>characteristics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hu-HU" sz="2400" dirty="0" err="1" smtClean="0"/>
              <a:t>descriptive</a:t>
            </a:r>
            <a:r>
              <a:rPr lang="hu-HU" sz="2400" dirty="0" smtClean="0"/>
              <a:t> </a:t>
            </a:r>
            <a:r>
              <a:rPr lang="en-US" sz="2400" dirty="0" smtClean="0"/>
              <a:t>epidemiological data</a:t>
            </a:r>
            <a:r>
              <a:rPr lang="hu-HU" sz="2400" dirty="0" smtClean="0"/>
              <a:t> </a:t>
            </a:r>
            <a:r>
              <a:rPr lang="hu-HU" sz="2400" dirty="0" err="1" smtClean="0"/>
              <a:t>available</a:t>
            </a:r>
            <a:r>
              <a:rPr lang="hu-HU" sz="2400" dirty="0"/>
              <a:t>.</a:t>
            </a: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Interpretation</a:t>
            </a:r>
            <a:r>
              <a:rPr lang="hu-HU" sz="2400" dirty="0" smtClean="0"/>
              <a:t> </a:t>
            </a:r>
            <a:r>
              <a:rPr lang="hu-HU" sz="2400" dirty="0" err="1" smtClean="0"/>
              <a:t>issues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positive</a:t>
            </a:r>
            <a:r>
              <a:rPr lang="hu-HU" sz="2400" dirty="0" smtClean="0"/>
              <a:t> 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 err="1" smtClean="0"/>
              <a:t>negative</a:t>
            </a:r>
            <a:r>
              <a:rPr lang="hu-HU" sz="2400" dirty="0" smtClean="0"/>
              <a:t> </a:t>
            </a:r>
            <a:r>
              <a:rPr lang="hu-HU" sz="2400" dirty="0" err="1" smtClean="0"/>
              <a:t>environmental</a:t>
            </a:r>
            <a:r>
              <a:rPr lang="hu-HU" sz="2400" dirty="0" smtClean="0"/>
              <a:t> </a:t>
            </a:r>
            <a:r>
              <a:rPr lang="hu-HU" sz="2400" dirty="0" err="1" smtClean="0"/>
              <a:t>findings</a:t>
            </a:r>
            <a:r>
              <a:rPr lang="hu-HU" sz="2400" dirty="0" smtClean="0"/>
              <a:t>, </a:t>
            </a:r>
            <a:r>
              <a:rPr lang="hu-HU" sz="2400" dirty="0" err="1" smtClean="0"/>
              <a:t>e.g</a:t>
            </a:r>
            <a:r>
              <a:rPr lang="hu-HU" sz="2400" dirty="0" smtClean="0"/>
              <a:t>.: 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hu-HU" sz="2000" dirty="0" err="1"/>
              <a:t>R</a:t>
            </a:r>
            <a:r>
              <a:rPr lang="hu-HU" sz="2000" dirty="0" err="1" smtClean="0"/>
              <a:t>esults</a:t>
            </a:r>
            <a:r>
              <a:rPr lang="hu-HU" sz="2000" dirty="0" smtClean="0"/>
              <a:t> </a:t>
            </a:r>
            <a:r>
              <a:rPr lang="hu-HU" sz="2000" dirty="0" err="1"/>
              <a:t>may</a:t>
            </a:r>
            <a:r>
              <a:rPr lang="hu-HU" sz="2000" dirty="0"/>
              <a:t> be </a:t>
            </a:r>
            <a:r>
              <a:rPr lang="hu-HU" sz="2000" dirty="0" err="1"/>
              <a:t>inconclusive</a:t>
            </a:r>
            <a:r>
              <a:rPr lang="hu-HU" sz="2000" dirty="0"/>
              <a:t> </a:t>
            </a:r>
            <a:r>
              <a:rPr lang="hu-HU" sz="2000" dirty="0" err="1"/>
              <a:t>if</a:t>
            </a:r>
            <a:r>
              <a:rPr lang="hu-HU" sz="2000" dirty="0"/>
              <a:t> </a:t>
            </a:r>
            <a:r>
              <a:rPr lang="hu-HU" sz="2000" dirty="0" err="1"/>
              <a:t>cleaning</a:t>
            </a:r>
            <a:r>
              <a:rPr lang="hu-HU" sz="2000" dirty="0"/>
              <a:t> and </a:t>
            </a:r>
            <a:r>
              <a:rPr lang="hu-HU" sz="2000" dirty="0" err="1"/>
              <a:t>disinfection</a:t>
            </a:r>
            <a:r>
              <a:rPr lang="hu-HU" sz="2000" dirty="0"/>
              <a:t> had </a:t>
            </a:r>
            <a:r>
              <a:rPr lang="hu-HU" sz="2000" dirty="0" err="1"/>
              <a:t>taken</a:t>
            </a:r>
            <a:r>
              <a:rPr lang="hu-HU" sz="2000" dirty="0"/>
              <a:t> </a:t>
            </a:r>
            <a:r>
              <a:rPr lang="hu-HU" sz="2000" dirty="0" err="1"/>
              <a:t>place</a:t>
            </a:r>
            <a:r>
              <a:rPr lang="hu-HU" sz="2000" dirty="0"/>
              <a:t> </a:t>
            </a:r>
            <a:r>
              <a:rPr lang="hu-HU" sz="2000" dirty="0" err="1"/>
              <a:t>as</a:t>
            </a:r>
            <a:r>
              <a:rPr lang="hu-HU" sz="2000" dirty="0"/>
              <a:t> part of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immediate</a:t>
            </a:r>
            <a:r>
              <a:rPr lang="hu-HU" sz="2000" dirty="0"/>
              <a:t> </a:t>
            </a:r>
            <a:r>
              <a:rPr lang="hu-HU" sz="2000" dirty="0" err="1"/>
              <a:t>control</a:t>
            </a:r>
            <a:r>
              <a:rPr lang="hu-HU" sz="2000" dirty="0"/>
              <a:t> </a:t>
            </a:r>
            <a:r>
              <a:rPr lang="hu-HU" sz="2000" dirty="0" err="1"/>
              <a:t>measures</a:t>
            </a:r>
            <a:r>
              <a:rPr lang="hu-HU" sz="2000" dirty="0"/>
              <a:t> and </a:t>
            </a:r>
            <a:r>
              <a:rPr lang="hu-HU" sz="2000" dirty="0" err="1" smtClean="0"/>
              <a:t>surface</a:t>
            </a:r>
            <a:r>
              <a:rPr lang="hu-HU" sz="2000" dirty="0" smtClean="0"/>
              <a:t> </a:t>
            </a:r>
            <a:r>
              <a:rPr lang="hu-HU" sz="2000" dirty="0" err="1" smtClean="0"/>
              <a:t>samples</a:t>
            </a:r>
            <a:r>
              <a:rPr lang="hu-HU" sz="2000" dirty="0" smtClean="0"/>
              <a:t> </a:t>
            </a:r>
            <a:r>
              <a:rPr lang="hu-HU" sz="2000" dirty="0" err="1"/>
              <a:t>were</a:t>
            </a:r>
            <a:r>
              <a:rPr lang="hu-HU" sz="2000" dirty="0"/>
              <a:t> </a:t>
            </a:r>
            <a:r>
              <a:rPr lang="hu-HU" sz="2000" dirty="0" err="1"/>
              <a:t>taken</a:t>
            </a:r>
            <a:r>
              <a:rPr lang="hu-HU" sz="2000" dirty="0"/>
              <a:t> </a:t>
            </a:r>
            <a:r>
              <a:rPr lang="hu-HU" sz="2000" dirty="0" err="1"/>
              <a:t>only</a:t>
            </a:r>
            <a:r>
              <a:rPr lang="hu-HU" sz="2000" dirty="0"/>
              <a:t> </a:t>
            </a:r>
            <a:r>
              <a:rPr lang="hu-HU" sz="2000" dirty="0" err="1" smtClean="0"/>
              <a:t>afterwards</a:t>
            </a:r>
            <a:r>
              <a:rPr lang="hu-HU" sz="2000" dirty="0" smtClean="0"/>
              <a:t>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hu-HU" sz="2000" dirty="0" err="1" smtClean="0"/>
              <a:t>False</a:t>
            </a:r>
            <a:r>
              <a:rPr lang="hu-HU" sz="2000" dirty="0" smtClean="0"/>
              <a:t> </a:t>
            </a:r>
            <a:r>
              <a:rPr lang="hu-HU" sz="2000" dirty="0" err="1" smtClean="0"/>
              <a:t>negative</a:t>
            </a:r>
            <a:r>
              <a:rPr lang="hu-HU" sz="2000" dirty="0" smtClean="0"/>
              <a:t> w</a:t>
            </a:r>
            <a:r>
              <a:rPr lang="en-US" sz="2000" dirty="0" err="1" smtClean="0"/>
              <a:t>ater</a:t>
            </a:r>
            <a:r>
              <a:rPr lang="en-US" sz="2000" dirty="0" smtClean="0"/>
              <a:t> samples</a:t>
            </a:r>
            <a:r>
              <a:rPr lang="hu-HU" sz="2000" dirty="0" smtClean="0"/>
              <a:t> </a:t>
            </a:r>
            <a:r>
              <a:rPr lang="hu-HU" sz="2000" dirty="0" err="1" smtClean="0"/>
              <a:t>due</a:t>
            </a:r>
            <a:r>
              <a:rPr lang="en-US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, </a:t>
            </a:r>
            <a:r>
              <a:rPr lang="hu-HU" sz="2000" dirty="0" err="1" smtClean="0"/>
              <a:t>e.g</a:t>
            </a:r>
            <a:r>
              <a:rPr lang="hu-HU" sz="2000" dirty="0" smtClean="0"/>
              <a:t>. </a:t>
            </a:r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biofilm-forming bacteria</a:t>
            </a:r>
            <a:r>
              <a:rPr lang="hu-HU" sz="1600" dirty="0" smtClean="0"/>
              <a:t> </a:t>
            </a:r>
            <a:r>
              <a:rPr lang="en-US" sz="1600" dirty="0" smtClean="0"/>
              <a:t>enter</a:t>
            </a:r>
            <a:r>
              <a:rPr lang="hu-HU" sz="1600" dirty="0" smtClean="0"/>
              <a:t>ing</a:t>
            </a:r>
            <a:r>
              <a:rPr lang="en-US" sz="1600" dirty="0" smtClean="0"/>
              <a:t> </a:t>
            </a:r>
            <a:r>
              <a:rPr lang="en-US" sz="1600" dirty="0"/>
              <a:t>the water </a:t>
            </a:r>
            <a:r>
              <a:rPr lang="en-US" sz="1600" dirty="0" smtClean="0"/>
              <a:t>only intermittently</a:t>
            </a:r>
            <a:endParaRPr lang="hu-HU" sz="1600" dirty="0" smtClean="0"/>
          </a:p>
          <a:p>
            <a:pPr marL="1485900" lvl="2" indent="-342900">
              <a:buFont typeface="Courier New" panose="02070309020205020404" pitchFamily="49" charset="0"/>
              <a:buChar char="o"/>
            </a:pPr>
            <a:r>
              <a:rPr lang="en-US" sz="1600" dirty="0" smtClean="0"/>
              <a:t>counter-effect of chlorine in drinking water</a:t>
            </a:r>
            <a:endParaRPr lang="hu-HU" sz="1600" dirty="0" smtClean="0"/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000" dirty="0" smtClean="0"/>
              <a:t>Positive samples are not necessarily evidence of transmission from a particular source</a:t>
            </a:r>
            <a:r>
              <a:rPr lang="hu-H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altLang="hu-HU" sz="2200" dirty="0"/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5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2"/>
          <p:cNvSpPr>
            <a:spLocks noGrp="1" noChangeArrowheads="1"/>
          </p:cNvSpPr>
          <p:nvPr>
            <p:ph type="title"/>
          </p:nvPr>
        </p:nvSpPr>
        <p:spPr>
          <a:xfrm>
            <a:off x="484094" y="146921"/>
            <a:ext cx="10294742" cy="1143000"/>
          </a:xfrm>
        </p:spPr>
        <p:txBody>
          <a:bodyPr/>
          <a:lstStyle/>
          <a:p>
            <a:r>
              <a:rPr lang="hu-HU" altLang="hu-HU" dirty="0" smtClean="0"/>
              <a:t>9. </a:t>
            </a:r>
            <a:r>
              <a:rPr lang="hu-HU" altLang="hu-HU" dirty="0" err="1" smtClean="0"/>
              <a:t>Establishing</a:t>
            </a:r>
            <a:r>
              <a:rPr lang="hu-HU" altLang="hu-HU" dirty="0" smtClean="0"/>
              <a:t> a </a:t>
            </a:r>
            <a:r>
              <a:rPr lang="hu-HU" altLang="hu-HU" dirty="0" err="1" smtClean="0"/>
              <a:t>hypothesis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or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modifying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preliminary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hypothesis</a:t>
            </a:r>
            <a:r>
              <a:rPr lang="hu-HU" altLang="hu-HU" dirty="0" smtClean="0"/>
              <a:t>)</a:t>
            </a:r>
            <a:endParaRPr lang="hu-HU" altLang="hu-HU" dirty="0"/>
          </a:p>
        </p:txBody>
      </p:sp>
      <p:sp>
        <p:nvSpPr>
          <p:cNvPr id="35843" name="Tartalom helye 3"/>
          <p:cNvSpPr>
            <a:spLocks noGrp="1" noChangeArrowheads="1"/>
          </p:cNvSpPr>
          <p:nvPr>
            <p:ph idx="1"/>
          </p:nvPr>
        </p:nvSpPr>
        <p:spPr>
          <a:xfrm>
            <a:off x="484093" y="1289921"/>
            <a:ext cx="10550491" cy="5124363"/>
          </a:xfrm>
        </p:spPr>
        <p:txBody>
          <a:bodyPr>
            <a:no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400" dirty="0" err="1" smtClean="0"/>
              <a:t>Based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on-site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inspection</a:t>
            </a:r>
            <a:r>
              <a:rPr lang="hu-HU" altLang="hu-HU" sz="2400" dirty="0" smtClean="0"/>
              <a:t>, </a:t>
            </a:r>
            <a:r>
              <a:rPr lang="en-US" altLang="hu-HU" sz="2400" dirty="0" smtClean="0"/>
              <a:t>epidemiological</a:t>
            </a:r>
            <a:r>
              <a:rPr lang="en-US" altLang="hu-HU" sz="2400" dirty="0"/>
              <a:t>, microbiological and environmental </a:t>
            </a:r>
            <a:r>
              <a:rPr lang="en-US" altLang="hu-HU" sz="2400" dirty="0" smtClean="0"/>
              <a:t>results</a:t>
            </a:r>
            <a:r>
              <a:rPr lang="hu-HU" altLang="hu-HU" sz="2400" dirty="0" smtClean="0"/>
              <a:t>, a </a:t>
            </a:r>
            <a:r>
              <a:rPr lang="hu-HU" altLang="hu-HU" sz="2400" dirty="0" err="1" smtClean="0"/>
              <a:t>hypothesis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should</a:t>
            </a:r>
            <a:r>
              <a:rPr lang="hu-HU" altLang="hu-HU" sz="2400" dirty="0" smtClean="0"/>
              <a:t> be </a:t>
            </a:r>
            <a:r>
              <a:rPr lang="hu-HU" altLang="hu-HU" sz="2400" dirty="0" err="1" smtClean="0"/>
              <a:t>formed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on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source</a:t>
            </a:r>
            <a:r>
              <a:rPr lang="hu-HU" altLang="hu-HU" sz="2400" dirty="0" smtClean="0"/>
              <a:t> of </a:t>
            </a:r>
            <a:r>
              <a:rPr lang="hu-HU" altLang="hu-HU" sz="2400" dirty="0" err="1" smtClean="0"/>
              <a:t>the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outbreak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mode</a:t>
            </a:r>
            <a:r>
              <a:rPr lang="hu-HU" altLang="hu-HU" sz="2400" dirty="0" smtClean="0"/>
              <a:t> and/</a:t>
            </a:r>
            <a:r>
              <a:rPr lang="hu-HU" altLang="hu-HU" sz="2400" dirty="0" err="1" smtClean="0"/>
              <a:t>or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vehicle</a:t>
            </a:r>
            <a:r>
              <a:rPr lang="hu-HU" altLang="hu-HU" sz="2400" dirty="0" smtClean="0"/>
              <a:t> of </a:t>
            </a:r>
            <a:r>
              <a:rPr lang="hu-HU" altLang="hu-HU" sz="2400" dirty="0" err="1"/>
              <a:t>transmission</a:t>
            </a:r>
            <a:r>
              <a:rPr lang="hu-HU" altLang="hu-HU" sz="2400" dirty="0"/>
              <a:t> </a:t>
            </a:r>
            <a:r>
              <a:rPr lang="hu-HU" altLang="hu-HU" sz="2400" dirty="0" smtClean="0"/>
              <a:t>and/</a:t>
            </a:r>
            <a:r>
              <a:rPr lang="hu-HU" altLang="hu-HU" sz="2400" dirty="0" err="1" smtClean="0"/>
              <a:t>or</a:t>
            </a:r>
            <a:r>
              <a:rPr lang="en-GB" sz="2400" dirty="0" smtClean="0"/>
              <a:t> </a:t>
            </a:r>
            <a:r>
              <a:rPr lang="en-GB" sz="2400" dirty="0"/>
              <a:t>practice that might have caused the outbreak</a:t>
            </a:r>
            <a:r>
              <a:rPr lang="en-US" altLang="hu-HU" sz="2400" dirty="0"/>
              <a:t>.</a:t>
            </a:r>
            <a:endParaRPr lang="hu-HU" altLang="hu-HU" sz="2400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2400" dirty="0" err="1" smtClean="0"/>
              <a:t>Brief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examples</a:t>
            </a:r>
            <a:r>
              <a:rPr lang="hu-HU" altLang="hu-HU" sz="2400" dirty="0" smtClean="0"/>
              <a:t>:</a:t>
            </a:r>
            <a:endParaRPr lang="en-US" altLang="hu-HU" sz="2400" dirty="0"/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altLang="hu-HU" sz="2200" i="1" dirty="0" smtClean="0"/>
              <a:t>S</a:t>
            </a:r>
            <a:r>
              <a:rPr lang="hu-HU" altLang="hu-HU" sz="2200" i="1" dirty="0"/>
              <a:t>. aureus </a:t>
            </a:r>
            <a:r>
              <a:rPr lang="hu-HU" altLang="hu-HU" sz="2200" dirty="0" err="1" smtClean="0"/>
              <a:t>infections</a:t>
            </a:r>
            <a:r>
              <a:rPr lang="hu-HU" altLang="hu-HU" sz="2200" dirty="0" smtClean="0"/>
              <a:t> over a </a:t>
            </a:r>
            <a:r>
              <a:rPr lang="hu-HU" altLang="hu-HU" sz="2200" dirty="0" err="1" smtClean="0"/>
              <a:t>longer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period</a:t>
            </a:r>
            <a:r>
              <a:rPr lang="hu-HU" altLang="hu-HU" sz="2200" dirty="0" smtClean="0"/>
              <a:t> of </a:t>
            </a:r>
            <a:r>
              <a:rPr lang="hu-HU" altLang="hu-HU" sz="2200" dirty="0" err="1" smtClean="0"/>
              <a:t>time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among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neonates</a:t>
            </a:r>
            <a:r>
              <a:rPr lang="hu-HU" altLang="hu-HU" sz="2200" dirty="0" smtClean="0"/>
              <a:t>: </a:t>
            </a:r>
            <a:r>
              <a:rPr lang="hu-HU" altLang="hu-HU" sz="2200" dirty="0" err="1" smtClean="0"/>
              <a:t>contact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transmission</a:t>
            </a:r>
            <a:r>
              <a:rPr lang="hu-HU" altLang="hu-HU" sz="2200" dirty="0"/>
              <a:t> </a:t>
            </a:r>
            <a:r>
              <a:rPr lang="hu-HU" altLang="hu-HU" sz="2200" dirty="0" smtClean="0"/>
              <a:t>linked </a:t>
            </a:r>
            <a:r>
              <a:rPr lang="hu-HU" altLang="hu-HU" sz="2200" dirty="0" err="1" smtClean="0"/>
              <a:t>to</a:t>
            </a:r>
            <a:r>
              <a:rPr lang="hu-HU" altLang="hu-HU" sz="2200" dirty="0" smtClean="0"/>
              <a:t> a </a:t>
            </a:r>
            <a:r>
              <a:rPr lang="hu-HU" altLang="hu-HU" sz="2200" i="1" dirty="0" smtClean="0"/>
              <a:t>S. aureus </a:t>
            </a:r>
            <a:r>
              <a:rPr lang="hu-HU" altLang="hu-HU" sz="2200" dirty="0" err="1" smtClean="0"/>
              <a:t>carrier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identified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among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HCWs</a:t>
            </a:r>
            <a:r>
              <a:rPr lang="hu-HU" altLang="hu-HU" sz="2200" dirty="0" smtClean="0"/>
              <a:t>.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altLang="hu-HU" sz="2200" dirty="0" err="1" smtClean="0"/>
              <a:t>Respiratory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infections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caused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by</a:t>
            </a:r>
            <a:r>
              <a:rPr lang="hu-HU" altLang="hu-HU" sz="2200" dirty="0" smtClean="0"/>
              <a:t> P</a:t>
            </a:r>
            <a:r>
              <a:rPr lang="hu-HU" altLang="hu-HU" sz="2200" i="1" dirty="0"/>
              <a:t>. </a:t>
            </a:r>
            <a:r>
              <a:rPr lang="hu-HU" altLang="hu-HU" sz="2200" i="1" dirty="0" smtClean="0"/>
              <a:t>aeruginosa </a:t>
            </a:r>
            <a:r>
              <a:rPr lang="hu-HU" altLang="hu-HU" sz="2200" dirty="0" err="1" smtClean="0"/>
              <a:t>or</a:t>
            </a:r>
            <a:r>
              <a:rPr lang="hu-HU" altLang="hu-HU" sz="2200" dirty="0" smtClean="0"/>
              <a:t> </a:t>
            </a:r>
            <a:r>
              <a:rPr lang="hu-HU" altLang="hu-HU" sz="2200" i="1" dirty="0" err="1" smtClean="0"/>
              <a:t>Acinetobacter</a:t>
            </a:r>
            <a:r>
              <a:rPr lang="hu-HU" altLang="hu-HU" sz="2200" i="1" dirty="0" smtClean="0"/>
              <a:t> spp. </a:t>
            </a:r>
            <a:r>
              <a:rPr lang="hu-HU" altLang="hu-HU" sz="2200" dirty="0" smtClean="0"/>
              <a:t>in </a:t>
            </a:r>
            <a:r>
              <a:rPr lang="hu-HU" altLang="hu-HU" sz="2200" dirty="0" err="1" smtClean="0"/>
              <a:t>the</a:t>
            </a:r>
            <a:r>
              <a:rPr lang="hu-HU" altLang="hu-HU" sz="2200" dirty="0" smtClean="0"/>
              <a:t> ICU </a:t>
            </a:r>
            <a:r>
              <a:rPr lang="hu-HU" altLang="hu-HU" sz="2200" dirty="0" err="1" smtClean="0"/>
              <a:t>due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to</a:t>
            </a:r>
            <a:r>
              <a:rPr lang="hu-HU" altLang="hu-HU" sz="2200" dirty="0" smtClean="0"/>
              <a:t> a </a:t>
            </a:r>
            <a:r>
              <a:rPr lang="hu-HU" altLang="hu-HU" sz="2200" dirty="0" err="1" smtClean="0"/>
              <a:t>persistent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environmental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reservoir</a:t>
            </a:r>
            <a:r>
              <a:rPr lang="hu-HU" altLang="hu-HU" sz="2200" dirty="0" smtClean="0"/>
              <a:t> and </a:t>
            </a:r>
            <a:r>
              <a:rPr lang="hu-HU" altLang="hu-HU" sz="2200" dirty="0" err="1" smtClean="0"/>
              <a:t>poor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hand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hygiene</a:t>
            </a:r>
            <a:r>
              <a:rPr lang="hu-HU" altLang="hu-HU" sz="2200" dirty="0" smtClean="0"/>
              <a:t> of </a:t>
            </a:r>
            <a:r>
              <a:rPr lang="hu-HU" altLang="hu-HU" sz="2200" dirty="0" err="1" smtClean="0"/>
              <a:t>HCWs</a:t>
            </a:r>
            <a:r>
              <a:rPr lang="hu-HU" altLang="hu-HU" sz="2200" dirty="0" smtClean="0"/>
              <a:t>.</a:t>
            </a:r>
            <a:endParaRPr lang="hu-HU" altLang="hu-HU" sz="2200" i="1" dirty="0" smtClean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altLang="hu-HU" sz="2200" dirty="0" err="1"/>
              <a:t>Aspergillosis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in</a:t>
            </a:r>
            <a:r>
              <a:rPr lang="hu-HU" altLang="hu-HU" sz="2200" dirty="0" smtClean="0"/>
              <a:t> a </a:t>
            </a:r>
            <a:r>
              <a:rPr lang="hu-HU" altLang="hu-HU" sz="2200" dirty="0" err="1" smtClean="0"/>
              <a:t>hematology</a:t>
            </a:r>
            <a:r>
              <a:rPr lang="hu-HU" altLang="hu-HU" sz="2200" dirty="0" smtClean="0"/>
              <a:t> unit: linked </a:t>
            </a:r>
            <a:r>
              <a:rPr lang="hu-HU" altLang="hu-HU" sz="2200" dirty="0" err="1" smtClean="0"/>
              <a:t>to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construction</a:t>
            </a:r>
            <a:r>
              <a:rPr lang="hu-HU" altLang="hu-HU" sz="2200" dirty="0" smtClean="0"/>
              <a:t>/</a:t>
            </a:r>
            <a:r>
              <a:rPr lang="hu-HU" altLang="hu-HU" sz="2200" dirty="0" err="1" smtClean="0"/>
              <a:t>demolition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work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in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nearby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units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/>
              <a:t>transmission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through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the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ventilation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system</a:t>
            </a:r>
            <a:r>
              <a:rPr lang="hu-HU" altLang="hu-HU" sz="2200" dirty="0" smtClean="0"/>
              <a:t>.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altLang="hu-HU" sz="2200" dirty="0" err="1"/>
              <a:t>Common</a:t>
            </a:r>
            <a:r>
              <a:rPr lang="hu-HU" altLang="hu-HU" sz="2200" dirty="0"/>
              <a:t> </a:t>
            </a:r>
            <a:r>
              <a:rPr lang="hu-HU" altLang="hu-HU" sz="2200" dirty="0" err="1"/>
              <a:t>vehicle</a:t>
            </a:r>
            <a:r>
              <a:rPr lang="hu-HU" altLang="hu-HU" sz="2200" dirty="0"/>
              <a:t> </a:t>
            </a:r>
            <a:r>
              <a:rPr lang="hu-HU" altLang="hu-HU" sz="2200" dirty="0" err="1"/>
              <a:t>with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microbiologically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confirmed</a:t>
            </a:r>
            <a:r>
              <a:rPr lang="hu-HU" altLang="hu-HU" sz="2200" dirty="0" smtClean="0"/>
              <a:t> </a:t>
            </a:r>
            <a:r>
              <a:rPr lang="hu-HU" altLang="hu-HU" sz="2200" i="1" dirty="0" err="1" smtClean="0"/>
              <a:t>intrinsic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contamination</a:t>
            </a:r>
            <a:r>
              <a:rPr lang="hu-HU" altLang="hu-HU" sz="2200" dirty="0" smtClean="0"/>
              <a:t> (</a:t>
            </a:r>
            <a:r>
              <a:rPr lang="hu-HU" altLang="hu-HU" sz="2200" dirty="0" err="1" smtClean="0"/>
              <a:t>e.g</a:t>
            </a:r>
            <a:r>
              <a:rPr lang="hu-HU" altLang="hu-HU" sz="2200" dirty="0" smtClean="0"/>
              <a:t>. </a:t>
            </a:r>
            <a:r>
              <a:rPr lang="hu-HU" altLang="hu-HU" sz="2200" dirty="0" err="1" smtClean="0"/>
              <a:t>intravenous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immunoglobulin</a:t>
            </a:r>
            <a:r>
              <a:rPr lang="hu-HU" altLang="hu-HU" sz="2200" dirty="0"/>
              <a:t>, </a:t>
            </a:r>
            <a:r>
              <a:rPr lang="hu-HU" altLang="hu-HU" sz="2200" dirty="0" err="1"/>
              <a:t>peritoneal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solution</a:t>
            </a:r>
            <a:r>
              <a:rPr lang="hu-HU" altLang="hu-HU" sz="2200" dirty="0" smtClean="0"/>
              <a:t>) </a:t>
            </a:r>
            <a:r>
              <a:rPr lang="hu-HU" altLang="hu-HU" sz="2200" dirty="0" err="1" smtClean="0"/>
              <a:t>or</a:t>
            </a:r>
            <a:r>
              <a:rPr lang="hu-HU" altLang="hu-HU" sz="2200" dirty="0" smtClean="0"/>
              <a:t> </a:t>
            </a:r>
            <a:r>
              <a:rPr lang="hu-HU" altLang="hu-HU" sz="2200" i="1" dirty="0" err="1" smtClean="0"/>
              <a:t>extrinsic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contamination</a:t>
            </a:r>
            <a:r>
              <a:rPr lang="hu-HU" altLang="hu-HU" sz="2200" dirty="0" smtClean="0"/>
              <a:t> (</a:t>
            </a:r>
            <a:r>
              <a:rPr lang="hu-HU" altLang="hu-HU" sz="2200" dirty="0" err="1" smtClean="0"/>
              <a:t>e.g</a:t>
            </a:r>
            <a:r>
              <a:rPr lang="hu-HU" altLang="hu-HU" sz="2200" dirty="0" smtClean="0"/>
              <a:t>. </a:t>
            </a:r>
            <a:r>
              <a:rPr lang="hu-HU" altLang="hu-HU" sz="2200" dirty="0" err="1" smtClean="0"/>
              <a:t>multidose-vials</a:t>
            </a:r>
            <a:r>
              <a:rPr lang="hu-HU" altLang="hu-HU" sz="2200" dirty="0"/>
              <a:t>, </a:t>
            </a:r>
            <a:r>
              <a:rPr lang="hu-HU" altLang="hu-HU" sz="2200" dirty="0" err="1" smtClean="0"/>
              <a:t>endoscope</a:t>
            </a:r>
            <a:r>
              <a:rPr lang="hu-HU" altLang="hu-HU" sz="2200" dirty="0" smtClean="0"/>
              <a:t>).</a:t>
            </a:r>
            <a:endParaRPr lang="hu-HU" altLang="hu-HU" sz="2200" dirty="0"/>
          </a:p>
          <a:p>
            <a:pPr lvl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hu-HU" altLang="hu-HU" i="1" dirty="0"/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églalap 1">
            <a:extLst/>
          </p:cNvPr>
          <p:cNvSpPr>
            <a:spLocks noChangeArrowheads="1"/>
          </p:cNvSpPr>
          <p:nvPr/>
        </p:nvSpPr>
        <p:spPr bwMode="auto">
          <a:xfrm>
            <a:off x="611625" y="1189651"/>
            <a:ext cx="9930869" cy="31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hu-HU" altLang="hu-HU" sz="2600" dirty="0" err="1" smtClean="0">
                <a:latin typeface="+mn-lt"/>
              </a:rPr>
              <a:t>Conducting</a:t>
            </a:r>
            <a:r>
              <a:rPr lang="hu-HU" altLang="hu-HU" sz="2600" dirty="0" smtClean="0">
                <a:latin typeface="+mn-lt"/>
              </a:rPr>
              <a:t> an </a:t>
            </a:r>
            <a:r>
              <a:rPr lang="hu-HU" altLang="hu-HU" sz="2600" dirty="0" err="1" smtClean="0">
                <a:latin typeface="+mn-lt"/>
              </a:rPr>
              <a:t>analytical</a:t>
            </a:r>
            <a:r>
              <a:rPr lang="hu-HU" altLang="hu-HU" sz="2600" dirty="0" smtClean="0">
                <a:latin typeface="+mn-lt"/>
              </a:rPr>
              <a:t> </a:t>
            </a:r>
            <a:r>
              <a:rPr lang="hu-HU" altLang="hu-HU" sz="2600" dirty="0" err="1" smtClean="0">
                <a:latin typeface="+mn-lt"/>
              </a:rPr>
              <a:t>study</a:t>
            </a:r>
            <a:r>
              <a:rPr lang="hu-HU" altLang="hu-HU" sz="2600" dirty="0" smtClean="0">
                <a:latin typeface="+mn-lt"/>
              </a:rPr>
              <a:t> is </a:t>
            </a:r>
            <a:r>
              <a:rPr lang="hu-HU" altLang="hu-HU" sz="2600" dirty="0" err="1" smtClean="0">
                <a:latin typeface="+mn-lt"/>
              </a:rPr>
              <a:t>recommended</a:t>
            </a:r>
            <a:r>
              <a:rPr lang="hu-HU" altLang="hu-HU" sz="2600" dirty="0" smtClean="0">
                <a:latin typeface="+mn-lt"/>
              </a:rPr>
              <a:t> </a:t>
            </a:r>
            <a:r>
              <a:rPr lang="hu-HU" altLang="hu-HU" sz="2600" dirty="0" err="1" smtClean="0">
                <a:latin typeface="+mn-lt"/>
              </a:rPr>
              <a:t>if</a:t>
            </a:r>
            <a:r>
              <a:rPr lang="hu-HU" altLang="hu-HU" sz="2600" dirty="0" smtClean="0">
                <a:latin typeface="+mn-lt"/>
              </a:rPr>
              <a:t>:</a:t>
            </a:r>
            <a:endParaRPr lang="hu-HU" altLang="hu-HU" sz="2600" dirty="0">
              <a:latin typeface="+mn-lt"/>
            </a:endParaRPr>
          </a:p>
          <a:p>
            <a:pPr marL="1085850" lvl="1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dirty="0" err="1" smtClean="0">
                <a:latin typeface="+mn-lt"/>
              </a:rPr>
              <a:t>Results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are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expected</a:t>
            </a:r>
            <a:r>
              <a:rPr lang="hu-HU" sz="2400" dirty="0" smtClean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to</a:t>
            </a:r>
            <a:r>
              <a:rPr lang="hu-HU" sz="2400" dirty="0" smtClean="0">
                <a:latin typeface="+mn-lt"/>
              </a:rPr>
              <a:t> add </a:t>
            </a:r>
            <a:r>
              <a:rPr lang="hu-HU" sz="2400" dirty="0" err="1">
                <a:latin typeface="+mn-lt"/>
              </a:rPr>
              <a:t>to</a:t>
            </a:r>
            <a:r>
              <a:rPr lang="en-GB" sz="2400" dirty="0">
                <a:latin typeface="+mn-lt"/>
              </a:rPr>
              <a:t> what is already known about the cause of the outbreak or contribute to the control</a:t>
            </a:r>
            <a:r>
              <a:rPr lang="hu-HU" sz="2400" dirty="0">
                <a:latin typeface="+mn-lt"/>
              </a:rPr>
              <a:t> </a:t>
            </a:r>
            <a:r>
              <a:rPr lang="hu-HU" sz="2400" dirty="0" err="1" smtClean="0">
                <a:latin typeface="+mn-lt"/>
              </a:rPr>
              <a:t>measures</a:t>
            </a:r>
            <a:r>
              <a:rPr lang="hu-HU" sz="2400" dirty="0" smtClean="0">
                <a:latin typeface="+mn-lt"/>
              </a:rPr>
              <a:t>.</a:t>
            </a:r>
            <a:endParaRPr lang="hu-HU" altLang="hu-HU" sz="2400" dirty="0">
              <a:latin typeface="+mn-lt"/>
            </a:endParaRPr>
          </a:p>
          <a:p>
            <a:pPr marL="1085850" lvl="1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hu-HU" sz="2400" dirty="0" err="1" smtClean="0">
                <a:latin typeface="+mn-lt"/>
              </a:rPr>
              <a:t>Technical-methodological</a:t>
            </a:r>
            <a:r>
              <a:rPr lang="hu-HU" altLang="hu-HU" sz="2400" dirty="0" smtClean="0">
                <a:latin typeface="+mn-lt"/>
              </a:rPr>
              <a:t> and </a:t>
            </a:r>
            <a:r>
              <a:rPr lang="hu-HU" altLang="hu-HU" sz="2400" dirty="0" err="1" smtClean="0">
                <a:latin typeface="+mn-lt"/>
              </a:rPr>
              <a:t>statistical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support</a:t>
            </a:r>
            <a:r>
              <a:rPr lang="hu-HU" altLang="hu-HU" sz="2400" dirty="0" smtClean="0">
                <a:latin typeface="+mn-lt"/>
              </a:rPr>
              <a:t> is </a:t>
            </a:r>
            <a:r>
              <a:rPr lang="hu-HU" altLang="hu-HU" sz="2400" dirty="0" err="1" smtClean="0">
                <a:latin typeface="+mn-lt"/>
              </a:rPr>
              <a:t>available</a:t>
            </a:r>
            <a:r>
              <a:rPr lang="hu-HU" altLang="hu-HU" sz="2400" dirty="0" smtClean="0">
                <a:latin typeface="+mn-lt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hu-HU" sz="2400" dirty="0" err="1" smtClean="0">
                <a:latin typeface="+mn-lt"/>
              </a:rPr>
              <a:t>Case</a:t>
            </a:r>
            <a:r>
              <a:rPr lang="hu-HU" altLang="hu-HU" sz="2400" dirty="0" smtClean="0">
                <a:latin typeface="+mn-lt"/>
              </a:rPr>
              <a:t> and </a:t>
            </a:r>
            <a:r>
              <a:rPr lang="hu-HU" altLang="hu-HU" sz="2400" dirty="0" err="1" smtClean="0">
                <a:latin typeface="+mn-lt"/>
              </a:rPr>
              <a:t>control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numbers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are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high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enough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for</a:t>
            </a:r>
            <a:r>
              <a:rPr lang="hu-HU" altLang="hu-HU" sz="2400" dirty="0" smtClean="0">
                <a:latin typeface="+mn-lt"/>
              </a:rPr>
              <a:t> a </a:t>
            </a:r>
            <a:r>
              <a:rPr lang="hu-HU" altLang="hu-HU" sz="2400" dirty="0" err="1" smtClean="0">
                <a:latin typeface="+mn-lt"/>
              </a:rPr>
              <a:t>meaningful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statistical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analysis</a:t>
            </a:r>
            <a:r>
              <a:rPr lang="hu-HU" altLang="hu-HU" sz="2400" dirty="0" smtClean="0">
                <a:latin typeface="+mn-lt"/>
              </a:rPr>
              <a:t>.</a:t>
            </a:r>
          </a:p>
          <a:p>
            <a:pPr marL="1085850" lvl="1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altLang="hu-HU" sz="2400" dirty="0" err="1" smtClean="0">
                <a:latin typeface="+mn-lt"/>
              </a:rPr>
              <a:t>Sufficiently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detailed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exposure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data</a:t>
            </a:r>
            <a:r>
              <a:rPr lang="hu-HU" altLang="hu-HU" sz="2400" dirty="0" smtClean="0">
                <a:latin typeface="+mn-lt"/>
              </a:rPr>
              <a:t> is </a:t>
            </a:r>
            <a:r>
              <a:rPr lang="hu-HU" altLang="hu-HU" sz="2400" dirty="0" err="1" smtClean="0">
                <a:latin typeface="+mn-lt"/>
              </a:rPr>
              <a:t>available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or</a:t>
            </a:r>
            <a:r>
              <a:rPr lang="hu-HU" altLang="hu-HU" sz="2400" dirty="0" smtClean="0">
                <a:latin typeface="+mn-lt"/>
              </a:rPr>
              <a:t> </a:t>
            </a:r>
            <a:r>
              <a:rPr lang="hu-HU" altLang="hu-HU" sz="2400" dirty="0" err="1" smtClean="0">
                <a:latin typeface="+mn-lt"/>
              </a:rPr>
              <a:t>can</a:t>
            </a:r>
            <a:r>
              <a:rPr lang="hu-HU" altLang="hu-HU" sz="2400" dirty="0" smtClean="0">
                <a:latin typeface="+mn-lt"/>
              </a:rPr>
              <a:t> be </a:t>
            </a:r>
            <a:r>
              <a:rPr lang="hu-HU" altLang="hu-HU" sz="2400" dirty="0" err="1" smtClean="0">
                <a:latin typeface="+mn-lt"/>
              </a:rPr>
              <a:t>collected</a:t>
            </a:r>
            <a:r>
              <a:rPr lang="hu-HU" altLang="hu-HU" sz="2400" dirty="0" smtClean="0">
                <a:latin typeface="+mn-lt"/>
              </a:rPr>
              <a:t>. </a:t>
            </a:r>
          </a:p>
          <a:p>
            <a:pPr lvl="1" indent="0" eaLnBrk="1" hangingPunct="1">
              <a:spcBef>
                <a:spcPct val="0"/>
              </a:spcBef>
              <a:buNone/>
              <a:defRPr/>
            </a:pPr>
            <a:endParaRPr lang="hu-HU" altLang="hu-HU" sz="2400" dirty="0">
              <a:latin typeface="+mn-lt"/>
            </a:endParaRPr>
          </a:p>
        </p:txBody>
      </p:sp>
      <p:sp>
        <p:nvSpPr>
          <p:cNvPr id="36867" name="Téglalap 2"/>
          <p:cNvSpPr>
            <a:spLocks noChangeArrowheads="1"/>
          </p:cNvSpPr>
          <p:nvPr/>
        </p:nvSpPr>
        <p:spPr bwMode="auto">
          <a:xfrm>
            <a:off x="504264" y="333376"/>
            <a:ext cx="100382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latin typeface="+mj-lt"/>
              </a:rPr>
              <a:t>10. </a:t>
            </a:r>
            <a:r>
              <a:rPr lang="hu-HU" altLang="hu-HU" b="1" dirty="0" err="1" smtClean="0">
                <a:latin typeface="+mj-lt"/>
              </a:rPr>
              <a:t>Deciding</a:t>
            </a:r>
            <a:r>
              <a:rPr lang="hu-HU" altLang="hu-HU" b="1" dirty="0" smtClean="0">
                <a:latin typeface="+mj-lt"/>
              </a:rPr>
              <a:t> </a:t>
            </a:r>
            <a:r>
              <a:rPr lang="hu-HU" altLang="hu-HU" b="1" dirty="0" err="1" smtClean="0">
                <a:latin typeface="+mj-lt"/>
              </a:rPr>
              <a:t>if</a:t>
            </a:r>
            <a:r>
              <a:rPr lang="hu-HU" altLang="hu-HU" b="1" dirty="0" smtClean="0">
                <a:latin typeface="+mj-lt"/>
              </a:rPr>
              <a:t> testing of </a:t>
            </a:r>
            <a:r>
              <a:rPr lang="hu-HU" altLang="hu-HU" b="1" dirty="0" err="1" smtClean="0">
                <a:latin typeface="+mj-lt"/>
              </a:rPr>
              <a:t>hypothesis</a:t>
            </a:r>
            <a:r>
              <a:rPr lang="hu-HU" altLang="hu-HU" b="1" dirty="0" smtClean="0">
                <a:latin typeface="+mj-lt"/>
              </a:rPr>
              <a:t> </a:t>
            </a:r>
            <a:r>
              <a:rPr lang="hu-HU" altLang="hu-HU" b="1" dirty="0">
                <a:latin typeface="+mj-lt"/>
              </a:rPr>
              <a:t>is </a:t>
            </a:r>
            <a:r>
              <a:rPr lang="hu-HU" altLang="hu-HU" b="1" dirty="0" err="1" smtClean="0">
                <a:latin typeface="+mj-lt"/>
              </a:rPr>
              <a:t>needed</a:t>
            </a:r>
            <a:endParaRPr lang="hu-HU" altLang="hu-HU" b="1" dirty="0">
              <a:latin typeface="+mj-lt"/>
            </a:endParaRPr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6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240" y="101104"/>
            <a:ext cx="10354188" cy="951722"/>
          </a:xfrm>
        </p:spPr>
        <p:txBody>
          <a:bodyPr/>
          <a:lstStyle/>
          <a:p>
            <a:r>
              <a:rPr lang="hu-HU" dirty="0" smtClean="0"/>
              <a:t>11. </a:t>
            </a:r>
            <a:r>
              <a:rPr lang="hu-HU" dirty="0" err="1" smtClean="0"/>
              <a:t>Conducting</a:t>
            </a:r>
            <a:r>
              <a:rPr lang="hu-HU" dirty="0" smtClean="0"/>
              <a:t> an </a:t>
            </a:r>
            <a:r>
              <a:rPr lang="hu-HU" dirty="0" err="1" smtClean="0"/>
              <a:t>analytical</a:t>
            </a:r>
            <a:r>
              <a:rPr lang="hu-HU" dirty="0" smtClean="0"/>
              <a:t> </a:t>
            </a:r>
            <a:r>
              <a:rPr lang="hu-HU" dirty="0" err="1" smtClean="0"/>
              <a:t>study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240" y="1351405"/>
            <a:ext cx="10117720" cy="470272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defRPr/>
            </a:pPr>
            <a:r>
              <a:rPr lang="hu-HU" altLang="hu-HU" sz="2600" dirty="0" err="1"/>
              <a:t>Two</a:t>
            </a:r>
            <a:r>
              <a:rPr lang="hu-HU" altLang="hu-HU" sz="2600" dirty="0"/>
              <a:t> main </a:t>
            </a:r>
            <a:r>
              <a:rPr lang="hu-HU" altLang="hu-HU" sz="2600" dirty="0" err="1"/>
              <a:t>analytical</a:t>
            </a:r>
            <a:r>
              <a:rPr lang="hu-HU" altLang="hu-HU" sz="2600" dirty="0"/>
              <a:t> </a:t>
            </a:r>
            <a:r>
              <a:rPr lang="hu-HU" altLang="hu-HU" sz="2600" dirty="0" err="1"/>
              <a:t>epidemiological</a:t>
            </a:r>
            <a:r>
              <a:rPr lang="hu-HU" altLang="hu-HU" sz="2600" dirty="0"/>
              <a:t> </a:t>
            </a:r>
            <a:r>
              <a:rPr lang="hu-HU" altLang="hu-HU" sz="2600" dirty="0" err="1"/>
              <a:t>methods</a:t>
            </a:r>
            <a:r>
              <a:rPr lang="hu-HU" altLang="hu-HU" sz="2600" dirty="0"/>
              <a:t>:</a:t>
            </a:r>
          </a:p>
          <a:p>
            <a:pPr marL="51435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 err="1"/>
              <a:t>Cohort</a:t>
            </a:r>
            <a:r>
              <a:rPr lang="hu-HU" altLang="hu-HU" sz="2400" b="1" dirty="0"/>
              <a:t> </a:t>
            </a:r>
            <a:r>
              <a:rPr lang="hu-HU" altLang="hu-HU" sz="2400" b="1" dirty="0" err="1" smtClean="0"/>
              <a:t>studies</a:t>
            </a:r>
            <a:r>
              <a:rPr lang="hu-HU" altLang="hu-HU" sz="2400" b="1" dirty="0" smtClean="0"/>
              <a:t>: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altLang="hu-HU" sz="2000" dirty="0" err="1"/>
              <a:t>C</a:t>
            </a:r>
            <a:r>
              <a:rPr lang="hu-HU" altLang="hu-HU" sz="2000" dirty="0" err="1" smtClean="0"/>
              <a:t>omparing</a:t>
            </a:r>
            <a:r>
              <a:rPr lang="hu-HU" altLang="hu-HU" sz="2000" dirty="0" smtClean="0"/>
              <a:t> </a:t>
            </a:r>
            <a:r>
              <a:rPr lang="hu-HU" altLang="hu-HU" sz="2000" dirty="0" err="1"/>
              <a:t>the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incidence</a:t>
            </a:r>
            <a:r>
              <a:rPr lang="hu-HU" altLang="hu-HU" sz="2000" dirty="0"/>
              <a:t> of </a:t>
            </a:r>
            <a:r>
              <a:rPr lang="hu-HU" altLang="hu-HU" sz="2000" dirty="0" err="1"/>
              <a:t>infection</a:t>
            </a:r>
            <a:r>
              <a:rPr lang="hu-HU" altLang="hu-HU" sz="2000" dirty="0"/>
              <a:t> </a:t>
            </a:r>
            <a:r>
              <a:rPr lang="hu-HU" altLang="hu-HU" sz="2000" dirty="0" err="1"/>
              <a:t>among</a:t>
            </a:r>
            <a:r>
              <a:rPr lang="hu-HU" altLang="hu-HU" sz="2000" dirty="0"/>
              <a:t> </a:t>
            </a:r>
            <a:r>
              <a:rPr lang="hu-HU" altLang="hu-HU" sz="2000" dirty="0" err="1"/>
              <a:t>those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who</a:t>
            </a:r>
            <a:r>
              <a:rPr lang="hu-HU" altLang="hu-HU" sz="2000" dirty="0"/>
              <a:t> </a:t>
            </a:r>
            <a:r>
              <a:rPr lang="hu-HU" altLang="hu-HU" sz="2000" dirty="0" err="1"/>
              <a:t>were</a:t>
            </a:r>
            <a:r>
              <a:rPr lang="hu-HU" altLang="hu-HU" sz="2000" dirty="0"/>
              <a:t> </a:t>
            </a:r>
            <a:r>
              <a:rPr lang="hu-HU" altLang="hu-HU" sz="2000" dirty="0" err="1"/>
              <a:t>exposed</a:t>
            </a:r>
            <a:r>
              <a:rPr lang="hu-HU" altLang="hu-HU" sz="2000" dirty="0"/>
              <a:t> and </a:t>
            </a:r>
            <a:r>
              <a:rPr lang="hu-HU" altLang="hu-HU" sz="2000" dirty="0" err="1" smtClean="0"/>
              <a:t>those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who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were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not</a:t>
            </a:r>
            <a:r>
              <a:rPr lang="hu-HU" altLang="hu-HU" sz="2000" dirty="0" smtClean="0"/>
              <a:t> </a:t>
            </a:r>
            <a:r>
              <a:rPr lang="hu-HU" altLang="hu-HU" sz="2000" dirty="0" err="1"/>
              <a:t>exposed</a:t>
            </a:r>
            <a:r>
              <a:rPr lang="hu-HU" altLang="hu-HU" sz="2000" dirty="0" smtClean="0"/>
              <a:t>)</a:t>
            </a:r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altLang="hu-HU" sz="2000" dirty="0" err="1" smtClean="0"/>
              <a:t>Calculation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relative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risk</a:t>
            </a:r>
            <a:r>
              <a:rPr lang="hu-HU" altLang="hu-HU" sz="2000" dirty="0" smtClean="0"/>
              <a:t> (RR)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each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exposure</a:t>
            </a:r>
            <a:r>
              <a:rPr lang="hu-HU" altLang="hu-HU" sz="2000" dirty="0" smtClean="0"/>
              <a:t>  </a:t>
            </a:r>
            <a:endParaRPr lang="hu-HU" altLang="hu-HU" sz="2000" dirty="0"/>
          </a:p>
          <a:p>
            <a:pPr marL="1200150" lvl="1" indent="-4572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altLang="hu-HU" sz="2100" dirty="0" err="1">
                <a:sym typeface="Wingdings" panose="05000000000000000000" pitchFamily="2" charset="2"/>
              </a:rPr>
              <a:t>Interpretation</a:t>
            </a:r>
            <a:r>
              <a:rPr lang="hu-HU" altLang="hu-HU" sz="2100" dirty="0">
                <a:sym typeface="Wingdings" panose="05000000000000000000" pitchFamily="2" charset="2"/>
              </a:rPr>
              <a:t> of </a:t>
            </a:r>
            <a:r>
              <a:rPr lang="hu-HU" altLang="hu-HU" sz="2100" dirty="0" err="1" smtClean="0">
                <a:sym typeface="Wingdings" panose="05000000000000000000" pitchFamily="2" charset="2"/>
              </a:rPr>
              <a:t>results</a:t>
            </a:r>
            <a:r>
              <a:rPr lang="hu-HU" altLang="hu-HU" sz="2100" dirty="0" smtClean="0">
                <a:sym typeface="Wingdings" panose="05000000000000000000" pitchFamily="2" charset="2"/>
              </a:rPr>
              <a:t> (</a:t>
            </a:r>
            <a:r>
              <a:rPr lang="hu-HU" altLang="hu-HU" sz="2100" dirty="0" err="1" smtClean="0">
                <a:sym typeface="Wingdings" panose="05000000000000000000" pitchFamily="2" charset="2"/>
              </a:rPr>
              <a:t>example</a:t>
            </a:r>
            <a:r>
              <a:rPr lang="hu-HU" altLang="hu-HU" sz="2100" dirty="0" smtClean="0">
                <a:sym typeface="Wingdings" panose="05000000000000000000" pitchFamily="2" charset="2"/>
              </a:rPr>
              <a:t>): </a:t>
            </a:r>
            <a:r>
              <a:rPr lang="hu-HU" altLang="hu-HU" sz="2100" dirty="0" err="1">
                <a:sym typeface="Wingdings" panose="05000000000000000000" pitchFamily="2" charset="2"/>
              </a:rPr>
              <a:t>Patients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operated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by</a:t>
            </a:r>
            <a:r>
              <a:rPr lang="hu-HU" altLang="hu-HU" sz="2100" dirty="0">
                <a:sym typeface="Wingdings" panose="05000000000000000000" pitchFamily="2" charset="2"/>
              </a:rPr>
              <a:t> Team „X” </a:t>
            </a:r>
            <a:r>
              <a:rPr lang="hu-HU" altLang="hu-HU" sz="2100" dirty="0" err="1">
                <a:sym typeface="Wingdings" panose="05000000000000000000" pitchFamily="2" charset="2"/>
              </a:rPr>
              <a:t>were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significantly</a:t>
            </a:r>
            <a:r>
              <a:rPr lang="hu-HU" altLang="hu-HU" sz="2100" dirty="0">
                <a:sym typeface="Wingdings" panose="05000000000000000000" pitchFamily="2" charset="2"/>
              </a:rPr>
              <a:t> more </a:t>
            </a:r>
            <a:r>
              <a:rPr lang="hu-HU" altLang="hu-HU" sz="2100" dirty="0" err="1">
                <a:sym typeface="Wingdings" panose="05000000000000000000" pitchFamily="2" charset="2"/>
              </a:rPr>
              <a:t>likely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to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develop</a:t>
            </a:r>
            <a:r>
              <a:rPr lang="hu-HU" altLang="hu-HU" sz="2100" dirty="0">
                <a:sym typeface="Wingdings" panose="05000000000000000000" pitchFamily="2" charset="2"/>
              </a:rPr>
              <a:t> a </a:t>
            </a:r>
            <a:r>
              <a:rPr lang="hu-HU" altLang="hu-HU" sz="2100" dirty="0" err="1">
                <a:sym typeface="Wingdings" panose="05000000000000000000" pitchFamily="2" charset="2"/>
              </a:rPr>
              <a:t>surgical</a:t>
            </a:r>
            <a:r>
              <a:rPr lang="hu-HU" altLang="hu-HU" sz="2100" dirty="0">
                <a:sym typeface="Wingdings" panose="05000000000000000000" pitchFamily="2" charset="2"/>
              </a:rPr>
              <a:t> site </a:t>
            </a:r>
            <a:r>
              <a:rPr lang="hu-HU" altLang="hu-HU" sz="2100" dirty="0" err="1">
                <a:sym typeface="Wingdings" panose="05000000000000000000" pitchFamily="2" charset="2"/>
              </a:rPr>
              <a:t>infection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caused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by</a:t>
            </a:r>
            <a:r>
              <a:rPr lang="hu-HU" altLang="hu-HU" sz="2100" dirty="0">
                <a:sym typeface="Wingdings" panose="05000000000000000000" pitchFamily="2" charset="2"/>
              </a:rPr>
              <a:t> MRSA </a:t>
            </a:r>
            <a:r>
              <a:rPr lang="hu-HU" altLang="hu-HU" sz="2100" dirty="0" err="1">
                <a:sym typeface="Wingdings" panose="05000000000000000000" pitchFamily="2" charset="2"/>
              </a:rPr>
              <a:t>than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patients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operated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by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the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comparator</a:t>
            </a:r>
            <a:r>
              <a:rPr lang="hu-HU" altLang="hu-HU" sz="2100" dirty="0">
                <a:sym typeface="Wingdings" panose="05000000000000000000" pitchFamily="2" charset="2"/>
              </a:rPr>
              <a:t> team (Team „Y”).</a:t>
            </a:r>
            <a:endParaRPr lang="hu-HU" altLang="hu-HU" sz="2100" dirty="0"/>
          </a:p>
          <a:p>
            <a:pPr marL="51435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400" b="1" dirty="0" err="1" smtClean="0"/>
              <a:t>Case-control</a:t>
            </a:r>
            <a:r>
              <a:rPr lang="hu-HU" altLang="hu-HU" sz="2400" b="1" dirty="0" smtClean="0"/>
              <a:t> </a:t>
            </a:r>
            <a:r>
              <a:rPr lang="hu-HU" altLang="hu-HU" sz="2400" b="1" dirty="0" err="1" smtClean="0"/>
              <a:t>studies</a:t>
            </a:r>
            <a:r>
              <a:rPr lang="hu-HU" altLang="hu-HU" sz="2400" b="1" dirty="0" smtClean="0"/>
              <a:t>:</a:t>
            </a:r>
          </a:p>
          <a:p>
            <a:pPr marL="1200150" lvl="1" indent="-4572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sz="2000" dirty="0"/>
              <a:t>A</a:t>
            </a:r>
            <a:r>
              <a:rPr lang="en-US" sz="2000" dirty="0" err="1" smtClean="0"/>
              <a:t>ssess</a:t>
            </a:r>
            <a:r>
              <a:rPr lang="hu-HU" sz="2000" dirty="0"/>
              <a:t>ing</a:t>
            </a:r>
            <a:r>
              <a:rPr lang="en-US" sz="2000" dirty="0"/>
              <a:t> exposures </a:t>
            </a:r>
            <a:r>
              <a:rPr lang="hu-HU" sz="2000" dirty="0" err="1"/>
              <a:t>among</a:t>
            </a:r>
            <a:r>
              <a:rPr lang="hu-HU" sz="2000" dirty="0"/>
              <a:t> </a:t>
            </a:r>
            <a:r>
              <a:rPr lang="hu-HU" sz="2000" dirty="0" err="1"/>
              <a:t>cases</a:t>
            </a:r>
            <a:r>
              <a:rPr lang="hu-HU" sz="2000" dirty="0"/>
              <a:t> and </a:t>
            </a:r>
            <a:r>
              <a:rPr lang="hu-HU" sz="2000" dirty="0" err="1"/>
              <a:t>controls</a:t>
            </a:r>
            <a:r>
              <a:rPr lang="hu-HU" sz="2000" dirty="0"/>
              <a:t>,</a:t>
            </a:r>
            <a:r>
              <a:rPr lang="en-US" sz="2000" dirty="0"/>
              <a:t> </a:t>
            </a:r>
            <a:r>
              <a:rPr lang="hu-HU" sz="2000" dirty="0"/>
              <a:t>and </a:t>
            </a:r>
            <a:r>
              <a:rPr lang="en-US" sz="2000" dirty="0" err="1"/>
              <a:t>compar</a:t>
            </a:r>
            <a:r>
              <a:rPr lang="hu-HU" sz="2000" dirty="0"/>
              <a:t>ing</a:t>
            </a:r>
            <a:r>
              <a:rPr lang="en-US" sz="2000" dirty="0"/>
              <a:t> the odds of exposure</a:t>
            </a:r>
            <a:r>
              <a:rPr lang="hu-HU" altLang="hu-HU" sz="2000" dirty="0" smtClean="0"/>
              <a:t>)</a:t>
            </a:r>
          </a:p>
          <a:p>
            <a:pPr marL="1200150" lvl="1" indent="-4572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altLang="hu-HU" sz="2000" dirty="0" err="1" smtClean="0"/>
              <a:t>Calculation</a:t>
            </a:r>
            <a:r>
              <a:rPr lang="hu-HU" altLang="hu-HU" sz="2000" dirty="0" smtClean="0"/>
              <a:t> of </a:t>
            </a:r>
            <a:r>
              <a:rPr lang="hu-HU" altLang="hu-HU" sz="2000" dirty="0" err="1" smtClean="0"/>
              <a:t>odds</a:t>
            </a:r>
            <a:r>
              <a:rPr lang="hu-HU" altLang="hu-HU" sz="2000" dirty="0" smtClean="0"/>
              <a:t> ratio (OR) </a:t>
            </a:r>
            <a:r>
              <a:rPr lang="hu-HU" altLang="hu-HU" sz="2000" dirty="0" err="1" smtClean="0"/>
              <a:t>for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each</a:t>
            </a:r>
            <a:r>
              <a:rPr lang="hu-HU" altLang="hu-HU" sz="2000" dirty="0" smtClean="0"/>
              <a:t> </a:t>
            </a:r>
            <a:r>
              <a:rPr lang="hu-HU" altLang="hu-HU" sz="2000" dirty="0" err="1" smtClean="0"/>
              <a:t>exposure</a:t>
            </a:r>
            <a:endParaRPr lang="hu-HU" altLang="hu-HU" sz="2000" dirty="0" smtClean="0"/>
          </a:p>
          <a:p>
            <a:pPr marL="1200150" lvl="1" indent="-457200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hu-HU" altLang="hu-HU" sz="2100" dirty="0" err="1">
                <a:sym typeface="Wingdings" panose="05000000000000000000" pitchFamily="2" charset="2"/>
              </a:rPr>
              <a:t>Interpretation</a:t>
            </a:r>
            <a:r>
              <a:rPr lang="hu-HU" altLang="hu-HU" sz="2100" dirty="0">
                <a:sym typeface="Wingdings" panose="05000000000000000000" pitchFamily="2" charset="2"/>
              </a:rPr>
              <a:t> of </a:t>
            </a:r>
            <a:r>
              <a:rPr lang="hu-HU" altLang="hu-HU" sz="2100" dirty="0" err="1">
                <a:sym typeface="Wingdings" panose="05000000000000000000" pitchFamily="2" charset="2"/>
              </a:rPr>
              <a:t>results</a:t>
            </a:r>
            <a:r>
              <a:rPr lang="hu-HU" altLang="hu-HU" sz="2100" dirty="0">
                <a:sym typeface="Wingdings" panose="05000000000000000000" pitchFamily="2" charset="2"/>
              </a:rPr>
              <a:t> (</a:t>
            </a:r>
            <a:r>
              <a:rPr lang="hu-HU" altLang="hu-HU" sz="2100" dirty="0" err="1">
                <a:sym typeface="Wingdings" panose="05000000000000000000" pitchFamily="2" charset="2"/>
              </a:rPr>
              <a:t>example</a:t>
            </a:r>
            <a:r>
              <a:rPr lang="hu-HU" altLang="hu-HU" sz="2100" dirty="0">
                <a:sym typeface="Wingdings" panose="05000000000000000000" pitchFamily="2" charset="2"/>
              </a:rPr>
              <a:t>): </a:t>
            </a:r>
            <a:r>
              <a:rPr lang="hu-HU" altLang="hu-HU" sz="2100" dirty="0" err="1">
                <a:sym typeface="Wingdings" panose="05000000000000000000" pitchFamily="2" charset="2"/>
              </a:rPr>
              <a:t>Cases</a:t>
            </a:r>
            <a:r>
              <a:rPr lang="hu-HU" altLang="hu-HU" sz="2100" dirty="0">
                <a:sym typeface="Wingdings" panose="05000000000000000000" pitchFamily="2" charset="2"/>
              </a:rPr>
              <a:t> of </a:t>
            </a:r>
            <a:r>
              <a:rPr lang="hu-HU" altLang="hu-HU" sz="2100" dirty="0" err="1">
                <a:sym typeface="Wingdings" panose="05000000000000000000" pitchFamily="2" charset="2"/>
              </a:rPr>
              <a:t>bloodstream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infection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caused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by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Serratia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marcescens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smtClean="0">
                <a:sym typeface="Wingdings" panose="05000000000000000000" pitchFamily="2" charset="2"/>
              </a:rPr>
              <a:t>had </a:t>
            </a:r>
            <a:r>
              <a:rPr lang="hu-HU" altLang="hu-HU" sz="2100" dirty="0" err="1">
                <a:sym typeface="Wingdings" panose="05000000000000000000" pitchFamily="2" charset="2"/>
              </a:rPr>
              <a:t>significantly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higher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odds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to</a:t>
            </a:r>
            <a:r>
              <a:rPr lang="hu-HU" altLang="hu-HU" sz="2100" dirty="0">
                <a:sym typeface="Wingdings" panose="05000000000000000000" pitchFamily="2" charset="2"/>
              </a:rPr>
              <a:t> be </a:t>
            </a:r>
            <a:r>
              <a:rPr lang="hu-HU" altLang="hu-HU" sz="2100" dirty="0" err="1">
                <a:sym typeface="Wingdings" panose="05000000000000000000" pitchFamily="2" charset="2"/>
              </a:rPr>
              <a:t>treated</a:t>
            </a:r>
            <a:r>
              <a:rPr lang="hu-HU" altLang="hu-HU" sz="2100" dirty="0">
                <a:sym typeface="Wingdings" panose="05000000000000000000" pitchFamily="2" charset="2"/>
              </a:rPr>
              <a:t>  </a:t>
            </a:r>
            <a:r>
              <a:rPr lang="hu-HU" altLang="hu-HU" sz="2100" dirty="0" err="1">
                <a:sym typeface="Wingdings" panose="05000000000000000000" pitchFamily="2" charset="2"/>
              </a:rPr>
              <a:t>with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infusion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solution</a:t>
            </a:r>
            <a:r>
              <a:rPr lang="hu-HU" altLang="hu-HU" sz="2100" dirty="0">
                <a:sym typeface="Wingdings" panose="05000000000000000000" pitchFamily="2" charset="2"/>
              </a:rPr>
              <a:t> „Q” </a:t>
            </a:r>
            <a:r>
              <a:rPr lang="hu-HU" altLang="hu-HU" sz="2100" dirty="0" err="1">
                <a:sym typeface="Wingdings" panose="05000000000000000000" pitchFamily="2" charset="2"/>
              </a:rPr>
              <a:t>compared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to</a:t>
            </a:r>
            <a:r>
              <a:rPr lang="hu-HU" altLang="hu-HU" sz="2100" dirty="0">
                <a:sym typeface="Wingdings" panose="05000000000000000000" pitchFamily="2" charset="2"/>
              </a:rPr>
              <a:t> </a:t>
            </a:r>
            <a:r>
              <a:rPr lang="hu-HU" altLang="hu-HU" sz="2100" dirty="0" err="1">
                <a:sym typeface="Wingdings" panose="05000000000000000000" pitchFamily="2" charset="2"/>
              </a:rPr>
              <a:t>controls</a:t>
            </a:r>
            <a:r>
              <a:rPr lang="hu-HU" altLang="hu-HU" sz="2100" dirty="0">
                <a:sym typeface="Wingdings" panose="05000000000000000000" pitchFamily="2" charset="2"/>
              </a:rPr>
              <a:t>. </a:t>
            </a:r>
            <a:endParaRPr lang="hu-HU" altLang="hu-HU" sz="21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H</a:t>
            </a:r>
            <a:r>
              <a:rPr lang="hu-HU" dirty="0" err="1" smtClean="0"/>
              <a:t>ealthcare</a:t>
            </a:r>
            <a:r>
              <a:rPr lang="hu-HU" dirty="0" smtClean="0"/>
              <a:t> </a:t>
            </a:r>
            <a:r>
              <a:rPr lang="hu-HU" dirty="0" err="1" smtClean="0"/>
              <a:t>settings</a:t>
            </a:r>
            <a:r>
              <a:rPr lang="hu-HU" dirty="0" smtClean="0"/>
              <a:t> </a:t>
            </a:r>
            <a:r>
              <a:rPr lang="en-US" dirty="0" smtClean="0"/>
              <a:t>where outbreaks </a:t>
            </a:r>
            <a:r>
              <a:rPr lang="en-US" dirty="0"/>
              <a:t>can occur 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I</a:t>
            </a:r>
            <a:r>
              <a:rPr lang="en-US" dirty="0" err="1" smtClean="0"/>
              <a:t>npatient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outpatient </a:t>
            </a:r>
            <a:r>
              <a:rPr lang="en-US" dirty="0"/>
              <a:t>settings </a:t>
            </a:r>
            <a:r>
              <a:rPr lang="en-US" dirty="0" err="1" smtClean="0"/>
              <a:t>includ</a:t>
            </a:r>
            <a:r>
              <a:rPr lang="hu-HU" dirty="0" smtClean="0"/>
              <a:t>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h</a:t>
            </a:r>
            <a:r>
              <a:rPr lang="en-US" dirty="0" err="1" smtClean="0"/>
              <a:t>ospital</a:t>
            </a:r>
            <a:r>
              <a:rPr lang="hu-HU" dirty="0" smtClean="0"/>
              <a:t>s (</a:t>
            </a:r>
            <a:r>
              <a:rPr lang="hu-HU" dirty="0" err="1" smtClean="0"/>
              <a:t>primary</a:t>
            </a:r>
            <a:r>
              <a:rPr lang="hu-HU" dirty="0" smtClean="0"/>
              <a:t>, </a:t>
            </a:r>
            <a:r>
              <a:rPr lang="hu-HU" dirty="0" err="1" smtClean="0"/>
              <a:t>secondary</a:t>
            </a:r>
            <a:r>
              <a:rPr lang="hu-HU" dirty="0" smtClean="0"/>
              <a:t>, </a:t>
            </a:r>
            <a:r>
              <a:rPr lang="hu-HU" dirty="0" err="1" smtClean="0"/>
              <a:t>tertiary</a:t>
            </a:r>
            <a:r>
              <a:rPr lang="hu-HU" dirty="0" smtClean="0"/>
              <a:t>, </a:t>
            </a:r>
            <a:r>
              <a:rPr lang="hu-HU" dirty="0" err="1" smtClean="0"/>
              <a:t>specialised</a:t>
            </a:r>
            <a:r>
              <a:rPr lang="hu-HU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long-term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 </a:t>
            </a:r>
            <a:r>
              <a:rPr lang="hu-HU" dirty="0" err="1" smtClean="0"/>
              <a:t>facilities</a:t>
            </a:r>
            <a:r>
              <a:rPr lang="hu-HU" dirty="0" smtClean="0"/>
              <a:t>, </a:t>
            </a:r>
            <a:r>
              <a:rPr lang="en-US" dirty="0"/>
              <a:t>nursing homes, rehabilitation </a:t>
            </a:r>
            <a:r>
              <a:rPr lang="en-US" dirty="0" smtClean="0"/>
              <a:t>centers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dialysis </a:t>
            </a:r>
            <a:r>
              <a:rPr lang="hu-HU" dirty="0" err="1"/>
              <a:t>centers</a:t>
            </a:r>
            <a:r>
              <a:rPr lang="hu-HU" dirty="0" smtClean="0"/>
              <a:t>, </a:t>
            </a:r>
            <a:r>
              <a:rPr lang="hu-HU" dirty="0" err="1" smtClean="0"/>
              <a:t>ambulatory</a:t>
            </a:r>
            <a:r>
              <a:rPr lang="en-US" dirty="0" smtClean="0"/>
              <a:t> surgery </a:t>
            </a:r>
            <a:r>
              <a:rPr lang="en-US" dirty="0"/>
              <a:t>centers, </a:t>
            </a:r>
            <a:r>
              <a:rPr lang="en-US" dirty="0" smtClean="0"/>
              <a:t>cancer </a:t>
            </a:r>
            <a:r>
              <a:rPr lang="en-US" dirty="0"/>
              <a:t>treatment centers, </a:t>
            </a:r>
            <a:r>
              <a:rPr lang="en-US" dirty="0" smtClean="0"/>
              <a:t>dental clinics</a:t>
            </a:r>
            <a:r>
              <a:rPr lang="hu-HU" dirty="0" smtClean="0"/>
              <a:t>, </a:t>
            </a:r>
            <a:r>
              <a:rPr lang="en-US" dirty="0" smtClean="0"/>
              <a:t>physician offices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l</a:t>
            </a:r>
            <a:r>
              <a:rPr lang="en-US" dirty="0" err="1" smtClean="0"/>
              <a:t>aboratories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any other facility which provides health care or diagnostic services to </a:t>
            </a:r>
            <a:r>
              <a:rPr lang="en-US" dirty="0" smtClean="0"/>
              <a:t>individuals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7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églalap 1">
            <a:extLst/>
          </p:cNvPr>
          <p:cNvSpPr>
            <a:spLocks noChangeArrowheads="1"/>
          </p:cNvSpPr>
          <p:nvPr/>
        </p:nvSpPr>
        <p:spPr bwMode="auto">
          <a:xfrm>
            <a:off x="417729" y="1290915"/>
            <a:ext cx="10775577" cy="45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latin typeface="+mn-lt"/>
              </a:rPr>
              <a:t>Ideally</a:t>
            </a:r>
            <a:r>
              <a:rPr lang="hu-HU" altLang="hu-HU" sz="2200" dirty="0" smtClean="0">
                <a:latin typeface="+mn-lt"/>
              </a:rPr>
              <a:t>: rapid, (</a:t>
            </a:r>
            <a:r>
              <a:rPr lang="hu-HU" altLang="hu-HU" sz="2200" dirty="0" err="1" smtClean="0">
                <a:latin typeface="+mn-lt"/>
              </a:rPr>
              <a:t>cost-</a:t>
            </a:r>
            <a:r>
              <a:rPr lang="hu-HU" altLang="hu-HU" sz="2200" dirty="0" smtClean="0">
                <a:latin typeface="+mn-lt"/>
              </a:rPr>
              <a:t>)</a:t>
            </a:r>
            <a:r>
              <a:rPr lang="hu-HU" altLang="hu-HU" sz="2200" dirty="0" err="1" smtClean="0">
                <a:latin typeface="+mn-lt"/>
              </a:rPr>
              <a:t>effective</a:t>
            </a:r>
            <a:r>
              <a:rPr lang="hu-HU" altLang="hu-HU" sz="2200" dirty="0" smtClean="0">
                <a:latin typeface="+mn-lt"/>
              </a:rPr>
              <a:t> and </a:t>
            </a:r>
            <a:r>
              <a:rPr lang="hu-HU" altLang="hu-HU" sz="2200" dirty="0" err="1" smtClean="0">
                <a:latin typeface="+mn-lt"/>
              </a:rPr>
              <a:t>efficient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measures</a:t>
            </a:r>
            <a:endParaRPr lang="hu-HU" altLang="hu-HU" sz="2200" dirty="0" smtClean="0">
              <a:latin typeface="+mn-lt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latin typeface="+mn-lt"/>
              </a:rPr>
              <a:t>Generic</a:t>
            </a:r>
            <a:r>
              <a:rPr lang="hu-HU" altLang="hu-HU" sz="2200" dirty="0" smtClean="0">
                <a:latin typeface="+mn-lt"/>
              </a:rPr>
              <a:t> and, </a:t>
            </a:r>
            <a:r>
              <a:rPr lang="hu-HU" altLang="hu-HU" sz="2200" dirty="0" err="1" smtClean="0">
                <a:latin typeface="+mn-lt"/>
              </a:rPr>
              <a:t>ideally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targeted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control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measures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based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on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all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available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findings</a:t>
            </a:r>
            <a:endParaRPr lang="hu-HU" altLang="hu-HU" sz="2200" dirty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i="1" dirty="0" err="1" smtClean="0">
                <a:latin typeface="+mn-lt"/>
              </a:rPr>
              <a:t>Breaking</a:t>
            </a:r>
            <a:r>
              <a:rPr lang="hu-HU" altLang="hu-HU" sz="2200" i="1" dirty="0" smtClean="0">
                <a:latin typeface="+mn-lt"/>
              </a:rPr>
              <a:t> </a:t>
            </a:r>
            <a:r>
              <a:rPr lang="hu-HU" altLang="hu-HU" sz="2200" i="1" dirty="0" err="1" smtClean="0">
                <a:latin typeface="+mn-lt"/>
              </a:rPr>
              <a:t>the</a:t>
            </a:r>
            <a:r>
              <a:rPr lang="hu-HU" altLang="hu-HU" sz="2200" i="1" dirty="0" smtClean="0">
                <a:latin typeface="+mn-lt"/>
              </a:rPr>
              <a:t> </a:t>
            </a:r>
            <a:r>
              <a:rPr lang="hu-HU" altLang="hu-HU" sz="2200" i="1" dirty="0" err="1" smtClean="0">
                <a:latin typeface="+mn-lt"/>
              </a:rPr>
              <a:t>chain</a:t>
            </a:r>
            <a:r>
              <a:rPr lang="hu-HU" altLang="hu-HU" sz="2200" i="1" dirty="0" smtClean="0">
                <a:latin typeface="+mn-lt"/>
              </a:rPr>
              <a:t> of </a:t>
            </a:r>
            <a:r>
              <a:rPr lang="hu-HU" altLang="hu-HU" sz="2200" i="1" dirty="0" err="1" smtClean="0">
                <a:latin typeface="+mn-lt"/>
              </a:rPr>
              <a:t>transmission</a:t>
            </a:r>
            <a:r>
              <a:rPr lang="hu-HU" altLang="hu-HU" sz="2200" i="1" dirty="0">
                <a:latin typeface="+mn-lt"/>
              </a:rPr>
              <a:t> </a:t>
            </a:r>
            <a:r>
              <a:rPr lang="hu-HU" altLang="hu-HU" sz="2200" i="1" dirty="0" smtClean="0">
                <a:latin typeface="+mn-lt"/>
              </a:rPr>
              <a:t>in </a:t>
            </a:r>
            <a:r>
              <a:rPr lang="hu-HU" altLang="hu-HU" sz="2200" i="1" dirty="0" err="1" smtClean="0">
                <a:latin typeface="+mn-lt"/>
              </a:rPr>
              <a:t>the</a:t>
            </a:r>
            <a:r>
              <a:rPr lang="hu-HU" altLang="hu-HU" sz="2200" i="1" dirty="0" smtClean="0">
                <a:latin typeface="+mn-lt"/>
              </a:rPr>
              <a:t> context of a </a:t>
            </a:r>
            <a:r>
              <a:rPr lang="hu-HU" altLang="hu-HU" sz="2200" i="1" dirty="0" err="1" smtClean="0">
                <a:latin typeface="+mn-lt"/>
              </a:rPr>
              <a:t>given</a:t>
            </a:r>
            <a:r>
              <a:rPr lang="hu-HU" altLang="hu-HU" sz="2200" i="1" dirty="0" smtClean="0">
                <a:latin typeface="+mn-lt"/>
              </a:rPr>
              <a:t> </a:t>
            </a:r>
            <a:r>
              <a:rPr lang="hu-HU" altLang="hu-HU" sz="2200" i="1" dirty="0" err="1" smtClean="0">
                <a:latin typeface="+mn-lt"/>
              </a:rPr>
              <a:t>outbreak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through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e.g</a:t>
            </a:r>
            <a:r>
              <a:rPr lang="hu-HU" altLang="hu-HU" sz="2200" dirty="0" smtClean="0">
                <a:latin typeface="+mn-lt"/>
              </a:rPr>
              <a:t>. </a:t>
            </a:r>
            <a:r>
              <a:rPr lang="hu-HU" altLang="hu-HU" sz="2200" dirty="0" err="1" smtClean="0">
                <a:latin typeface="+mn-lt"/>
              </a:rPr>
              <a:t>improved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hand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hygiene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partial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>
                <a:latin typeface="+mn-lt"/>
              </a:rPr>
              <a:t>or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>
                <a:latin typeface="+mn-lt"/>
              </a:rPr>
              <a:t>full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>
                <a:latin typeface="+mn-lt"/>
              </a:rPr>
              <a:t>closure</a:t>
            </a:r>
            <a:r>
              <a:rPr lang="hu-HU" altLang="hu-HU" sz="2200" dirty="0">
                <a:latin typeface="+mn-lt"/>
              </a:rPr>
              <a:t> of </a:t>
            </a:r>
            <a:r>
              <a:rPr lang="hu-HU" altLang="hu-HU" sz="2200" dirty="0" err="1">
                <a:latin typeface="+mn-lt"/>
              </a:rPr>
              <a:t>affected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>
                <a:latin typeface="+mn-lt"/>
              </a:rPr>
              <a:t>wards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>
                <a:latin typeface="+mn-lt"/>
              </a:rPr>
              <a:t>or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>
                <a:latin typeface="+mn-lt"/>
              </a:rPr>
              <a:t>operating</a:t>
            </a:r>
            <a:r>
              <a:rPr lang="hu-HU" altLang="hu-HU" sz="2200" dirty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room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/>
              <a:t>c</a:t>
            </a:r>
            <a:r>
              <a:rPr lang="hu-HU" altLang="hu-HU" sz="2200" dirty="0" err="1" smtClean="0"/>
              <a:t>ohorting</a:t>
            </a:r>
            <a:r>
              <a:rPr lang="hu-HU" altLang="hu-HU" sz="2200" dirty="0" smtClean="0"/>
              <a:t> </a:t>
            </a:r>
            <a:r>
              <a:rPr lang="hu-HU" altLang="hu-HU" sz="2200" dirty="0" err="1"/>
              <a:t>or</a:t>
            </a:r>
            <a:r>
              <a:rPr lang="hu-HU" altLang="hu-HU" sz="2200" dirty="0"/>
              <a:t> </a:t>
            </a:r>
            <a:r>
              <a:rPr lang="hu-HU" altLang="hu-HU" sz="2200" dirty="0" err="1"/>
              <a:t>isolation</a:t>
            </a:r>
            <a:r>
              <a:rPr lang="hu-HU" altLang="hu-HU" sz="2200" dirty="0"/>
              <a:t> of </a:t>
            </a:r>
            <a:r>
              <a:rPr lang="hu-HU" altLang="hu-HU" sz="2200" dirty="0" err="1"/>
              <a:t>case</a:t>
            </a:r>
            <a:r>
              <a:rPr lang="hu-HU" altLang="hu-HU" sz="2200" dirty="0"/>
              <a:t> </a:t>
            </a:r>
            <a:r>
              <a:rPr lang="hu-HU" altLang="hu-HU" sz="2200" dirty="0" err="1" smtClean="0"/>
              <a:t>patients</a:t>
            </a:r>
            <a:r>
              <a:rPr lang="hu-HU" altLang="hu-HU" sz="2200" dirty="0" smtClean="0"/>
              <a:t>, </a:t>
            </a:r>
            <a:r>
              <a:rPr lang="hu-HU" altLang="hu-HU" sz="2200" dirty="0" err="1" smtClean="0">
                <a:latin typeface="+mn-lt"/>
              </a:rPr>
              <a:t>enhanced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environmental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cleaning</a:t>
            </a:r>
            <a:r>
              <a:rPr lang="hu-HU" altLang="hu-HU" sz="2200" dirty="0" smtClean="0">
                <a:latin typeface="+mn-lt"/>
              </a:rPr>
              <a:t> and </a:t>
            </a:r>
            <a:r>
              <a:rPr lang="hu-HU" altLang="hu-HU" sz="2200" dirty="0" err="1" smtClean="0">
                <a:latin typeface="+mn-lt"/>
              </a:rPr>
              <a:t>disinfection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elimination</a:t>
            </a:r>
            <a:r>
              <a:rPr lang="hu-HU" altLang="hu-HU" sz="2200" dirty="0" smtClean="0">
                <a:latin typeface="+mn-lt"/>
              </a:rPr>
              <a:t> of </a:t>
            </a:r>
            <a:r>
              <a:rPr lang="hu-HU" altLang="hu-HU" sz="2200" dirty="0" err="1" smtClean="0">
                <a:latin typeface="+mn-lt"/>
              </a:rPr>
              <a:t>contaminated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vehicles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product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recall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changes</a:t>
            </a:r>
            <a:r>
              <a:rPr lang="hu-HU" altLang="hu-HU" sz="2200" dirty="0" smtClean="0">
                <a:latin typeface="+mn-lt"/>
              </a:rPr>
              <a:t> in </a:t>
            </a:r>
            <a:r>
              <a:rPr lang="hu-HU" altLang="hu-HU" sz="2200" dirty="0" err="1" smtClean="0">
                <a:latin typeface="+mn-lt"/>
              </a:rPr>
              <a:t>disinfectant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used</a:t>
            </a:r>
            <a:r>
              <a:rPr lang="hu-HU" altLang="hu-HU" sz="2200" dirty="0" smtClean="0">
                <a:latin typeface="+mn-lt"/>
              </a:rPr>
              <a:t> etc.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latin typeface="+mn-lt"/>
              </a:rPr>
              <a:t>Updating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practices</a:t>
            </a:r>
            <a:r>
              <a:rPr lang="hu-HU" altLang="hu-HU" sz="2200" dirty="0" smtClean="0">
                <a:latin typeface="+mn-lt"/>
              </a:rPr>
              <a:t> and </a:t>
            </a:r>
            <a:r>
              <a:rPr lang="hu-HU" altLang="hu-HU" sz="2200" dirty="0" err="1" smtClean="0">
                <a:latin typeface="+mn-lt"/>
              </a:rPr>
              <a:t>protocols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providing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training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to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HCWs</a:t>
            </a:r>
            <a:r>
              <a:rPr lang="hu-HU" altLang="hu-HU" sz="2200" dirty="0" smtClean="0">
                <a:latin typeface="+mn-lt"/>
              </a:rPr>
              <a:t> 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smtClean="0">
                <a:latin typeface="+mn-lt"/>
              </a:rPr>
              <a:t>Communication of </a:t>
            </a:r>
            <a:r>
              <a:rPr lang="hu-HU" altLang="hu-HU" sz="2200" dirty="0" err="1" smtClean="0">
                <a:latin typeface="+mn-lt"/>
              </a:rPr>
              <a:t>findings</a:t>
            </a:r>
            <a:r>
              <a:rPr lang="hu-HU" altLang="hu-HU" sz="2200" dirty="0" smtClean="0">
                <a:latin typeface="+mn-lt"/>
              </a:rPr>
              <a:t> in </a:t>
            </a:r>
            <a:r>
              <a:rPr lang="hu-HU" altLang="hu-HU" sz="2200" dirty="0" err="1" smtClean="0">
                <a:latin typeface="+mn-lt"/>
              </a:rPr>
              <a:t>internal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outbreak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report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structured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along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the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steps</a:t>
            </a:r>
            <a:r>
              <a:rPr lang="hu-HU" altLang="hu-HU" sz="2200" dirty="0" smtClean="0">
                <a:latin typeface="+mn-lt"/>
              </a:rPr>
              <a:t> of </a:t>
            </a:r>
            <a:r>
              <a:rPr lang="hu-HU" altLang="hu-HU" sz="2200" dirty="0" err="1" smtClean="0">
                <a:latin typeface="+mn-lt"/>
              </a:rPr>
              <a:t>the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outbreak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investigation</a:t>
            </a:r>
            <a:r>
              <a:rPr lang="hu-HU" altLang="hu-HU" sz="2200" dirty="0" smtClean="0">
                <a:latin typeface="+mn-lt"/>
              </a:rPr>
              <a:t>, </a:t>
            </a:r>
            <a:r>
              <a:rPr lang="hu-HU" altLang="hu-HU" sz="2200" dirty="0" err="1" smtClean="0">
                <a:latin typeface="+mn-lt"/>
              </a:rPr>
              <a:t>external</a:t>
            </a:r>
            <a:r>
              <a:rPr lang="hu-HU" altLang="hu-HU" sz="2200" dirty="0" smtClean="0">
                <a:latin typeface="+mn-lt"/>
              </a:rPr>
              <a:t> bulletin and/</a:t>
            </a:r>
            <a:r>
              <a:rPr lang="hu-HU" altLang="hu-HU" sz="2200" dirty="0" err="1" smtClean="0">
                <a:latin typeface="+mn-lt"/>
              </a:rPr>
              <a:t>or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scientific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article</a:t>
            </a:r>
            <a:endParaRPr lang="hu-HU" altLang="hu-HU" sz="2200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latin typeface="+mn-lt"/>
              </a:rPr>
              <a:t>Evaluation</a:t>
            </a:r>
            <a:r>
              <a:rPr lang="hu-HU" altLang="hu-HU" sz="2200" dirty="0" smtClean="0">
                <a:latin typeface="+mn-lt"/>
              </a:rPr>
              <a:t> of </a:t>
            </a:r>
            <a:r>
              <a:rPr lang="hu-HU" altLang="hu-HU" sz="2200" dirty="0" err="1" smtClean="0">
                <a:latin typeface="+mn-lt"/>
              </a:rPr>
              <a:t>the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investigation</a:t>
            </a:r>
            <a:endParaRPr lang="hu-HU" altLang="hu-HU" sz="2200" dirty="0" smtClean="0"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200" dirty="0" err="1" smtClean="0">
                <a:latin typeface="+mn-lt"/>
              </a:rPr>
              <a:t>Personal</a:t>
            </a:r>
            <a:r>
              <a:rPr lang="hu-HU" altLang="hu-HU" sz="2200" dirty="0" smtClean="0">
                <a:latin typeface="+mn-lt"/>
              </a:rPr>
              <a:t> and </a:t>
            </a:r>
            <a:r>
              <a:rPr lang="hu-HU" altLang="hu-HU" sz="2200" dirty="0" err="1" smtClean="0">
                <a:latin typeface="+mn-lt"/>
              </a:rPr>
              <a:t>institutional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lessons</a:t>
            </a:r>
            <a:r>
              <a:rPr lang="hu-HU" altLang="hu-HU" sz="2200" dirty="0" smtClean="0">
                <a:latin typeface="+mn-lt"/>
              </a:rPr>
              <a:t> </a:t>
            </a:r>
            <a:r>
              <a:rPr lang="hu-HU" altLang="hu-HU" sz="2200" dirty="0" err="1" smtClean="0">
                <a:latin typeface="+mn-lt"/>
              </a:rPr>
              <a:t>learned</a:t>
            </a:r>
            <a:endParaRPr lang="hu-HU" altLang="hu-HU" sz="2200" b="1" dirty="0">
              <a:latin typeface="+mn-lt"/>
            </a:endParaRPr>
          </a:p>
        </p:txBody>
      </p:sp>
      <p:sp>
        <p:nvSpPr>
          <p:cNvPr id="37891" name="Téglalap 2"/>
          <p:cNvSpPr>
            <a:spLocks noChangeArrowheads="1"/>
          </p:cNvSpPr>
          <p:nvPr/>
        </p:nvSpPr>
        <p:spPr bwMode="auto">
          <a:xfrm>
            <a:off x="417729" y="350201"/>
            <a:ext cx="1026846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 smtClean="0">
                <a:latin typeface="+mj-lt"/>
              </a:rPr>
              <a:t>12. </a:t>
            </a:r>
            <a:r>
              <a:rPr lang="hu-HU" altLang="hu-HU" b="1" dirty="0" err="1" smtClean="0">
                <a:latin typeface="+mj-lt"/>
              </a:rPr>
              <a:t>Implementing</a:t>
            </a:r>
            <a:r>
              <a:rPr lang="hu-HU" altLang="hu-HU" b="1" dirty="0" smtClean="0">
                <a:latin typeface="+mj-lt"/>
              </a:rPr>
              <a:t> </a:t>
            </a:r>
            <a:r>
              <a:rPr lang="hu-HU" altLang="hu-HU" b="1" dirty="0" err="1" smtClean="0">
                <a:latin typeface="+mj-lt"/>
              </a:rPr>
              <a:t>control</a:t>
            </a:r>
            <a:r>
              <a:rPr lang="hu-HU" altLang="hu-HU" b="1" dirty="0" smtClean="0">
                <a:latin typeface="+mj-lt"/>
              </a:rPr>
              <a:t> </a:t>
            </a:r>
            <a:r>
              <a:rPr lang="hu-HU" altLang="hu-HU" b="1" dirty="0" err="1" smtClean="0">
                <a:latin typeface="+mj-lt"/>
              </a:rPr>
              <a:t>strategies</a:t>
            </a:r>
            <a:r>
              <a:rPr lang="hu-HU" altLang="hu-HU" b="1" dirty="0" smtClean="0">
                <a:latin typeface="+mj-lt"/>
              </a:rPr>
              <a:t>, </a:t>
            </a:r>
            <a:r>
              <a:rPr lang="hu-HU" altLang="hu-HU" b="1" dirty="0" err="1" smtClean="0">
                <a:latin typeface="+mj-lt"/>
              </a:rPr>
              <a:t>evaluation</a:t>
            </a:r>
            <a:endParaRPr lang="hu-HU" altLang="hu-HU" b="1" dirty="0">
              <a:latin typeface="+mj-lt"/>
            </a:endParaRPr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3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summary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Most </a:t>
            </a:r>
            <a:r>
              <a:rPr lang="hu-HU" dirty="0" smtClean="0"/>
              <a:t>HAI </a:t>
            </a:r>
            <a:r>
              <a:rPr lang="en-GB" dirty="0" smtClean="0"/>
              <a:t>outbreaks </a:t>
            </a:r>
            <a:r>
              <a:rPr lang="en-GB" dirty="0"/>
              <a:t>are solved through </a:t>
            </a:r>
            <a:endParaRPr lang="hu-HU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err="1" smtClean="0"/>
              <a:t>on</a:t>
            </a:r>
            <a:r>
              <a:rPr lang="hu-HU" dirty="0" smtClean="0"/>
              <a:t>-site</a:t>
            </a:r>
            <a:r>
              <a:rPr lang="en-GB" dirty="0" smtClean="0"/>
              <a:t> observation</a:t>
            </a:r>
            <a:r>
              <a:rPr lang="hu-HU" dirty="0" smtClean="0"/>
              <a:t> of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r>
              <a:rPr lang="hu-HU" dirty="0" smtClean="0"/>
              <a:t> of </a:t>
            </a:r>
            <a:r>
              <a:rPr lang="hu-HU" dirty="0" err="1" smtClean="0"/>
              <a:t>HCWs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preparation of </a:t>
            </a:r>
            <a:r>
              <a:rPr lang="hu-HU" dirty="0" err="1" smtClean="0"/>
              <a:t>medicines</a:t>
            </a:r>
            <a:r>
              <a:rPr lang="hu-HU" dirty="0" smtClean="0"/>
              <a:t>, </a:t>
            </a:r>
            <a:r>
              <a:rPr lang="hu-HU" dirty="0" err="1" smtClean="0"/>
              <a:t>hand</a:t>
            </a:r>
            <a:r>
              <a:rPr lang="hu-HU" dirty="0" smtClean="0"/>
              <a:t> </a:t>
            </a:r>
            <a:r>
              <a:rPr lang="hu-HU" dirty="0" err="1" smtClean="0"/>
              <a:t>hygiene</a:t>
            </a:r>
            <a:r>
              <a:rPr lang="hu-HU" dirty="0" smtClean="0"/>
              <a:t> </a:t>
            </a:r>
            <a:r>
              <a:rPr lang="hu-HU" dirty="0" err="1" smtClean="0"/>
              <a:t>compliance</a:t>
            </a:r>
            <a:r>
              <a:rPr lang="hu-HU" dirty="0" smtClean="0"/>
              <a:t>, </a:t>
            </a:r>
            <a:r>
              <a:rPr lang="hu-HU" dirty="0" err="1" smtClean="0"/>
              <a:t>vascular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care</a:t>
            </a:r>
            <a:r>
              <a:rPr lang="hu-HU" dirty="0" smtClean="0"/>
              <a:t>, </a:t>
            </a:r>
            <a:r>
              <a:rPr lang="hu-HU" dirty="0" err="1" smtClean="0"/>
              <a:t>equipment</a:t>
            </a:r>
            <a:r>
              <a:rPr lang="hu-HU" dirty="0" smtClean="0"/>
              <a:t> </a:t>
            </a:r>
            <a:r>
              <a:rPr lang="hu-HU" dirty="0" err="1" smtClean="0"/>
              <a:t>reprocessing</a:t>
            </a:r>
            <a:r>
              <a:rPr lang="hu-HU" dirty="0" smtClean="0"/>
              <a:t>)</a:t>
            </a:r>
            <a:r>
              <a:rPr lang="en-GB" dirty="0" smtClean="0"/>
              <a:t> </a:t>
            </a:r>
            <a:endParaRPr lang="hu-HU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err="1"/>
              <a:t>identification</a:t>
            </a:r>
            <a:r>
              <a:rPr lang="hu-HU" dirty="0"/>
              <a:t> of </a:t>
            </a:r>
            <a:r>
              <a:rPr lang="hu-HU" dirty="0" err="1"/>
              <a:t>undocumented</a:t>
            </a:r>
            <a:r>
              <a:rPr lang="hu-HU" dirty="0"/>
              <a:t> </a:t>
            </a:r>
            <a:r>
              <a:rPr lang="hu-HU" dirty="0" err="1"/>
              <a:t>practices</a:t>
            </a:r>
            <a:r>
              <a:rPr lang="hu-HU" dirty="0"/>
              <a:t>, </a:t>
            </a:r>
            <a:r>
              <a:rPr lang="hu-HU" dirty="0" err="1" smtClean="0"/>
              <a:t>deviations</a:t>
            </a:r>
            <a:r>
              <a:rPr lang="hu-HU" dirty="0" smtClean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protocols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discussion </a:t>
            </a:r>
            <a:r>
              <a:rPr lang="en-GB" dirty="0"/>
              <a:t>of </a:t>
            </a:r>
            <a:r>
              <a:rPr lang="en-GB" dirty="0" err="1" smtClean="0"/>
              <a:t>procedu</a:t>
            </a:r>
            <a:r>
              <a:rPr lang="hu-HU" dirty="0" err="1" smtClean="0"/>
              <a:t>ral</a:t>
            </a:r>
            <a:r>
              <a:rPr lang="hu-HU" dirty="0" smtClean="0"/>
              <a:t> </a:t>
            </a:r>
            <a:r>
              <a:rPr lang="hu-HU" dirty="0" err="1" smtClean="0"/>
              <a:t>issues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medical</a:t>
            </a:r>
            <a:r>
              <a:rPr lang="hu-HU" dirty="0" smtClean="0"/>
              <a:t>, </a:t>
            </a:r>
            <a:r>
              <a:rPr lang="hu-HU" dirty="0" err="1" smtClean="0"/>
              <a:t>nursing</a:t>
            </a:r>
            <a:r>
              <a:rPr lang="hu-HU" dirty="0" smtClean="0"/>
              <a:t> and </a:t>
            </a:r>
            <a:r>
              <a:rPr lang="hu-HU" dirty="0" err="1" smtClean="0"/>
              <a:t>other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cleaning</a:t>
            </a:r>
            <a:r>
              <a:rPr lang="hu-HU" dirty="0" smtClean="0"/>
              <a:t>) </a:t>
            </a:r>
            <a:r>
              <a:rPr lang="hu-HU" dirty="0" err="1" smtClean="0"/>
              <a:t>staff</a:t>
            </a:r>
            <a:endParaRPr lang="hu-HU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hu-HU" dirty="0" err="1"/>
              <a:t>d</a:t>
            </a:r>
            <a:r>
              <a:rPr lang="hu-HU" dirty="0" err="1" smtClean="0"/>
              <a:t>escriptive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M</a:t>
            </a:r>
            <a:r>
              <a:rPr lang="hu-HU" dirty="0" err="1" smtClean="0"/>
              <a:t>icrobiological</a:t>
            </a:r>
            <a:r>
              <a:rPr lang="en-GB" dirty="0" smtClean="0"/>
              <a:t> </a:t>
            </a:r>
            <a:r>
              <a:rPr lang="en-GB" dirty="0"/>
              <a:t>evidence and observations of </a:t>
            </a:r>
            <a:r>
              <a:rPr lang="hu-HU" dirty="0" smtClean="0"/>
              <a:t>IPC </a:t>
            </a:r>
            <a:r>
              <a:rPr lang="hu-HU" dirty="0" err="1" smtClean="0"/>
              <a:t>breaches</a:t>
            </a:r>
            <a:r>
              <a:rPr lang="en-GB" dirty="0" smtClean="0"/>
              <a:t> that </a:t>
            </a:r>
            <a:r>
              <a:rPr lang="en-GB" dirty="0"/>
              <a:t>are known to be associated with transmission are </a:t>
            </a:r>
            <a:r>
              <a:rPr lang="hu-HU" dirty="0" err="1" smtClean="0"/>
              <a:t>often</a:t>
            </a:r>
            <a:r>
              <a:rPr lang="en-GB" dirty="0" smtClean="0"/>
              <a:t> </a:t>
            </a:r>
            <a:r>
              <a:rPr lang="en-GB" dirty="0"/>
              <a:t>sufficient to recommend and implement control </a:t>
            </a:r>
            <a:r>
              <a:rPr lang="en-GB" dirty="0" smtClean="0"/>
              <a:t>measures</a:t>
            </a:r>
            <a:r>
              <a:rPr lang="hu-H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A</a:t>
            </a:r>
            <a:r>
              <a:rPr lang="en-GB" dirty="0" err="1" smtClean="0"/>
              <a:t>nalytic</a:t>
            </a:r>
            <a:r>
              <a:rPr lang="hu-HU" dirty="0" err="1" smtClean="0"/>
              <a:t>al</a:t>
            </a:r>
            <a:r>
              <a:rPr lang="en-GB" dirty="0" smtClean="0"/>
              <a:t> stud</a:t>
            </a:r>
            <a:r>
              <a:rPr lang="hu-HU" dirty="0" err="1" smtClean="0"/>
              <a:t>ies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needed</a:t>
            </a:r>
            <a:r>
              <a:rPr lang="hu-HU" dirty="0" smtClean="0"/>
              <a:t> in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expected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add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investigation</a:t>
            </a:r>
            <a:r>
              <a:rPr lang="hu-HU" dirty="0" smtClean="0"/>
              <a:t>, </a:t>
            </a:r>
            <a:r>
              <a:rPr lang="hu-HU" dirty="0" err="1" smtClean="0"/>
              <a:t>numbers</a:t>
            </a:r>
            <a:r>
              <a:rPr lang="hu-HU" dirty="0" smtClean="0"/>
              <a:t> of </a:t>
            </a:r>
            <a:r>
              <a:rPr lang="hu-HU" dirty="0" err="1" smtClean="0"/>
              <a:t>cases</a:t>
            </a:r>
            <a:r>
              <a:rPr lang="hu-HU" dirty="0" smtClean="0"/>
              <a:t> and </a:t>
            </a:r>
            <a:r>
              <a:rPr lang="hu-HU" dirty="0" err="1" smtClean="0"/>
              <a:t>controls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sufficient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valid</a:t>
            </a:r>
            <a:r>
              <a:rPr lang="hu-HU" dirty="0" smtClean="0"/>
              <a:t> </a:t>
            </a:r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analysis</a:t>
            </a:r>
            <a:r>
              <a:rPr lang="hu-HU" dirty="0" smtClean="0"/>
              <a:t>, and </a:t>
            </a:r>
            <a:r>
              <a:rPr lang="hu-HU" dirty="0" err="1" smtClean="0"/>
              <a:t>there</a:t>
            </a:r>
            <a:r>
              <a:rPr lang="hu-HU" dirty="0" smtClean="0"/>
              <a:t> is </a:t>
            </a:r>
            <a:r>
              <a:rPr lang="hu-HU" dirty="0" err="1" smtClean="0"/>
              <a:t>methodological</a:t>
            </a:r>
            <a:r>
              <a:rPr lang="hu-HU" dirty="0" smtClean="0"/>
              <a:t> and </a:t>
            </a:r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/>
              <a:t>.</a:t>
            </a: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References</a:t>
            </a:r>
            <a:r>
              <a:rPr lang="hu-HU" dirty="0" smtClean="0"/>
              <a:t> and </a:t>
            </a:r>
            <a:r>
              <a:rPr lang="hu-HU" dirty="0" err="1" smtClean="0"/>
              <a:t>useful</a:t>
            </a:r>
            <a:r>
              <a:rPr lang="hu-HU" dirty="0" smtClean="0"/>
              <a:t> </a:t>
            </a:r>
            <a:r>
              <a:rPr lang="hu-HU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hu-HU" dirty="0" smtClean="0"/>
              <a:t>Oxford </a:t>
            </a:r>
            <a:r>
              <a:rPr lang="hu-HU" dirty="0" err="1" smtClean="0"/>
              <a:t>Specialist</a:t>
            </a:r>
            <a:r>
              <a:rPr lang="hu-HU" dirty="0" smtClean="0"/>
              <a:t> </a:t>
            </a:r>
            <a:r>
              <a:rPr lang="hu-HU" dirty="0" err="1" smtClean="0"/>
              <a:t>Handbook</a:t>
            </a:r>
            <a:r>
              <a:rPr lang="hu-HU" dirty="0" smtClean="0"/>
              <a:t> of </a:t>
            </a:r>
            <a:r>
              <a:rPr lang="hu-HU" dirty="0" err="1" smtClean="0"/>
              <a:t>Infectious</a:t>
            </a:r>
            <a:r>
              <a:rPr lang="hu-HU" dirty="0" smtClean="0"/>
              <a:t> </a:t>
            </a:r>
            <a:r>
              <a:rPr lang="hu-HU" dirty="0" err="1" smtClean="0"/>
              <a:t>Disease</a:t>
            </a:r>
            <a:r>
              <a:rPr lang="hu-HU" dirty="0" smtClean="0"/>
              <a:t> </a:t>
            </a:r>
            <a:r>
              <a:rPr lang="hu-HU" dirty="0" err="1" smtClean="0"/>
              <a:t>Epidemiology</a:t>
            </a:r>
            <a:r>
              <a:rPr lang="hu-HU" dirty="0" smtClean="0"/>
              <a:t>. </a:t>
            </a:r>
            <a:r>
              <a:rPr lang="hu-HU" dirty="0" err="1" smtClean="0"/>
              <a:t>Eds</a:t>
            </a:r>
            <a:r>
              <a:rPr lang="hu-HU" dirty="0" smtClean="0"/>
              <a:t>:  </a:t>
            </a:r>
            <a:r>
              <a:rPr lang="hu-HU" dirty="0" err="1" smtClean="0"/>
              <a:t>Abubakar</a:t>
            </a:r>
            <a:r>
              <a:rPr lang="hu-HU" dirty="0" smtClean="0"/>
              <a:t> I., </a:t>
            </a:r>
            <a:r>
              <a:rPr lang="hu-HU" dirty="0" err="1" smtClean="0"/>
              <a:t>Stagg</a:t>
            </a:r>
            <a:r>
              <a:rPr lang="hu-HU" dirty="0" smtClean="0"/>
              <a:t> H.R., Cohen T., </a:t>
            </a:r>
            <a:r>
              <a:rPr lang="hu-HU" dirty="0" err="1" smtClean="0"/>
              <a:t>Rodrigues</a:t>
            </a:r>
            <a:r>
              <a:rPr lang="hu-HU" dirty="0" smtClean="0"/>
              <a:t> L.C.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Sood</a:t>
            </a:r>
            <a:r>
              <a:rPr lang="en-US" dirty="0" smtClean="0"/>
              <a:t> </a:t>
            </a:r>
            <a:r>
              <a:rPr lang="en-US" dirty="0"/>
              <a:t>G, Perl TM. Outbreaks in Health Care Settings. Infect Dis </a:t>
            </a:r>
            <a:r>
              <a:rPr lang="en-US" dirty="0" err="1"/>
              <a:t>Clin</a:t>
            </a:r>
            <a:r>
              <a:rPr lang="en-US" dirty="0"/>
              <a:t> North Am. 2016 Sep;30(3):661-87. </a:t>
            </a:r>
            <a:r>
              <a:rPr lang="en-US" dirty="0" err="1"/>
              <a:t>doi</a:t>
            </a:r>
            <a:r>
              <a:rPr lang="en-US" dirty="0"/>
              <a:t>: 10.1016/j.idc.2016.04.003. </a:t>
            </a:r>
            <a:endParaRPr lang="hu-HU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Bryan </a:t>
            </a:r>
            <a:r>
              <a:rPr lang="en-GB" dirty="0"/>
              <a:t>E. </a:t>
            </a:r>
            <a:r>
              <a:rPr lang="en-GB" dirty="0" smtClean="0"/>
              <a:t>Christensen</a:t>
            </a:r>
            <a:r>
              <a:rPr lang="hu-HU" dirty="0" smtClean="0"/>
              <a:t>,</a:t>
            </a:r>
            <a:r>
              <a:rPr lang="en-GB" dirty="0" smtClean="0"/>
              <a:t> </a:t>
            </a:r>
            <a:r>
              <a:rPr lang="en-GB" dirty="0"/>
              <a:t>Ryan P. Fagan</a:t>
            </a:r>
            <a:r>
              <a:rPr lang="hu-HU" dirty="0"/>
              <a:t>. </a:t>
            </a:r>
            <a:r>
              <a:rPr lang="hu-HU" dirty="0" smtClean="0"/>
              <a:t>The CDC </a:t>
            </a:r>
            <a:r>
              <a:rPr lang="hu-HU" dirty="0" err="1" smtClean="0"/>
              <a:t>Field</a:t>
            </a:r>
            <a:r>
              <a:rPr lang="hu-HU" dirty="0" smtClean="0"/>
              <a:t> </a:t>
            </a:r>
            <a:r>
              <a:rPr lang="hu-HU" dirty="0" err="1" smtClean="0"/>
              <a:t>Epidemiology</a:t>
            </a:r>
            <a:r>
              <a:rPr lang="hu-HU" dirty="0" smtClean="0"/>
              <a:t> </a:t>
            </a:r>
            <a:r>
              <a:rPr lang="hu-HU" dirty="0" err="1" smtClean="0"/>
              <a:t>Manual</a:t>
            </a:r>
            <a:r>
              <a:rPr lang="hu-HU" dirty="0" smtClean="0"/>
              <a:t>. </a:t>
            </a:r>
            <a:r>
              <a:rPr lang="hu-HU" dirty="0" err="1" smtClean="0"/>
              <a:t>Chapter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en-GB" dirty="0" smtClean="0"/>
              <a:t>Healthcare Settings</a:t>
            </a:r>
            <a:r>
              <a:rPr lang="hu-HU" dirty="0" smtClean="0"/>
              <a:t>.                                                                </a:t>
            </a:r>
            <a:r>
              <a:rPr lang="hu-HU" dirty="0" err="1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err="1" smtClean="0">
                <a:hlinkClick r:id="rId3"/>
              </a:rPr>
              <a:t>www.cdc.gov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eis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field-epi-manual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chapters</a:t>
            </a:r>
            <a:r>
              <a:rPr lang="hu-HU" dirty="0" smtClean="0">
                <a:hlinkClick r:id="rId3"/>
              </a:rPr>
              <a:t>/</a:t>
            </a:r>
            <a:r>
              <a:rPr lang="hu-HU" dirty="0" err="1" smtClean="0">
                <a:hlinkClick r:id="rId3"/>
              </a:rPr>
              <a:t>Healthcare-Settings.html</a:t>
            </a:r>
            <a:r>
              <a:rPr lang="hu-HU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Charité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Universitätsmedizin</a:t>
            </a:r>
            <a:r>
              <a:rPr lang="en-US" dirty="0"/>
              <a:t> </a:t>
            </a:r>
            <a:r>
              <a:rPr lang="en-US" dirty="0" smtClean="0"/>
              <a:t>Berlin</a:t>
            </a:r>
            <a:r>
              <a:rPr lang="hu-HU" dirty="0" smtClean="0"/>
              <a:t>, W</a:t>
            </a:r>
            <a:r>
              <a:rPr lang="en-US" dirty="0" err="1" smtClean="0"/>
              <a:t>orldwide</a:t>
            </a:r>
            <a:r>
              <a:rPr lang="en-US" dirty="0" smtClean="0"/>
              <a:t> </a:t>
            </a:r>
            <a:r>
              <a:rPr lang="hu-HU" dirty="0"/>
              <a:t>D</a:t>
            </a:r>
            <a:r>
              <a:rPr lang="en-US" dirty="0" err="1" smtClean="0"/>
              <a:t>atabase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hu-HU" dirty="0" smtClean="0"/>
              <a:t>N</a:t>
            </a:r>
            <a:r>
              <a:rPr lang="en-US" dirty="0" err="1" smtClean="0"/>
              <a:t>osocomial</a:t>
            </a:r>
            <a:r>
              <a:rPr lang="en-US" dirty="0" smtClean="0"/>
              <a:t> </a:t>
            </a:r>
            <a:r>
              <a:rPr lang="hu-HU" dirty="0"/>
              <a:t>O</a:t>
            </a:r>
            <a:r>
              <a:rPr lang="en-US" dirty="0" err="1" smtClean="0"/>
              <a:t>utbreaks</a:t>
            </a:r>
            <a:r>
              <a:rPr lang="hu-HU" dirty="0" smtClean="0"/>
              <a:t>                                                                             </a:t>
            </a:r>
            <a:r>
              <a:rPr lang="hu-HU" dirty="0" smtClean="0">
                <a:hlinkClick r:id="rId4"/>
              </a:rPr>
              <a:t>https</a:t>
            </a:r>
            <a:r>
              <a:rPr lang="hu-HU" dirty="0">
                <a:hlinkClick r:id="rId4"/>
              </a:rPr>
              <a:t>://www.outbreak-database.com</a:t>
            </a:r>
            <a:r>
              <a:rPr lang="hu-HU" dirty="0"/>
              <a:t> </a:t>
            </a:r>
            <a:endParaRPr lang="hu-HU" dirty="0" smtClean="0"/>
          </a:p>
          <a:p>
            <a:pPr>
              <a:spcBef>
                <a:spcPts val="1200"/>
              </a:spcBef>
            </a:pPr>
            <a:r>
              <a:rPr lang="hu-HU" dirty="0" err="1" smtClean="0"/>
              <a:t>CDC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en-US" dirty="0"/>
              <a:t>Healthcare-Associated Infection (HAI) Outbreak Investigation </a:t>
            </a:r>
            <a:r>
              <a:rPr lang="en-US" dirty="0" smtClean="0"/>
              <a:t>Toolkit</a:t>
            </a:r>
            <a:r>
              <a:rPr lang="hu-HU" dirty="0" smtClean="0"/>
              <a:t>                                 </a:t>
            </a:r>
            <a:r>
              <a:rPr lang="hu-HU" dirty="0" err="1" smtClean="0">
                <a:hlinkClick r:id="rId5"/>
              </a:rPr>
              <a:t>https</a:t>
            </a:r>
            <a:r>
              <a:rPr lang="hu-HU" dirty="0">
                <a:hlinkClick r:id="rId5"/>
              </a:rPr>
              <a:t>://</a:t>
            </a:r>
            <a:r>
              <a:rPr lang="hu-HU" dirty="0" err="1" smtClean="0">
                <a:hlinkClick r:id="rId5"/>
              </a:rPr>
              <a:t>www.cdc.gov</a:t>
            </a:r>
            <a:r>
              <a:rPr lang="hu-HU" dirty="0" smtClean="0">
                <a:hlinkClick r:id="rId5"/>
              </a:rPr>
              <a:t>/</a:t>
            </a:r>
            <a:r>
              <a:rPr lang="hu-HU" dirty="0" err="1" smtClean="0">
                <a:hlinkClick r:id="rId5"/>
              </a:rPr>
              <a:t>hai</a:t>
            </a:r>
            <a:r>
              <a:rPr lang="hu-HU" dirty="0" smtClean="0">
                <a:hlinkClick r:id="rId5"/>
              </a:rPr>
              <a:t>/</a:t>
            </a:r>
            <a:r>
              <a:rPr lang="hu-HU" dirty="0" err="1" smtClean="0">
                <a:hlinkClick r:id="rId5"/>
              </a:rPr>
              <a:t>outbreaks</a:t>
            </a:r>
            <a:r>
              <a:rPr lang="hu-HU" dirty="0" smtClean="0">
                <a:hlinkClick r:id="rId5"/>
              </a:rPr>
              <a:t>/</a:t>
            </a:r>
            <a:r>
              <a:rPr lang="hu-HU" dirty="0" err="1" smtClean="0">
                <a:hlinkClick r:id="rId5"/>
              </a:rPr>
              <a:t>outbreaktoolkit.html</a:t>
            </a:r>
            <a:r>
              <a:rPr lang="hu-HU" dirty="0" smtClean="0"/>
              <a:t> </a:t>
            </a:r>
            <a:endParaRPr lang="hu-HU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3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Acknowledgements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1100" dirty="0"/>
              <a:t>The creation of this training material was commissioned by ECDC to Agnes Hajdu</a:t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/>
              <a:t/>
            </a:r>
            <a:br>
              <a:rPr lang="en-GB" sz="1100" dirty="0"/>
            </a:br>
            <a:endParaRPr lang="en-GB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0567E-5E8F-47A5-90DF-8BFEB1A7152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3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Types</a:t>
            </a:r>
            <a:r>
              <a:rPr lang="hu-HU" dirty="0" smtClean="0"/>
              <a:t> of </a:t>
            </a:r>
            <a:r>
              <a:rPr lang="hu-HU" dirty="0" err="1" smtClean="0"/>
              <a:t>outbreaks</a:t>
            </a:r>
            <a:r>
              <a:rPr lang="hu-HU" dirty="0" smtClean="0"/>
              <a:t> in </a:t>
            </a:r>
            <a:r>
              <a:rPr lang="hu-HU" dirty="0" err="1" smtClean="0"/>
              <a:t>heathcare</a:t>
            </a:r>
            <a:r>
              <a:rPr lang="hu-HU" dirty="0" smtClean="0"/>
              <a:t> </a:t>
            </a:r>
            <a:r>
              <a:rPr lang="hu-HU" dirty="0" err="1" smtClean="0"/>
              <a:t>settings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499" y="1436137"/>
            <a:ext cx="5168701" cy="4702726"/>
          </a:xfrm>
        </p:spPr>
        <p:txBody>
          <a:bodyPr>
            <a:normAutofit fontScale="92500" lnSpcReduction="20000"/>
          </a:bodyPr>
          <a:lstStyle/>
          <a:p>
            <a:r>
              <a:rPr lang="hu-HU" sz="3000" i="1" dirty="0" smtClean="0"/>
              <a:t>„Non-</a:t>
            </a:r>
            <a:r>
              <a:rPr lang="hu-HU" sz="3000" i="1" dirty="0" err="1" smtClean="0"/>
              <a:t>healthcare</a:t>
            </a:r>
            <a:r>
              <a:rPr lang="hu-HU" sz="3000" i="1" dirty="0" smtClean="0"/>
              <a:t>-</a:t>
            </a:r>
            <a:r>
              <a:rPr lang="hu-HU" sz="3000" i="1" dirty="0" err="1" smtClean="0"/>
              <a:t>specific</a:t>
            </a:r>
            <a:r>
              <a:rPr lang="hu-HU" sz="3000" i="1" dirty="0" smtClean="0"/>
              <a:t>” </a:t>
            </a:r>
            <a:r>
              <a:rPr lang="hu-HU" sz="3000" i="1" dirty="0" err="1" smtClean="0"/>
              <a:t>outbreaks</a:t>
            </a:r>
            <a:endParaRPr lang="hu-HU" sz="30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More </a:t>
            </a:r>
            <a:r>
              <a:rPr lang="hu-HU" sz="2600" dirty="0" err="1" smtClean="0"/>
              <a:t>common</a:t>
            </a: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/>
              <a:t>O</a:t>
            </a:r>
            <a:r>
              <a:rPr lang="hu-HU" sz="2600" dirty="0" err="1" smtClean="0"/>
              <a:t>ccur</a:t>
            </a:r>
            <a:r>
              <a:rPr lang="hu-HU" sz="2600" dirty="0" smtClean="0"/>
              <a:t> in </a:t>
            </a:r>
            <a:r>
              <a:rPr lang="hu-HU" sz="2600" dirty="0" err="1" smtClean="0"/>
              <a:t>community</a:t>
            </a:r>
            <a:r>
              <a:rPr lang="hu-HU" sz="2600" dirty="0" smtClean="0"/>
              <a:t> </a:t>
            </a:r>
            <a:r>
              <a:rPr lang="hu-HU" sz="2600" dirty="0" err="1" smtClean="0"/>
              <a:t>settings</a:t>
            </a:r>
            <a:r>
              <a:rPr lang="hu-HU" sz="2600" dirty="0" smtClean="0"/>
              <a:t>, </a:t>
            </a:r>
            <a:r>
              <a:rPr lang="hu-HU" sz="2600" dirty="0" err="1" smtClean="0"/>
              <a:t>too</a:t>
            </a: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Respiratory</a:t>
            </a:r>
            <a:r>
              <a:rPr lang="hu-HU" sz="2600" dirty="0" smtClean="0"/>
              <a:t>, </a:t>
            </a:r>
            <a:r>
              <a:rPr lang="hu-HU" sz="2600" dirty="0" err="1" smtClean="0"/>
              <a:t>e.g</a:t>
            </a:r>
            <a:r>
              <a:rPr lang="hu-HU" sz="2600" dirty="0" smtClean="0"/>
              <a:t>. influenza, SARS-CoV-2, RSV, </a:t>
            </a:r>
            <a:r>
              <a:rPr lang="hu-HU" sz="2600" dirty="0" err="1" smtClean="0"/>
              <a:t>measles</a:t>
            </a: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i="1" dirty="0" err="1"/>
              <a:t>Legionella</a:t>
            </a:r>
            <a:r>
              <a:rPr lang="hu-HU" sz="2600" i="1" dirty="0"/>
              <a:t> </a:t>
            </a:r>
            <a:r>
              <a:rPr lang="hu-HU" sz="2600" i="1" dirty="0" err="1" smtClean="0"/>
              <a:t>pneumophila</a:t>
            </a:r>
            <a:r>
              <a:rPr lang="hu-HU" sz="2600" i="1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Enteric</a:t>
            </a:r>
            <a:r>
              <a:rPr lang="hu-HU" sz="2600" dirty="0" smtClean="0"/>
              <a:t>, </a:t>
            </a:r>
            <a:r>
              <a:rPr lang="hu-HU" sz="2600" dirty="0" err="1" smtClean="0"/>
              <a:t>e.g</a:t>
            </a:r>
            <a:r>
              <a:rPr lang="hu-HU" sz="2600" dirty="0" smtClean="0"/>
              <a:t> </a:t>
            </a:r>
            <a:r>
              <a:rPr lang="hu-HU" sz="2600" dirty="0" err="1" smtClean="0"/>
              <a:t>norovirus</a:t>
            </a:r>
            <a:r>
              <a:rPr lang="hu-HU" sz="2600" dirty="0" smtClean="0"/>
              <a:t>, </a:t>
            </a:r>
            <a:r>
              <a:rPr lang="hu-HU" sz="2600" dirty="0" err="1" smtClean="0"/>
              <a:t>rotavirus</a:t>
            </a:r>
            <a:r>
              <a:rPr lang="hu-HU" sz="26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Some</a:t>
            </a:r>
            <a:r>
              <a:rPr lang="hu-HU" sz="2600" dirty="0" smtClean="0"/>
              <a:t> </a:t>
            </a:r>
            <a:r>
              <a:rPr lang="hu-HU" sz="2600" dirty="0" err="1" smtClean="0"/>
              <a:t>may</a:t>
            </a:r>
            <a:r>
              <a:rPr lang="hu-HU" sz="2600" dirty="0" smtClean="0"/>
              <a:t> be „</a:t>
            </a:r>
            <a:r>
              <a:rPr lang="hu-HU" sz="2600" dirty="0" err="1" smtClean="0"/>
              <a:t>seasonal</a:t>
            </a:r>
            <a:r>
              <a:rPr lang="hu-HU" sz="2600" dirty="0" smtClean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Cases</a:t>
            </a:r>
            <a:r>
              <a:rPr lang="hu-HU" sz="2600" dirty="0" smtClean="0"/>
              <a:t> </a:t>
            </a:r>
            <a:r>
              <a:rPr lang="hu-HU" sz="2600" dirty="0" err="1" smtClean="0"/>
              <a:t>among</a:t>
            </a:r>
            <a:r>
              <a:rPr lang="hu-HU" sz="2600" dirty="0" smtClean="0"/>
              <a:t> </a:t>
            </a:r>
            <a:r>
              <a:rPr lang="hu-HU" sz="2600" dirty="0" err="1" smtClean="0"/>
              <a:t>HCWs</a:t>
            </a:r>
            <a:r>
              <a:rPr lang="hu-HU" sz="2600" dirty="0" smtClean="0"/>
              <a:t> </a:t>
            </a:r>
            <a:r>
              <a:rPr lang="hu-HU" sz="2600" dirty="0" err="1" smtClean="0"/>
              <a:t>as</a:t>
            </a:r>
            <a:r>
              <a:rPr lang="hu-HU" sz="2600" dirty="0" smtClean="0"/>
              <a:t> </a:t>
            </a:r>
            <a:r>
              <a:rPr lang="hu-HU" sz="2600" dirty="0" err="1" smtClean="0"/>
              <a:t>well</a:t>
            </a:r>
            <a:r>
              <a:rPr lang="hu-HU" sz="2600" dirty="0" smtClean="0"/>
              <a:t> </a:t>
            </a:r>
            <a:endParaRPr lang="hu-HU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Often</a:t>
            </a:r>
            <a:r>
              <a:rPr lang="hu-HU" sz="2600" dirty="0" smtClean="0"/>
              <a:t> </a:t>
            </a:r>
            <a:r>
              <a:rPr lang="hu-HU" sz="2600" dirty="0" err="1" smtClean="0"/>
              <a:t>higher</a:t>
            </a:r>
            <a:r>
              <a:rPr lang="hu-HU" sz="2600" dirty="0" smtClean="0"/>
              <a:t> </a:t>
            </a:r>
            <a:r>
              <a:rPr lang="hu-HU" sz="2600" dirty="0" err="1" smtClean="0"/>
              <a:t>case</a:t>
            </a:r>
            <a:r>
              <a:rPr lang="hu-HU" sz="2600" dirty="0" smtClean="0"/>
              <a:t> </a:t>
            </a:r>
            <a:r>
              <a:rPr lang="hu-HU" sz="2600" dirty="0" err="1" smtClean="0"/>
              <a:t>counts</a:t>
            </a:r>
            <a:r>
              <a:rPr lang="hu-HU" sz="2600" dirty="0" smtClean="0"/>
              <a:t> (</a:t>
            </a:r>
            <a:r>
              <a:rPr lang="hu-HU" sz="2600" dirty="0" err="1" smtClean="0"/>
              <a:t>leading</a:t>
            </a:r>
            <a:r>
              <a:rPr lang="hu-HU" sz="2600" dirty="0" smtClean="0"/>
              <a:t> </a:t>
            </a:r>
            <a:r>
              <a:rPr lang="hu-HU" sz="2600" dirty="0" err="1" smtClean="0"/>
              <a:t>to</a:t>
            </a:r>
            <a:r>
              <a:rPr lang="hu-HU" sz="2600" dirty="0" smtClean="0"/>
              <a:t> </a:t>
            </a:r>
            <a:r>
              <a:rPr lang="hu-HU" sz="2600" dirty="0" err="1" smtClean="0"/>
              <a:t>ward</a:t>
            </a:r>
            <a:r>
              <a:rPr lang="hu-HU" sz="2600" dirty="0" smtClean="0"/>
              <a:t> </a:t>
            </a:r>
            <a:r>
              <a:rPr lang="hu-HU" sz="2600" dirty="0" err="1" smtClean="0"/>
              <a:t>closures</a:t>
            </a:r>
            <a:r>
              <a:rPr lang="hu-HU" sz="2600" dirty="0" smtClean="0"/>
              <a:t>), </a:t>
            </a:r>
            <a:r>
              <a:rPr lang="hu-HU" sz="2600" dirty="0" err="1" smtClean="0"/>
              <a:t>but</a:t>
            </a:r>
            <a:r>
              <a:rPr lang="hu-HU" sz="2600" dirty="0" smtClean="0"/>
              <a:t> </a:t>
            </a:r>
            <a:r>
              <a:rPr lang="hu-HU" sz="2600" dirty="0" err="1" smtClean="0"/>
              <a:t>usually</a:t>
            </a:r>
            <a:r>
              <a:rPr lang="hu-HU" sz="2600" dirty="0" smtClean="0"/>
              <a:t> no </a:t>
            </a:r>
            <a:r>
              <a:rPr lang="hu-HU" sz="2600" dirty="0" err="1" smtClean="0"/>
              <a:t>or</a:t>
            </a:r>
            <a:r>
              <a:rPr lang="hu-HU" sz="2600" dirty="0" smtClean="0"/>
              <a:t> </a:t>
            </a:r>
            <a:r>
              <a:rPr lang="hu-HU" sz="2600" dirty="0" err="1" smtClean="0"/>
              <a:t>few</a:t>
            </a:r>
            <a:r>
              <a:rPr lang="hu-HU" sz="2600" dirty="0" smtClean="0"/>
              <a:t> </a:t>
            </a:r>
            <a:r>
              <a:rPr lang="hu-HU" sz="2600" dirty="0" err="1" smtClean="0"/>
              <a:t>deaths</a:t>
            </a:r>
            <a:endParaRPr lang="hu-HU" sz="2600" dirty="0" smtClean="0"/>
          </a:p>
          <a:p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36125" y="6480175"/>
            <a:ext cx="2555875" cy="365125"/>
          </a:xfrm>
        </p:spPr>
        <p:txBody>
          <a:bodyPr/>
          <a:lstStyle/>
          <a:p>
            <a:fld id="{0580567E-5E8F-47A5-90DF-8BFEB1A7152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248596" y="1367196"/>
            <a:ext cx="5543070" cy="47027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i="1" dirty="0" smtClean="0"/>
              <a:t>„</a:t>
            </a:r>
            <a:r>
              <a:rPr lang="hu-HU" i="1" dirty="0" err="1" smtClean="0"/>
              <a:t>Healthcare-specific</a:t>
            </a:r>
            <a:r>
              <a:rPr lang="hu-HU" i="1" dirty="0" smtClean="0"/>
              <a:t>” </a:t>
            </a:r>
            <a:r>
              <a:rPr lang="hu-HU" i="1" dirty="0" err="1" smtClean="0"/>
              <a:t>outbreaks</a:t>
            </a:r>
            <a:endParaRPr lang="hu-HU" i="1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 smtClean="0"/>
              <a:t>Less </a:t>
            </a:r>
            <a:r>
              <a:rPr lang="hu-HU" sz="2600" dirty="0" err="1" smtClean="0"/>
              <a:t>common</a:t>
            </a:r>
            <a:endParaRPr lang="hu-HU" sz="26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 err="1" smtClean="0"/>
              <a:t>Occur</a:t>
            </a:r>
            <a:r>
              <a:rPr lang="hu-HU" sz="2600" dirty="0" smtClean="0"/>
              <a:t> </a:t>
            </a:r>
            <a:r>
              <a:rPr lang="hu-HU" sz="2600" dirty="0" err="1" smtClean="0"/>
              <a:t>mainly</a:t>
            </a:r>
            <a:r>
              <a:rPr lang="hu-HU" sz="2600" dirty="0" smtClean="0"/>
              <a:t> </a:t>
            </a:r>
            <a:r>
              <a:rPr lang="hu-HU" sz="2600" dirty="0" err="1" smtClean="0"/>
              <a:t>or</a:t>
            </a:r>
            <a:r>
              <a:rPr lang="hu-HU" sz="2600" dirty="0" smtClean="0"/>
              <a:t> </a:t>
            </a:r>
            <a:r>
              <a:rPr lang="hu-HU" sz="2600" dirty="0" err="1" smtClean="0"/>
              <a:t>only</a:t>
            </a:r>
            <a:r>
              <a:rPr lang="hu-HU" sz="2600" dirty="0" smtClean="0"/>
              <a:t> in </a:t>
            </a:r>
            <a:r>
              <a:rPr lang="hu-HU" sz="2600" dirty="0" err="1" smtClean="0"/>
              <a:t>healthcare</a:t>
            </a:r>
            <a:r>
              <a:rPr lang="hu-HU" sz="2600" dirty="0" smtClean="0"/>
              <a:t>/</a:t>
            </a:r>
            <a:r>
              <a:rPr lang="hu-HU" sz="2600" dirty="0" err="1" smtClean="0"/>
              <a:t>hospital</a:t>
            </a:r>
            <a:r>
              <a:rPr lang="hu-HU" sz="2600" dirty="0" smtClean="0"/>
              <a:t> </a:t>
            </a:r>
            <a:r>
              <a:rPr lang="hu-HU" sz="2600" dirty="0" err="1" smtClean="0"/>
              <a:t>settings</a:t>
            </a:r>
            <a:endParaRPr lang="hu-HU" sz="26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 err="1"/>
              <a:t>E.g</a:t>
            </a:r>
            <a:r>
              <a:rPr lang="hu-HU" sz="2600" dirty="0"/>
              <a:t>. </a:t>
            </a:r>
            <a:r>
              <a:rPr lang="hu-HU" sz="2600" dirty="0" err="1"/>
              <a:t>outbreak</a:t>
            </a:r>
            <a:r>
              <a:rPr lang="hu-HU" sz="2600" dirty="0"/>
              <a:t> of </a:t>
            </a:r>
            <a:r>
              <a:rPr lang="hu-HU" sz="2600" dirty="0" err="1"/>
              <a:t>bloodstream</a:t>
            </a:r>
            <a:r>
              <a:rPr lang="hu-HU" sz="2600" dirty="0"/>
              <a:t> </a:t>
            </a:r>
            <a:r>
              <a:rPr lang="hu-HU" sz="2600" dirty="0" err="1"/>
              <a:t>infections</a:t>
            </a:r>
            <a:r>
              <a:rPr lang="hu-HU" sz="2600" dirty="0"/>
              <a:t> </a:t>
            </a:r>
            <a:r>
              <a:rPr lang="hu-HU" sz="2600" dirty="0" err="1"/>
              <a:t>in</a:t>
            </a:r>
            <a:r>
              <a:rPr lang="hu-HU" sz="2600" dirty="0"/>
              <a:t> an </a:t>
            </a:r>
            <a:r>
              <a:rPr lang="hu-HU" sz="2600" dirty="0" err="1" smtClean="0"/>
              <a:t>intensive</a:t>
            </a:r>
            <a:r>
              <a:rPr lang="hu-HU" sz="2600" dirty="0" smtClean="0"/>
              <a:t> </a:t>
            </a:r>
            <a:r>
              <a:rPr lang="hu-HU" sz="2600" dirty="0" err="1" smtClean="0"/>
              <a:t>care</a:t>
            </a:r>
            <a:r>
              <a:rPr lang="hu-HU" sz="2600" dirty="0" smtClean="0"/>
              <a:t> unit (ICU), </a:t>
            </a:r>
            <a:r>
              <a:rPr lang="hu-HU" sz="2600" dirty="0" err="1"/>
              <a:t>outbreak</a:t>
            </a:r>
            <a:r>
              <a:rPr lang="hu-HU" sz="2600" dirty="0"/>
              <a:t> of </a:t>
            </a:r>
            <a:r>
              <a:rPr lang="hu-HU" sz="2600" dirty="0" err="1"/>
              <a:t>surgical</a:t>
            </a:r>
            <a:r>
              <a:rPr lang="hu-HU" sz="2600" dirty="0"/>
              <a:t> site </a:t>
            </a:r>
            <a:r>
              <a:rPr lang="hu-HU" sz="2600" dirty="0" err="1" smtClean="0"/>
              <a:t>infections</a:t>
            </a:r>
            <a:endParaRPr lang="hu-HU" sz="2600" dirty="0" smtClean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 err="1" smtClean="0"/>
              <a:t>Often</a:t>
            </a:r>
            <a:r>
              <a:rPr lang="hu-HU" sz="2600" dirty="0" smtClean="0"/>
              <a:t> </a:t>
            </a:r>
            <a:r>
              <a:rPr lang="hu-HU" sz="2600" dirty="0" err="1" smtClean="0"/>
              <a:t>caused</a:t>
            </a:r>
            <a:r>
              <a:rPr lang="hu-HU" sz="2600" dirty="0" smtClean="0"/>
              <a:t> </a:t>
            </a:r>
            <a:r>
              <a:rPr lang="hu-HU" sz="2600" dirty="0" err="1" smtClean="0"/>
              <a:t>by</a:t>
            </a:r>
            <a:r>
              <a:rPr lang="hu-HU" sz="2600" dirty="0" smtClean="0"/>
              <a:t> MDRO (</a:t>
            </a:r>
            <a:r>
              <a:rPr lang="hu-HU" sz="2600" dirty="0" err="1" smtClean="0"/>
              <a:t>e.g</a:t>
            </a:r>
            <a:r>
              <a:rPr lang="hu-HU" sz="2600" dirty="0" smtClean="0"/>
              <a:t>. MRSA, ESBL-E, CPE) </a:t>
            </a:r>
            <a:r>
              <a:rPr lang="hu-HU" sz="2600" dirty="0" err="1" smtClean="0"/>
              <a:t>or</a:t>
            </a:r>
            <a:r>
              <a:rPr lang="hu-HU" sz="2600" dirty="0" smtClean="0"/>
              <a:t> „</a:t>
            </a:r>
            <a:r>
              <a:rPr lang="hu-HU" sz="2600" dirty="0" err="1" smtClean="0"/>
              <a:t>nosocomial</a:t>
            </a:r>
            <a:r>
              <a:rPr lang="hu-HU" sz="2600" dirty="0" smtClean="0"/>
              <a:t> </a:t>
            </a:r>
            <a:r>
              <a:rPr lang="hu-HU" sz="2600" dirty="0" err="1" smtClean="0"/>
              <a:t>organism</a:t>
            </a:r>
            <a:r>
              <a:rPr lang="hu-HU" sz="2600" dirty="0" smtClean="0"/>
              <a:t>” (</a:t>
            </a:r>
            <a:r>
              <a:rPr lang="hu-HU" sz="2600" dirty="0" err="1" smtClean="0"/>
              <a:t>e.g</a:t>
            </a:r>
            <a:r>
              <a:rPr lang="hu-HU" sz="2600" dirty="0" smtClean="0"/>
              <a:t>. </a:t>
            </a:r>
            <a:r>
              <a:rPr lang="hu-HU" sz="2600" i="1" dirty="0" err="1" smtClean="0"/>
              <a:t>Acinetobacter</a:t>
            </a:r>
            <a:r>
              <a:rPr lang="hu-HU" sz="2600" dirty="0" smtClean="0"/>
              <a:t>  spp, </a:t>
            </a:r>
            <a:r>
              <a:rPr lang="hu-HU" sz="2600" i="1" dirty="0" smtClean="0"/>
              <a:t>P. aeruginosa</a:t>
            </a:r>
            <a:r>
              <a:rPr lang="hu-HU" sz="2600" dirty="0" smtClean="0"/>
              <a:t>)</a:t>
            </a:r>
            <a:endParaRPr lang="hu-HU" sz="26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600" dirty="0" err="1" smtClean="0"/>
              <a:t>Usually</a:t>
            </a:r>
            <a:r>
              <a:rPr lang="hu-HU" sz="2600" dirty="0" smtClean="0"/>
              <a:t> </a:t>
            </a:r>
            <a:r>
              <a:rPr lang="hu-HU" sz="2600" dirty="0" err="1" smtClean="0"/>
              <a:t>few</a:t>
            </a:r>
            <a:r>
              <a:rPr lang="hu-HU" sz="2600" dirty="0" smtClean="0"/>
              <a:t> </a:t>
            </a:r>
            <a:r>
              <a:rPr lang="hu-HU" sz="2600" dirty="0" err="1" smtClean="0"/>
              <a:t>cases</a:t>
            </a:r>
            <a:r>
              <a:rPr lang="hu-HU" sz="2600" dirty="0" smtClean="0"/>
              <a:t>, </a:t>
            </a:r>
            <a:r>
              <a:rPr lang="hu-HU" sz="2600" dirty="0" err="1" smtClean="0"/>
              <a:t>but</a:t>
            </a:r>
            <a:r>
              <a:rPr lang="hu-HU" sz="2600" dirty="0" smtClean="0"/>
              <a:t> </a:t>
            </a:r>
            <a:r>
              <a:rPr lang="hu-HU" sz="2600" dirty="0" err="1" smtClean="0"/>
              <a:t>case</a:t>
            </a:r>
            <a:r>
              <a:rPr lang="hu-HU" sz="2600" dirty="0" smtClean="0"/>
              <a:t> </a:t>
            </a:r>
            <a:r>
              <a:rPr lang="hu-HU" sz="2600" dirty="0" err="1" smtClean="0"/>
              <a:t>fatality</a:t>
            </a:r>
            <a:r>
              <a:rPr lang="hu-HU" sz="2600" dirty="0" smtClean="0"/>
              <a:t> </a:t>
            </a:r>
            <a:r>
              <a:rPr lang="hu-HU" sz="2600" dirty="0" err="1" smtClean="0"/>
              <a:t>may</a:t>
            </a:r>
            <a:r>
              <a:rPr lang="hu-HU" sz="2600" dirty="0" smtClean="0"/>
              <a:t> be </a:t>
            </a:r>
            <a:r>
              <a:rPr lang="hu-HU" sz="2600" dirty="0" err="1" smtClean="0"/>
              <a:t>high</a:t>
            </a:r>
            <a:endParaRPr lang="hu-HU" sz="2600" dirty="0" smtClean="0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6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is an „</a:t>
            </a:r>
            <a:r>
              <a:rPr lang="hu-HU" dirty="0" err="1" smtClean="0"/>
              <a:t>outbreak</a:t>
            </a:r>
            <a:r>
              <a:rPr lang="hu-HU" dirty="0" smtClean="0"/>
              <a:t>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999" y="1474237"/>
            <a:ext cx="10466659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T</a:t>
            </a:r>
            <a:r>
              <a:rPr lang="en-US" dirty="0"/>
              <a:t>wo or more </a:t>
            </a:r>
            <a:r>
              <a:rPr lang="hu-HU" dirty="0" smtClean="0"/>
              <a:t>linked </a:t>
            </a:r>
            <a:r>
              <a:rPr lang="en-US" dirty="0" smtClean="0"/>
              <a:t>cases </a:t>
            </a:r>
            <a:r>
              <a:rPr lang="hu-HU" dirty="0" smtClean="0"/>
              <a:t>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infection</a:t>
            </a:r>
            <a:r>
              <a:rPr lang="hu-HU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The </a:t>
            </a:r>
            <a:r>
              <a:rPr lang="hu-HU" dirty="0" err="1" smtClean="0"/>
              <a:t>observed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cases</a:t>
            </a:r>
            <a:r>
              <a:rPr lang="hu-HU" dirty="0" smtClean="0"/>
              <a:t> (</a:t>
            </a:r>
            <a:r>
              <a:rPr lang="hu-HU" dirty="0" err="1" smtClean="0"/>
              <a:t>infections</a:t>
            </a:r>
            <a:r>
              <a:rPr lang="hu-HU" dirty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isolates</a:t>
            </a:r>
            <a:r>
              <a:rPr lang="hu-HU" dirty="0" smtClean="0"/>
              <a:t>) </a:t>
            </a:r>
            <a:r>
              <a:rPr lang="hu-HU" dirty="0" err="1" smtClean="0"/>
              <a:t>exceeds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baseline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.</a:t>
            </a: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smtClean="0"/>
              <a:t>A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of </a:t>
            </a:r>
            <a:r>
              <a:rPr lang="hu-HU" dirty="0" err="1" smtClean="0"/>
              <a:t>infection</a:t>
            </a:r>
            <a:r>
              <a:rPr lang="hu-HU" dirty="0" smtClean="0"/>
              <a:t> </a:t>
            </a:r>
            <a:r>
              <a:rPr lang="hu-HU" dirty="0" err="1" smtClean="0"/>
              <a:t>caused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a </a:t>
            </a:r>
            <a:r>
              <a:rPr lang="hu-HU" dirty="0" err="1" smtClean="0"/>
              <a:t>significant</a:t>
            </a:r>
            <a:r>
              <a:rPr lang="hu-HU" dirty="0" smtClean="0"/>
              <a:t>/</a:t>
            </a:r>
            <a:r>
              <a:rPr lang="hu-HU" dirty="0" err="1" smtClean="0"/>
              <a:t>rare</a:t>
            </a:r>
            <a:r>
              <a:rPr lang="hu-HU" dirty="0" smtClean="0"/>
              <a:t> </a:t>
            </a:r>
            <a:r>
              <a:rPr lang="hu-HU" dirty="0" err="1" smtClean="0"/>
              <a:t>pathogen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healthcare-associated</a:t>
            </a:r>
            <a:r>
              <a:rPr lang="hu-HU" dirty="0" smtClean="0"/>
              <a:t> </a:t>
            </a:r>
            <a:r>
              <a:rPr lang="hu-HU" dirty="0" err="1" smtClean="0"/>
              <a:t>Legionellosis</a:t>
            </a:r>
            <a:r>
              <a:rPr lang="hu-HU" dirty="0" smtClean="0"/>
              <a:t>).</a:t>
            </a:r>
          </a:p>
          <a:p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/>
              <a:t>Beware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possibility</a:t>
            </a:r>
            <a:r>
              <a:rPr lang="hu-HU" dirty="0"/>
              <a:t> of </a:t>
            </a:r>
            <a:r>
              <a:rPr lang="hu-HU" dirty="0" err="1"/>
              <a:t>outbreaks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an </a:t>
            </a:r>
            <a:r>
              <a:rPr lang="hu-HU" dirty="0" err="1"/>
              <a:t>obvious</a:t>
            </a:r>
            <a:r>
              <a:rPr lang="hu-HU" dirty="0"/>
              <a:t> </a:t>
            </a:r>
            <a:r>
              <a:rPr lang="hu-HU" dirty="0" err="1"/>
              <a:t>cluster</a:t>
            </a:r>
            <a:r>
              <a:rPr lang="hu-HU" dirty="0"/>
              <a:t> of </a:t>
            </a:r>
            <a:r>
              <a:rPr lang="hu-HU" dirty="0" err="1"/>
              <a:t>similar</a:t>
            </a:r>
            <a:r>
              <a:rPr lang="hu-HU" dirty="0"/>
              <a:t> </a:t>
            </a:r>
            <a:r>
              <a:rPr lang="hu-HU" dirty="0" err="1"/>
              <a:t>cases</a:t>
            </a:r>
            <a:r>
              <a:rPr lang="hu-HU" dirty="0"/>
              <a:t>. 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	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smtClean="0"/>
              <a:t>e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4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investigate</a:t>
            </a:r>
            <a:r>
              <a:rPr lang="hu-HU" dirty="0" smtClean="0"/>
              <a:t> a HAI </a:t>
            </a:r>
            <a:r>
              <a:rPr lang="hu-HU" dirty="0" err="1" smtClean="0"/>
              <a:t>outbreak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responsible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it?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An </a:t>
            </a:r>
            <a:r>
              <a:rPr lang="hu-HU" sz="2600" b="1" dirty="0" err="1" smtClean="0"/>
              <a:t>initial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investigation</a:t>
            </a:r>
            <a:r>
              <a:rPr lang="hu-HU" sz="2600" b="1" dirty="0" smtClean="0"/>
              <a:t> </a:t>
            </a:r>
            <a:r>
              <a:rPr lang="hu-HU" sz="2600" dirty="0" smtClean="0"/>
              <a:t>is </a:t>
            </a:r>
            <a:r>
              <a:rPr lang="hu-HU" sz="2600" dirty="0" err="1" smtClean="0"/>
              <a:t>always</a:t>
            </a:r>
            <a:r>
              <a:rPr lang="hu-HU" sz="2600" dirty="0" smtClean="0"/>
              <a:t> </a:t>
            </a:r>
            <a:r>
              <a:rPr lang="hu-HU" sz="2600" dirty="0" err="1" smtClean="0"/>
              <a:t>necessary</a:t>
            </a:r>
            <a:r>
              <a:rPr lang="hu-HU" sz="2600" dirty="0" smtClean="0"/>
              <a:t> </a:t>
            </a:r>
            <a:r>
              <a:rPr lang="hu-HU" sz="2600" dirty="0" err="1" smtClean="0"/>
              <a:t>to</a:t>
            </a:r>
            <a:r>
              <a:rPr lang="hu-HU" sz="2600" dirty="0" smtClean="0"/>
              <a:t> </a:t>
            </a:r>
            <a:r>
              <a:rPr lang="hu-HU" sz="2600" dirty="0" err="1" smtClean="0"/>
              <a:t>confirm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hu-HU" sz="2600" dirty="0" err="1" smtClean="0"/>
              <a:t>outbreak</a:t>
            </a:r>
            <a:r>
              <a:rPr lang="hu-HU" sz="2600" dirty="0" smtClean="0"/>
              <a:t> and </a:t>
            </a:r>
            <a:r>
              <a:rPr lang="hu-HU" sz="2600" dirty="0" err="1" smtClean="0"/>
              <a:t>implement</a:t>
            </a:r>
            <a:r>
              <a:rPr lang="hu-HU" sz="2600" dirty="0" smtClean="0"/>
              <a:t> </a:t>
            </a:r>
            <a:r>
              <a:rPr lang="hu-HU" sz="2600" dirty="0" err="1" smtClean="0"/>
              <a:t>control</a:t>
            </a:r>
            <a:r>
              <a:rPr lang="hu-HU" sz="2600" dirty="0" smtClean="0"/>
              <a:t> </a:t>
            </a:r>
            <a:r>
              <a:rPr lang="hu-HU" sz="2600" dirty="0" err="1" smtClean="0"/>
              <a:t>measures</a:t>
            </a:r>
            <a:r>
              <a:rPr lang="hu-HU" sz="2600" dirty="0" smtClean="0"/>
              <a:t> in a </a:t>
            </a:r>
            <a:r>
              <a:rPr lang="hu-HU" sz="2600" dirty="0" err="1" smtClean="0"/>
              <a:t>timely</a:t>
            </a:r>
            <a:r>
              <a:rPr lang="hu-HU" sz="2600" dirty="0" smtClean="0"/>
              <a:t> </a:t>
            </a:r>
            <a:r>
              <a:rPr lang="hu-HU" sz="2600" dirty="0" err="1" smtClean="0"/>
              <a:t>manner</a:t>
            </a:r>
            <a:r>
              <a:rPr lang="hu-HU" sz="26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L</a:t>
            </a:r>
            <a:r>
              <a:rPr lang="hu-HU" sz="2600" dirty="0" smtClean="0"/>
              <a:t>ocal </a:t>
            </a:r>
            <a:r>
              <a:rPr lang="hu-HU" sz="2600" dirty="0" err="1" smtClean="0"/>
              <a:t>infection</a:t>
            </a:r>
            <a:r>
              <a:rPr lang="hu-HU" sz="2600" dirty="0" smtClean="0"/>
              <a:t> </a:t>
            </a:r>
            <a:r>
              <a:rPr lang="hu-HU" sz="2600" dirty="0" err="1" smtClean="0"/>
              <a:t>prevention</a:t>
            </a:r>
            <a:r>
              <a:rPr lang="hu-HU" sz="2600" dirty="0" smtClean="0"/>
              <a:t> and </a:t>
            </a:r>
            <a:r>
              <a:rPr lang="hu-HU" sz="2600" dirty="0" err="1" smtClean="0"/>
              <a:t>control</a:t>
            </a:r>
            <a:r>
              <a:rPr lang="hu-HU" sz="2600" dirty="0" smtClean="0"/>
              <a:t> (IPC) </a:t>
            </a:r>
            <a:r>
              <a:rPr lang="hu-HU" sz="2600" dirty="0" err="1" smtClean="0"/>
              <a:t>staff</a:t>
            </a:r>
            <a:r>
              <a:rPr lang="hu-HU" sz="2600" dirty="0" smtClean="0"/>
              <a:t> </a:t>
            </a:r>
            <a:r>
              <a:rPr lang="hu-HU" sz="2600" dirty="0" err="1" smtClean="0"/>
              <a:t>take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lead in </a:t>
            </a:r>
            <a:r>
              <a:rPr lang="hu-HU" sz="2600" dirty="0" err="1" smtClean="0"/>
              <a:t>collaboration</a:t>
            </a:r>
            <a:r>
              <a:rPr lang="hu-HU" sz="2600" dirty="0" smtClean="0"/>
              <a:t> </a:t>
            </a:r>
            <a:r>
              <a:rPr lang="hu-HU" sz="2600" dirty="0" err="1" smtClean="0"/>
              <a:t>with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hu-HU" sz="2600" dirty="0" err="1" smtClean="0"/>
              <a:t>medical</a:t>
            </a:r>
            <a:r>
              <a:rPr lang="hu-HU" sz="2600" dirty="0" smtClean="0"/>
              <a:t> and </a:t>
            </a:r>
            <a:r>
              <a:rPr lang="hu-HU" sz="2600" dirty="0" err="1" smtClean="0"/>
              <a:t>nursing</a:t>
            </a:r>
            <a:r>
              <a:rPr lang="hu-HU" sz="2600" dirty="0" smtClean="0"/>
              <a:t> </a:t>
            </a:r>
            <a:r>
              <a:rPr lang="hu-HU" sz="2600" dirty="0" err="1" smtClean="0"/>
              <a:t>staff</a:t>
            </a:r>
            <a:r>
              <a:rPr lang="hu-HU" sz="2600" dirty="0" smtClean="0"/>
              <a:t> of </a:t>
            </a:r>
            <a:r>
              <a:rPr lang="hu-HU" sz="2600" dirty="0" err="1" smtClean="0"/>
              <a:t>the</a:t>
            </a:r>
            <a:r>
              <a:rPr lang="hu-HU" sz="2600" dirty="0" smtClean="0"/>
              <a:t> unit(s) </a:t>
            </a:r>
            <a:r>
              <a:rPr lang="hu-HU" sz="2600" dirty="0" err="1" smtClean="0"/>
              <a:t>affected</a:t>
            </a:r>
            <a:r>
              <a:rPr lang="hu-HU" sz="2600" dirty="0" smtClean="0"/>
              <a:t> and </a:t>
            </a:r>
            <a:r>
              <a:rPr lang="hu-HU" sz="2600" dirty="0" err="1" smtClean="0"/>
              <a:t>microbiologists</a:t>
            </a:r>
            <a:r>
              <a:rPr lang="hu-HU" sz="2600" dirty="0" smtClean="0"/>
              <a:t> </a:t>
            </a:r>
            <a:r>
              <a:rPr lang="hu-HU" sz="2600" dirty="0" err="1" smtClean="0"/>
              <a:t>from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local (</a:t>
            </a:r>
            <a:r>
              <a:rPr lang="hu-HU" sz="2600" dirty="0" err="1" smtClean="0"/>
              <a:t>or</a:t>
            </a:r>
            <a:r>
              <a:rPr lang="hu-HU" sz="2600" dirty="0" smtClean="0"/>
              <a:t> </a:t>
            </a:r>
            <a:r>
              <a:rPr lang="hu-HU" sz="2600" dirty="0" err="1" smtClean="0"/>
              <a:t>reference</a:t>
            </a:r>
            <a:r>
              <a:rPr lang="hu-HU" sz="2600" dirty="0" smtClean="0"/>
              <a:t>) </a:t>
            </a:r>
            <a:r>
              <a:rPr lang="hu-HU" sz="2600" dirty="0" err="1" smtClean="0"/>
              <a:t>laboratory</a:t>
            </a:r>
            <a:r>
              <a:rPr lang="hu-HU" sz="26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Others</a:t>
            </a:r>
            <a:r>
              <a:rPr lang="hu-HU" sz="2600" dirty="0" smtClean="0"/>
              <a:t> </a:t>
            </a:r>
            <a:r>
              <a:rPr lang="hu-HU" sz="2600" dirty="0" err="1" smtClean="0"/>
              <a:t>possibly</a:t>
            </a:r>
            <a:r>
              <a:rPr lang="hu-HU" sz="2600" dirty="0" smtClean="0"/>
              <a:t> </a:t>
            </a:r>
            <a:r>
              <a:rPr lang="hu-HU" sz="2600" dirty="0" err="1" smtClean="0"/>
              <a:t>involved</a:t>
            </a:r>
            <a:r>
              <a:rPr lang="hu-HU" sz="2600" dirty="0" smtClean="0"/>
              <a:t>, </a:t>
            </a:r>
            <a:r>
              <a:rPr lang="hu-HU" sz="2600" dirty="0" err="1" smtClean="0"/>
              <a:t>depending</a:t>
            </a:r>
            <a:r>
              <a:rPr lang="hu-HU" sz="2600" dirty="0" smtClean="0"/>
              <a:t> </a:t>
            </a:r>
            <a:r>
              <a:rPr lang="hu-HU" sz="2600" dirty="0" err="1" smtClean="0"/>
              <a:t>on</a:t>
            </a:r>
            <a:r>
              <a:rPr lang="hu-HU" sz="2600" dirty="0" smtClean="0"/>
              <a:t> </a:t>
            </a:r>
            <a:r>
              <a:rPr lang="hu-HU" sz="2600" dirty="0" err="1" smtClean="0"/>
              <a:t>the</a:t>
            </a:r>
            <a:r>
              <a:rPr lang="hu-HU" sz="2600" dirty="0" smtClean="0"/>
              <a:t> context of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hu-HU" sz="2600" dirty="0" err="1" smtClean="0"/>
              <a:t>outbreak</a:t>
            </a:r>
            <a:r>
              <a:rPr lang="hu-HU" sz="2600" dirty="0" smtClean="0"/>
              <a:t> and </a:t>
            </a:r>
            <a:r>
              <a:rPr lang="hu-HU" sz="2600" dirty="0" err="1" smtClean="0"/>
              <a:t>legal</a:t>
            </a:r>
            <a:r>
              <a:rPr lang="hu-HU" sz="2600" dirty="0" smtClean="0"/>
              <a:t> </a:t>
            </a:r>
            <a:r>
              <a:rPr lang="hu-HU" sz="2600" dirty="0" err="1" smtClean="0"/>
              <a:t>regulations</a:t>
            </a:r>
            <a:r>
              <a:rPr lang="hu-HU" sz="2600" dirty="0" smtClean="0"/>
              <a:t>: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T</a:t>
            </a:r>
            <a:r>
              <a:rPr lang="hu-HU" dirty="0" err="1" smtClean="0"/>
              <a:t>echnical</a:t>
            </a:r>
            <a:r>
              <a:rPr lang="hu-HU" dirty="0" smtClean="0"/>
              <a:t>/</a:t>
            </a:r>
            <a:r>
              <a:rPr lang="hu-HU" dirty="0" err="1" smtClean="0"/>
              <a:t>maintainance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water</a:t>
            </a:r>
            <a:r>
              <a:rPr lang="hu-HU" dirty="0" smtClean="0"/>
              <a:t> </a:t>
            </a:r>
            <a:r>
              <a:rPr lang="hu-HU" dirty="0" err="1" smtClean="0"/>
              <a:t>supply</a:t>
            </a:r>
            <a:r>
              <a:rPr lang="hu-HU" dirty="0" smtClean="0"/>
              <a:t>, air/</a:t>
            </a:r>
            <a:r>
              <a:rPr lang="hu-HU" dirty="0" err="1" smtClean="0"/>
              <a:t>ventilation</a:t>
            </a:r>
            <a:r>
              <a:rPr lang="hu-HU" dirty="0" smtClean="0"/>
              <a:t>)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Enviromental</a:t>
            </a:r>
            <a:r>
              <a:rPr lang="hu-HU" dirty="0" smtClean="0"/>
              <a:t> </a:t>
            </a:r>
            <a:r>
              <a:rPr lang="hu-HU" dirty="0" err="1" smtClean="0"/>
              <a:t>cleaning</a:t>
            </a:r>
            <a:r>
              <a:rPr lang="hu-HU" dirty="0" smtClean="0"/>
              <a:t> and </a:t>
            </a:r>
            <a:r>
              <a:rPr lang="hu-HU" dirty="0" err="1" smtClean="0"/>
              <a:t>disinfection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Pharmacists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Occupational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staff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/>
              <a:t>Management / </a:t>
            </a:r>
            <a:r>
              <a:rPr lang="hu-HU" dirty="0" err="1"/>
              <a:t>leadership</a:t>
            </a:r>
            <a:r>
              <a:rPr lang="hu-HU" dirty="0"/>
              <a:t>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smtClean="0"/>
              <a:t>Local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authority</a:t>
            </a:r>
            <a:endParaRPr lang="hu-HU" dirty="0" smtClean="0"/>
          </a:p>
          <a:p>
            <a:pPr lvl="1" indent="0">
              <a:buNone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/>
              <a:t>Good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have</a:t>
            </a:r>
            <a:r>
              <a:rPr lang="hu-HU" sz="2600" dirty="0"/>
              <a:t> an </a:t>
            </a:r>
            <a:r>
              <a:rPr lang="hu-HU" sz="2600" dirty="0" err="1"/>
              <a:t>outbreak</a:t>
            </a:r>
            <a:r>
              <a:rPr lang="hu-HU" sz="2600" dirty="0"/>
              <a:t> </a:t>
            </a:r>
            <a:r>
              <a:rPr lang="hu-HU" sz="2600" dirty="0" err="1"/>
              <a:t>investigation</a:t>
            </a:r>
            <a:r>
              <a:rPr lang="hu-HU" sz="2600" dirty="0"/>
              <a:t> </a:t>
            </a:r>
            <a:r>
              <a:rPr lang="hu-HU" sz="2600" dirty="0" err="1"/>
              <a:t>plan</a:t>
            </a:r>
            <a:r>
              <a:rPr lang="hu-HU" sz="2600" dirty="0"/>
              <a:t> (</a:t>
            </a:r>
            <a:r>
              <a:rPr lang="hu-HU" sz="2600" dirty="0" err="1"/>
              <a:t>e.g</a:t>
            </a:r>
            <a:r>
              <a:rPr lang="hu-HU" sz="2600" dirty="0"/>
              <a:t>. local </a:t>
            </a:r>
            <a:r>
              <a:rPr lang="hu-HU" sz="2600" dirty="0" smtClean="0"/>
              <a:t>standard </a:t>
            </a:r>
            <a:r>
              <a:rPr lang="hu-HU" sz="2600" dirty="0" err="1" smtClean="0"/>
              <a:t>operating</a:t>
            </a:r>
            <a:r>
              <a:rPr lang="hu-HU" sz="2600" dirty="0" smtClean="0"/>
              <a:t> </a:t>
            </a:r>
            <a:r>
              <a:rPr lang="hu-HU" sz="2600" dirty="0" err="1" smtClean="0"/>
              <a:t>procedure</a:t>
            </a:r>
            <a:r>
              <a:rPr lang="hu-HU" sz="2600" dirty="0" smtClean="0"/>
              <a:t>) </a:t>
            </a:r>
            <a:r>
              <a:rPr lang="hu-HU" sz="2600" dirty="0" err="1"/>
              <a:t>at</a:t>
            </a:r>
            <a:r>
              <a:rPr lang="hu-HU" sz="2600" dirty="0"/>
              <a:t> </a:t>
            </a:r>
            <a:r>
              <a:rPr lang="hu-HU" sz="2600" dirty="0" err="1"/>
              <a:t>hand</a:t>
            </a:r>
            <a:r>
              <a:rPr lang="hu-HU" sz="2600" dirty="0"/>
              <a:t>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hu-HU" dirty="0" smtClean="0"/>
          </a:p>
          <a:p>
            <a:pPr marL="1143000" lvl="1" indent="-457200"/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hu-HU" dirty="0" smtClean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4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investigate</a:t>
            </a:r>
            <a:r>
              <a:rPr lang="hu-HU" dirty="0"/>
              <a:t> a HAI </a:t>
            </a:r>
            <a:r>
              <a:rPr lang="hu-HU" dirty="0" err="1"/>
              <a:t>outbreak</a:t>
            </a:r>
            <a:r>
              <a:rPr lang="hu-HU" dirty="0"/>
              <a:t> and </a:t>
            </a:r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/>
              <a:t>responsible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it</a:t>
            </a:r>
            <a:r>
              <a:rPr lang="hu-HU" dirty="0" smtClean="0"/>
              <a:t>? (</a:t>
            </a:r>
            <a:r>
              <a:rPr lang="hu-HU" dirty="0" err="1" smtClean="0"/>
              <a:t>continued</a:t>
            </a:r>
            <a:r>
              <a:rPr lang="hu-HU" dirty="0" smtClean="0"/>
              <a:t>)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A </a:t>
            </a:r>
            <a:r>
              <a:rPr lang="hu-HU" sz="2600" b="1" dirty="0" err="1"/>
              <a:t>full</a:t>
            </a:r>
            <a:r>
              <a:rPr lang="hu-HU" sz="2600" b="1" dirty="0"/>
              <a:t> </a:t>
            </a:r>
            <a:r>
              <a:rPr lang="hu-HU" sz="2600" b="1" dirty="0" err="1"/>
              <a:t>investigation</a:t>
            </a:r>
            <a:r>
              <a:rPr lang="hu-HU" sz="2600" b="1" dirty="0"/>
              <a:t> </a:t>
            </a:r>
            <a:r>
              <a:rPr lang="hu-HU" sz="2600" dirty="0" smtClean="0"/>
              <a:t>is </a:t>
            </a:r>
            <a:r>
              <a:rPr lang="hu-HU" sz="2600" dirty="0" err="1" smtClean="0"/>
              <a:t>necessary</a:t>
            </a:r>
            <a:r>
              <a:rPr lang="hu-HU" sz="2600" dirty="0" smtClean="0"/>
              <a:t> </a:t>
            </a:r>
            <a:r>
              <a:rPr lang="hu-HU" sz="2600" dirty="0" err="1" smtClean="0"/>
              <a:t>if</a:t>
            </a:r>
            <a:r>
              <a:rPr lang="hu-HU" sz="2600" dirty="0" smtClean="0"/>
              <a:t>:</a:t>
            </a:r>
            <a:endParaRPr lang="hu-HU" sz="2600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/>
              <a:t>New </a:t>
            </a:r>
            <a:r>
              <a:rPr lang="hu-HU" dirty="0" err="1"/>
              <a:t>cases</a:t>
            </a:r>
            <a:r>
              <a:rPr lang="hu-HU" dirty="0"/>
              <a:t> </a:t>
            </a:r>
            <a:r>
              <a:rPr lang="hu-HU" dirty="0" err="1"/>
              <a:t>occur</a:t>
            </a:r>
            <a:r>
              <a:rPr lang="hu-HU" dirty="0"/>
              <a:t> </a:t>
            </a:r>
            <a:r>
              <a:rPr lang="hu-HU" dirty="0" err="1"/>
              <a:t>despite</a:t>
            </a:r>
            <a:r>
              <a:rPr lang="hu-HU" dirty="0"/>
              <a:t> </a:t>
            </a:r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measures</a:t>
            </a:r>
            <a:r>
              <a:rPr lang="hu-HU" dirty="0"/>
              <a:t> </a:t>
            </a:r>
            <a:r>
              <a:rPr lang="hu-HU" dirty="0" err="1"/>
              <a:t>implemented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health</a:t>
            </a:r>
            <a:r>
              <a:rPr lang="hu-HU" dirty="0" smtClean="0"/>
              <a:t> </a:t>
            </a:r>
            <a:r>
              <a:rPr lang="hu-HU" dirty="0" err="1" smtClean="0"/>
              <a:t>impact</a:t>
            </a:r>
            <a:r>
              <a:rPr lang="hu-HU" dirty="0" smtClean="0"/>
              <a:t> (</a:t>
            </a:r>
            <a:r>
              <a:rPr lang="hu-HU" dirty="0" err="1" smtClean="0"/>
              <a:t>severe</a:t>
            </a:r>
            <a:r>
              <a:rPr lang="hu-HU" dirty="0" smtClean="0"/>
              <a:t> </a:t>
            </a:r>
            <a:r>
              <a:rPr lang="hu-HU" dirty="0" err="1" smtClean="0"/>
              <a:t>cases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/>
              <a:t>unusual</a:t>
            </a:r>
            <a:r>
              <a:rPr lang="hu-HU" dirty="0"/>
              <a:t> </a:t>
            </a:r>
            <a:r>
              <a:rPr lang="hu-HU" dirty="0" err="1" smtClean="0"/>
              <a:t>manifestation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/>
              <a:t>high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 smtClean="0"/>
              <a:t>fatality</a:t>
            </a:r>
            <a:r>
              <a:rPr lang="hu-HU" dirty="0"/>
              <a:t>,</a:t>
            </a:r>
            <a:r>
              <a:rPr lang="hu-HU" dirty="0" smtClean="0"/>
              <a:t> </a:t>
            </a:r>
            <a:r>
              <a:rPr lang="hu-HU" dirty="0" err="1" smtClean="0"/>
              <a:t>newly</a:t>
            </a:r>
            <a:r>
              <a:rPr lang="hu-HU" dirty="0" smtClean="0"/>
              <a:t> </a:t>
            </a:r>
            <a:r>
              <a:rPr lang="hu-HU" dirty="0" err="1" smtClean="0"/>
              <a:t>identified</a:t>
            </a:r>
            <a:r>
              <a:rPr lang="hu-HU" dirty="0" smtClean="0"/>
              <a:t> </a:t>
            </a:r>
            <a:r>
              <a:rPr lang="hu-HU" dirty="0" err="1" smtClean="0"/>
              <a:t>strain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antimicrobial</a:t>
            </a:r>
            <a:r>
              <a:rPr lang="hu-HU" dirty="0" smtClean="0"/>
              <a:t> </a:t>
            </a:r>
            <a:r>
              <a:rPr lang="hu-HU" dirty="0" err="1" smtClean="0"/>
              <a:t>resistance</a:t>
            </a:r>
            <a:r>
              <a:rPr lang="hu-HU" dirty="0" smtClean="0"/>
              <a:t> </a:t>
            </a:r>
            <a:r>
              <a:rPr lang="hu-HU" dirty="0" err="1" smtClean="0"/>
              <a:t>mechanism</a:t>
            </a:r>
            <a:r>
              <a:rPr lang="hu-HU" dirty="0" smtClean="0"/>
              <a:t>)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Suspicion</a:t>
            </a:r>
            <a:r>
              <a:rPr lang="hu-HU" dirty="0"/>
              <a:t> of </a:t>
            </a:r>
            <a:r>
              <a:rPr lang="hu-HU" dirty="0" err="1" smtClean="0"/>
              <a:t>instrinsic</a:t>
            </a:r>
            <a:r>
              <a:rPr lang="hu-HU" dirty="0" smtClean="0"/>
              <a:t> </a:t>
            </a:r>
            <a:r>
              <a:rPr lang="hu-HU" dirty="0" err="1" smtClean="0"/>
              <a:t>product</a:t>
            </a:r>
            <a:r>
              <a:rPr lang="hu-HU" dirty="0" smtClean="0"/>
              <a:t> </a:t>
            </a:r>
            <a:r>
              <a:rPr lang="hu-HU" dirty="0" err="1"/>
              <a:t>contamination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 smtClean="0"/>
              <a:t>cases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wards</a:t>
            </a:r>
            <a:r>
              <a:rPr lang="hu-HU" dirty="0" smtClean="0"/>
              <a:t> </a:t>
            </a:r>
            <a:r>
              <a:rPr lang="hu-HU" dirty="0" err="1" smtClean="0"/>
              <a:t>affected</a:t>
            </a:r>
            <a:endParaRPr lang="hu-HU" dirty="0" smtClean="0"/>
          </a:p>
          <a:p>
            <a:pPr lvl="1" indent="0">
              <a:buNone/>
            </a:pPr>
            <a:endParaRPr lang="hu-H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/>
              <a:t>Involvement</a:t>
            </a:r>
            <a:r>
              <a:rPr lang="hu-HU" sz="2600" dirty="0" smtClean="0"/>
              <a:t> of </a:t>
            </a:r>
            <a:r>
              <a:rPr lang="hu-HU" sz="2600" dirty="0" err="1" smtClean="0"/>
              <a:t>the</a:t>
            </a:r>
            <a:r>
              <a:rPr lang="hu-HU" sz="2600" dirty="0" smtClean="0"/>
              <a:t> </a:t>
            </a:r>
            <a:r>
              <a:rPr lang="hu-HU" sz="2600" dirty="0" err="1" smtClean="0"/>
              <a:t>regional</a:t>
            </a:r>
            <a:r>
              <a:rPr lang="hu-HU" sz="2600" dirty="0" smtClean="0"/>
              <a:t>/</a:t>
            </a:r>
            <a:r>
              <a:rPr lang="hu-HU" sz="2600" dirty="0" err="1" smtClean="0"/>
              <a:t>national</a:t>
            </a:r>
            <a:r>
              <a:rPr lang="hu-HU" sz="2600" dirty="0" smtClean="0"/>
              <a:t> </a:t>
            </a:r>
            <a:r>
              <a:rPr lang="hu-HU" sz="2600" dirty="0" err="1" smtClean="0"/>
              <a:t>public</a:t>
            </a:r>
            <a:r>
              <a:rPr lang="hu-HU" sz="2600" dirty="0" smtClean="0"/>
              <a:t> </a:t>
            </a:r>
            <a:r>
              <a:rPr lang="hu-HU" sz="2600" dirty="0" err="1" smtClean="0"/>
              <a:t>health</a:t>
            </a:r>
            <a:r>
              <a:rPr lang="hu-HU" sz="2600" dirty="0" smtClean="0"/>
              <a:t> </a:t>
            </a:r>
            <a:r>
              <a:rPr lang="hu-HU" sz="2600" dirty="0" err="1" smtClean="0"/>
              <a:t>authority</a:t>
            </a:r>
            <a:r>
              <a:rPr lang="hu-HU" sz="2600" dirty="0"/>
              <a:t> </a:t>
            </a:r>
            <a:r>
              <a:rPr lang="hu-HU" sz="2600" dirty="0" err="1" smtClean="0"/>
              <a:t>or</a:t>
            </a:r>
            <a:r>
              <a:rPr lang="hu-HU" sz="2600" dirty="0" smtClean="0"/>
              <a:t> </a:t>
            </a:r>
            <a:r>
              <a:rPr lang="hu-HU" sz="2600" dirty="0" err="1" smtClean="0"/>
              <a:t>public</a:t>
            </a:r>
            <a:r>
              <a:rPr lang="hu-HU" sz="2600" dirty="0" smtClean="0"/>
              <a:t> </a:t>
            </a:r>
            <a:r>
              <a:rPr lang="hu-HU" sz="2600" dirty="0" err="1" smtClean="0"/>
              <a:t>health</a:t>
            </a:r>
            <a:r>
              <a:rPr lang="hu-HU" sz="2600" dirty="0" smtClean="0"/>
              <a:t> </a:t>
            </a:r>
            <a:r>
              <a:rPr lang="hu-HU" sz="2600" dirty="0" err="1" smtClean="0"/>
              <a:t>institute</a:t>
            </a:r>
            <a:r>
              <a:rPr lang="hu-HU" sz="2600" dirty="0" smtClean="0"/>
              <a:t>: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Investigation</a:t>
            </a:r>
            <a:r>
              <a:rPr lang="hu-HU" dirty="0"/>
              <a:t> of </a:t>
            </a:r>
            <a:r>
              <a:rPr lang="hu-HU" dirty="0" err="1"/>
              <a:t>complex</a:t>
            </a:r>
            <a:r>
              <a:rPr lang="hu-HU" dirty="0"/>
              <a:t>, </a:t>
            </a:r>
            <a:r>
              <a:rPr lang="hu-HU" dirty="0" err="1"/>
              <a:t>hard-to-solve</a:t>
            </a:r>
            <a:r>
              <a:rPr lang="hu-HU" dirty="0"/>
              <a:t> </a:t>
            </a:r>
            <a:r>
              <a:rPr lang="hu-HU" dirty="0" err="1"/>
              <a:t>outbreaks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/>
              <a:t>Outbreaks</a:t>
            </a:r>
            <a:r>
              <a:rPr lang="hu-HU" dirty="0"/>
              <a:t> </a:t>
            </a:r>
            <a:r>
              <a:rPr lang="hu-HU" dirty="0" err="1"/>
              <a:t>involving</a:t>
            </a:r>
            <a:r>
              <a:rPr lang="hu-HU" dirty="0"/>
              <a:t>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healthcare</a:t>
            </a:r>
            <a:r>
              <a:rPr lang="hu-HU" dirty="0"/>
              <a:t> </a:t>
            </a:r>
            <a:r>
              <a:rPr lang="hu-HU" dirty="0" err="1" smtClean="0"/>
              <a:t>facilities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/country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smtClean="0"/>
              <a:t>Advanced </a:t>
            </a:r>
            <a:r>
              <a:rPr lang="hu-HU" dirty="0" err="1" smtClean="0"/>
              <a:t>epidemiological</a:t>
            </a:r>
            <a:r>
              <a:rPr lang="hu-HU" dirty="0" smtClean="0"/>
              <a:t> and/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microbiological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/>
              <a:t>Communication </a:t>
            </a:r>
            <a:r>
              <a:rPr lang="hu-HU" dirty="0" smtClean="0"/>
              <a:t>in </a:t>
            </a:r>
            <a:r>
              <a:rPr lang="hu-HU" dirty="0" err="1" smtClean="0"/>
              <a:t>high</a:t>
            </a:r>
            <a:r>
              <a:rPr lang="hu-HU" dirty="0" err="1"/>
              <a:t>-</a:t>
            </a:r>
            <a:r>
              <a:rPr lang="hu-HU" dirty="0" err="1" smtClean="0"/>
              <a:t>profile</a:t>
            </a:r>
            <a:r>
              <a:rPr lang="hu-HU" dirty="0" smtClean="0"/>
              <a:t> </a:t>
            </a:r>
            <a:r>
              <a:rPr lang="hu-HU" dirty="0" err="1" smtClean="0"/>
              <a:t>outbreaks</a:t>
            </a:r>
            <a:endParaRPr lang="hu-HU" dirty="0" smtClean="0"/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hu-HU" dirty="0" err="1" smtClean="0"/>
              <a:t>Educational</a:t>
            </a:r>
            <a:r>
              <a:rPr lang="hu-HU" dirty="0" smtClean="0"/>
              <a:t>/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purposes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FETP</a:t>
            </a:r>
            <a:r>
              <a:rPr lang="hu-HU" dirty="0" smtClean="0"/>
              <a:t>/EPIET/EUPHEM </a:t>
            </a:r>
            <a:r>
              <a:rPr lang="hu-HU" dirty="0" err="1" smtClean="0"/>
              <a:t>fellow</a:t>
            </a:r>
            <a:r>
              <a:rPr lang="hu-HU" dirty="0" smtClean="0"/>
              <a:t>)</a:t>
            </a:r>
            <a:endParaRPr lang="hu-HU" dirty="0"/>
          </a:p>
          <a:p>
            <a:pPr marL="1143000" lvl="1" indent="-457200">
              <a:buFont typeface="Courier New" panose="02070309020205020404" pitchFamily="49" charset="0"/>
              <a:buChar char="o"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Basic </a:t>
            </a:r>
            <a:r>
              <a:rPr lang="hu-HU" dirty="0" err="1" smtClean="0"/>
              <a:t>principles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/>
              <a:t>“Know your enemy, know his sword.”</a:t>
            </a:r>
          </a:p>
          <a:p>
            <a:r>
              <a:rPr lang="en-US" sz="2400" dirty="0"/>
              <a:t>   Miyamoto </a:t>
            </a:r>
            <a:r>
              <a:rPr lang="en-US" sz="2400" dirty="0" err="1"/>
              <a:t>Musashi</a:t>
            </a:r>
            <a:r>
              <a:rPr lang="en-US" sz="2400" dirty="0"/>
              <a:t> </a:t>
            </a:r>
          </a:p>
          <a:p>
            <a:r>
              <a:rPr lang="en-US" sz="2400" dirty="0"/>
              <a:t>   A Book of Five Rings: </a:t>
            </a:r>
          </a:p>
          <a:p>
            <a:r>
              <a:rPr lang="en-US" sz="2400" dirty="0"/>
              <a:t>   The Classic Guide to Strategy</a:t>
            </a:r>
          </a:p>
          <a:p>
            <a:endParaRPr lang="hu-HU" dirty="0" smtClean="0"/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K</a:t>
            </a:r>
            <a:r>
              <a:rPr lang="en-US" dirty="0" err="1" smtClean="0"/>
              <a:t>nowledge</a:t>
            </a:r>
            <a:r>
              <a:rPr lang="en-US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infectious</a:t>
            </a:r>
            <a:r>
              <a:rPr lang="hu-HU" dirty="0" smtClean="0"/>
              <a:t> </a:t>
            </a:r>
            <a:r>
              <a:rPr lang="hu-HU" dirty="0" err="1" smtClean="0"/>
              <a:t>agent</a:t>
            </a:r>
            <a:r>
              <a:rPr lang="hu-HU" dirty="0" smtClean="0"/>
              <a:t> and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clinical</a:t>
            </a:r>
            <a:r>
              <a:rPr lang="hu-HU" dirty="0" smtClean="0"/>
              <a:t> </a:t>
            </a:r>
            <a:r>
              <a:rPr lang="hu-HU" dirty="0" err="1" smtClean="0"/>
              <a:t>manifestations</a:t>
            </a:r>
            <a:r>
              <a:rPr lang="hu-HU" dirty="0" smtClean="0"/>
              <a:t>, </a:t>
            </a:r>
            <a:r>
              <a:rPr lang="hu-HU" dirty="0" err="1" smtClean="0"/>
              <a:t>mode</a:t>
            </a:r>
            <a:r>
              <a:rPr lang="hu-HU" dirty="0" smtClean="0"/>
              <a:t>(s) of </a:t>
            </a:r>
            <a:r>
              <a:rPr lang="hu-HU" dirty="0" err="1" smtClean="0"/>
              <a:t>transmission</a:t>
            </a:r>
            <a:r>
              <a:rPr lang="hu-HU" dirty="0" smtClean="0"/>
              <a:t>,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reservoirs</a:t>
            </a:r>
            <a:r>
              <a:rPr lang="hu-HU" dirty="0" smtClean="0"/>
              <a:t> (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relevant</a:t>
            </a:r>
            <a:r>
              <a:rPr lang="hu-HU" dirty="0" smtClean="0"/>
              <a:t>), </a:t>
            </a:r>
            <a:r>
              <a:rPr lang="hu-HU" dirty="0" err="1" smtClean="0"/>
              <a:t>potential</a:t>
            </a:r>
            <a:r>
              <a:rPr lang="hu-HU" dirty="0" smtClean="0"/>
              <a:t> </a:t>
            </a:r>
            <a:r>
              <a:rPr lang="hu-HU" dirty="0" err="1" smtClean="0"/>
              <a:t>sources</a:t>
            </a:r>
            <a:r>
              <a:rPr lang="hu-HU" dirty="0" smtClean="0"/>
              <a:t>, </a:t>
            </a:r>
            <a:r>
              <a:rPr lang="hu-HU" dirty="0" err="1" smtClean="0"/>
              <a:t>method</a:t>
            </a:r>
            <a:r>
              <a:rPr lang="hu-HU" dirty="0" smtClean="0"/>
              <a:t> of </a:t>
            </a:r>
            <a:r>
              <a:rPr lang="hu-HU" dirty="0" err="1" smtClean="0"/>
              <a:t>detection</a:t>
            </a:r>
            <a:r>
              <a:rPr lang="hu-HU" dirty="0" smtClean="0"/>
              <a:t> </a:t>
            </a:r>
            <a:r>
              <a:rPr lang="hu-HU" dirty="0" err="1" smtClean="0"/>
              <a:t>guides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approach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investigation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/>
              <a:t>P</a:t>
            </a:r>
            <a:r>
              <a:rPr lang="hu-HU" dirty="0" smtClean="0"/>
              <a:t>rofessional </a:t>
            </a:r>
            <a:r>
              <a:rPr lang="hu-HU" dirty="0" err="1" smtClean="0"/>
              <a:t>experience</a:t>
            </a:r>
            <a:r>
              <a:rPr lang="hu-HU" dirty="0" smtClean="0"/>
              <a:t> + s</a:t>
            </a:r>
            <a:r>
              <a:rPr lang="en-US" dirty="0" err="1" smtClean="0"/>
              <a:t>cientific</a:t>
            </a:r>
            <a:r>
              <a:rPr lang="en-US" dirty="0" smtClean="0"/>
              <a:t> literature</a:t>
            </a:r>
            <a:r>
              <a:rPr lang="hu-HU" dirty="0" smtClean="0"/>
              <a:t>/</a:t>
            </a:r>
            <a:r>
              <a:rPr lang="hu-HU" dirty="0" err="1" smtClean="0"/>
              <a:t>handbooks</a:t>
            </a:r>
            <a:endParaRPr lang="hu-H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Multidisciplinary</a:t>
            </a:r>
            <a:r>
              <a:rPr lang="hu-HU" dirty="0" smtClean="0"/>
              <a:t> </a:t>
            </a:r>
            <a:r>
              <a:rPr lang="hu-HU" dirty="0" err="1" smtClean="0"/>
              <a:t>teamwork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Common </a:t>
            </a:r>
            <a:r>
              <a:rPr lang="en-US" dirty="0" smtClean="0"/>
              <a:t>sense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open</a:t>
            </a:r>
            <a:r>
              <a:rPr lang="hu-HU" dirty="0" smtClean="0"/>
              <a:t>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dirty="0" err="1" smtClean="0"/>
              <a:t>Systematic</a:t>
            </a:r>
            <a:r>
              <a:rPr lang="hu-HU" dirty="0" smtClean="0"/>
              <a:t>, „</a:t>
            </a:r>
            <a:r>
              <a:rPr lang="hu-HU" dirty="0" err="1" smtClean="0"/>
              <a:t>stepwise</a:t>
            </a:r>
            <a:r>
              <a:rPr lang="hu-HU" dirty="0" smtClean="0"/>
              <a:t>” </a:t>
            </a:r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investigation</a:t>
            </a:r>
            <a:endParaRPr lang="en-US" dirty="0"/>
          </a:p>
          <a:p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Ellipszis 5"/>
          <p:cNvSpPr/>
          <p:nvPr/>
        </p:nvSpPr>
        <p:spPr>
          <a:xfrm>
            <a:off x="7620155" y="650343"/>
            <a:ext cx="2087880" cy="674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zövegdoboz 7"/>
          <p:cNvSpPr txBox="1"/>
          <p:nvPr/>
        </p:nvSpPr>
        <p:spPr>
          <a:xfrm>
            <a:off x="7915700" y="866975"/>
            <a:ext cx="2649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</a:rPr>
              <a:t>Infectious</a:t>
            </a:r>
            <a:r>
              <a:rPr lang="hu-HU" sz="1400" dirty="0" smtClean="0">
                <a:solidFill>
                  <a:schemeClr val="bg1"/>
                </a:solidFill>
              </a:rPr>
              <a:t> </a:t>
            </a:r>
            <a:r>
              <a:rPr lang="hu-HU" sz="1400" dirty="0" err="1" smtClean="0">
                <a:solidFill>
                  <a:schemeClr val="bg1"/>
                </a:solidFill>
              </a:rPr>
              <a:t>agent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9311795" y="1092303"/>
            <a:ext cx="2087880" cy="674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zövegdoboz 9"/>
          <p:cNvSpPr txBox="1"/>
          <p:nvPr/>
        </p:nvSpPr>
        <p:spPr>
          <a:xfrm>
            <a:off x="9784390" y="1281512"/>
            <a:ext cx="2649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</a:rPr>
              <a:t>Reservoir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9387995" y="1823823"/>
            <a:ext cx="2087880" cy="674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zövegdoboz 11"/>
          <p:cNvSpPr txBox="1"/>
          <p:nvPr/>
        </p:nvSpPr>
        <p:spPr>
          <a:xfrm>
            <a:off x="9765418" y="2054637"/>
            <a:ext cx="2649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</a:rPr>
              <a:t>Portal</a:t>
            </a:r>
            <a:r>
              <a:rPr lang="hu-HU" sz="1400" dirty="0" smtClean="0">
                <a:solidFill>
                  <a:schemeClr val="bg1"/>
                </a:solidFill>
              </a:rPr>
              <a:t> of </a:t>
            </a:r>
            <a:r>
              <a:rPr lang="hu-HU" sz="1400" dirty="0" err="1" smtClean="0">
                <a:solidFill>
                  <a:schemeClr val="bg1"/>
                </a:solidFill>
              </a:rPr>
              <a:t>exit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7818275" y="2326743"/>
            <a:ext cx="2087880" cy="674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zövegdoboz 13"/>
          <p:cNvSpPr txBox="1"/>
          <p:nvPr/>
        </p:nvSpPr>
        <p:spPr>
          <a:xfrm>
            <a:off x="7961420" y="2575762"/>
            <a:ext cx="2649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</a:rPr>
              <a:t>Mode</a:t>
            </a:r>
            <a:r>
              <a:rPr lang="hu-HU" sz="1400" dirty="0" smtClean="0">
                <a:solidFill>
                  <a:schemeClr val="bg1"/>
                </a:solidFill>
              </a:rPr>
              <a:t> of </a:t>
            </a:r>
            <a:r>
              <a:rPr lang="hu-HU" sz="1400" dirty="0" err="1" smtClean="0">
                <a:solidFill>
                  <a:schemeClr val="bg1"/>
                </a:solidFill>
              </a:rPr>
              <a:t>transmission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6111395" y="1153263"/>
            <a:ext cx="2087880" cy="674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zövegdoboz 15"/>
          <p:cNvSpPr txBox="1"/>
          <p:nvPr/>
        </p:nvSpPr>
        <p:spPr>
          <a:xfrm>
            <a:off x="6406940" y="1400375"/>
            <a:ext cx="2649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</a:rPr>
              <a:t>Susceptible</a:t>
            </a:r>
            <a:r>
              <a:rPr lang="hu-HU" sz="1400" dirty="0" smtClean="0">
                <a:solidFill>
                  <a:schemeClr val="bg1"/>
                </a:solidFill>
              </a:rPr>
              <a:t> </a:t>
            </a:r>
            <a:r>
              <a:rPr lang="hu-HU" sz="1400" dirty="0" err="1" smtClean="0">
                <a:solidFill>
                  <a:schemeClr val="bg1"/>
                </a:solidFill>
              </a:rPr>
              <a:t>host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6157115" y="1869543"/>
            <a:ext cx="2087880" cy="674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zövegdoboz 17"/>
          <p:cNvSpPr txBox="1"/>
          <p:nvPr/>
        </p:nvSpPr>
        <p:spPr>
          <a:xfrm>
            <a:off x="6452660" y="2116655"/>
            <a:ext cx="2649662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/>
                </a:solidFill>
              </a:rPr>
              <a:t>Portal</a:t>
            </a:r>
            <a:r>
              <a:rPr lang="hu-HU" sz="1400" dirty="0" smtClean="0">
                <a:solidFill>
                  <a:schemeClr val="bg1"/>
                </a:solidFill>
              </a:rPr>
              <a:t> of </a:t>
            </a:r>
            <a:r>
              <a:rPr lang="hu-HU" sz="1400" dirty="0" err="1" smtClean="0">
                <a:solidFill>
                  <a:schemeClr val="bg1"/>
                </a:solidFill>
              </a:rPr>
              <a:t>entry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185977" y="1506036"/>
            <a:ext cx="1143000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b="1" dirty="0" err="1" smtClean="0">
                <a:solidFill>
                  <a:srgbClr val="69AE23"/>
                </a:solidFill>
              </a:rPr>
              <a:t>Chain</a:t>
            </a:r>
            <a:r>
              <a:rPr lang="hu-HU" sz="1700" b="1" dirty="0" smtClean="0">
                <a:solidFill>
                  <a:srgbClr val="69AE23"/>
                </a:solidFill>
              </a:rPr>
              <a:t> of </a:t>
            </a:r>
            <a:r>
              <a:rPr lang="hu-HU" sz="1700" b="1" dirty="0" err="1" smtClean="0">
                <a:solidFill>
                  <a:srgbClr val="69AE23"/>
                </a:solidFill>
              </a:rPr>
              <a:t>infection</a:t>
            </a:r>
            <a:endParaRPr lang="en-GB" sz="1700" b="1" dirty="0">
              <a:solidFill>
                <a:srgbClr val="69AE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3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infectious</a:t>
            </a:r>
            <a:r>
              <a:rPr lang="hu-HU" dirty="0" smtClean="0"/>
              <a:t> </a:t>
            </a:r>
            <a:r>
              <a:rPr lang="hu-HU" dirty="0" err="1" smtClean="0"/>
              <a:t>agent</a:t>
            </a:r>
            <a:r>
              <a:rPr lang="hu-HU" dirty="0" smtClean="0"/>
              <a:t> - </a:t>
            </a:r>
            <a:r>
              <a:rPr lang="hu-HU" dirty="0" err="1" smtClean="0"/>
              <a:t>example</a:t>
            </a:r>
            <a:endParaRPr lang="en-GB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50572"/>
              </p:ext>
            </p:extLst>
          </p:nvPr>
        </p:nvGraphicFramePr>
        <p:xfrm>
          <a:off x="431999" y="1283720"/>
          <a:ext cx="11352215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0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0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Infectious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agent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type</a:t>
                      </a:r>
                      <a:r>
                        <a:rPr lang="hu-HU" baseline="0" dirty="0" smtClean="0"/>
                        <a:t> of </a:t>
                      </a:r>
                      <a:r>
                        <a:rPr lang="hu-HU" baseline="0" dirty="0" err="1" smtClean="0"/>
                        <a:t>infection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 smtClean="0"/>
                        <a:t>Possible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</a:t>
                      </a:r>
                      <a:r>
                        <a:rPr lang="hu-HU" dirty="0" err="1" smtClean="0"/>
                        <a:t>ites</a:t>
                      </a:r>
                      <a:r>
                        <a:rPr lang="hu-HU" dirty="0" smtClean="0"/>
                        <a:t> of </a:t>
                      </a:r>
                      <a:r>
                        <a:rPr lang="hu-HU" dirty="0" err="1" smtClean="0"/>
                        <a:t>colonisation</a:t>
                      </a:r>
                      <a:r>
                        <a:rPr lang="hu-HU" baseline="0" dirty="0" smtClean="0"/>
                        <a:t> / </a:t>
                      </a:r>
                      <a:r>
                        <a:rPr lang="hu-HU" baseline="0" dirty="0" err="1" smtClean="0"/>
                        <a:t>c</a:t>
                      </a:r>
                      <a:r>
                        <a:rPr lang="hu-HU" dirty="0" err="1" smtClean="0"/>
                        <a:t>ommon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reservoirs</a:t>
                      </a:r>
                      <a:r>
                        <a:rPr lang="hu-HU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Potential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sources</a:t>
                      </a:r>
                      <a:r>
                        <a:rPr lang="hu-HU" dirty="0" smtClean="0"/>
                        <a:t> / </a:t>
                      </a:r>
                      <a:r>
                        <a:rPr lang="hu-HU" dirty="0" err="1" smtClean="0"/>
                        <a:t>risk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factors</a:t>
                      </a:r>
                      <a:r>
                        <a:rPr lang="hu-HU" dirty="0" smtClean="0"/>
                        <a:t> /  </a:t>
                      </a:r>
                      <a:r>
                        <a:rPr lang="hu-HU" dirty="0" err="1" smtClean="0"/>
                        <a:t>sites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associated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with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outbreaks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Method</a:t>
                      </a:r>
                      <a:r>
                        <a:rPr lang="hu-HU" baseline="0" dirty="0" smtClean="0"/>
                        <a:t> of </a:t>
                      </a:r>
                      <a:r>
                        <a:rPr lang="hu-HU" baseline="0" dirty="0" err="1" smtClean="0"/>
                        <a:t>detection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Other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information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i="1" dirty="0" err="1" smtClean="0"/>
                        <a:t>Acinetobacter</a:t>
                      </a:r>
                      <a:r>
                        <a:rPr lang="hu-HU" dirty="0" smtClean="0"/>
                        <a:t> spp.</a:t>
                      </a:r>
                    </a:p>
                    <a:p>
                      <a:r>
                        <a:rPr lang="hu-HU" dirty="0" err="1" smtClean="0"/>
                        <a:t>Gram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negative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o</a:t>
                      </a:r>
                      <a:r>
                        <a:rPr lang="hu-HU" dirty="0" err="1" smtClean="0"/>
                        <a:t>pportunistic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pathogen</a:t>
                      </a:r>
                      <a:endParaRPr lang="hu-HU" dirty="0" smtClean="0"/>
                    </a:p>
                    <a:p>
                      <a:endParaRPr lang="hu-HU" dirty="0" smtClean="0"/>
                    </a:p>
                    <a:p>
                      <a:r>
                        <a:rPr lang="hu-HU" dirty="0" err="1" smtClean="0"/>
                        <a:t>Bloodstream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infection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respiratory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tract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infection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pneumonia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wound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infection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u="sng" dirty="0" smtClean="0"/>
                        <a:t>Human</a:t>
                      </a:r>
                      <a:r>
                        <a:rPr lang="hu-HU" dirty="0" smtClean="0"/>
                        <a:t>: </a:t>
                      </a:r>
                      <a:r>
                        <a:rPr lang="hu-HU" dirty="0" err="1" smtClean="0"/>
                        <a:t>wound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genito-urinary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tract</a:t>
                      </a:r>
                      <a:r>
                        <a:rPr lang="hu-HU" dirty="0" smtClean="0"/>
                        <a:t>, </a:t>
                      </a:r>
                      <a:r>
                        <a:rPr lang="hu-HU" dirty="0" err="1" smtClean="0"/>
                        <a:t>perirectal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area</a:t>
                      </a:r>
                      <a:endParaRPr lang="hu-H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r>
                        <a:rPr lang="hu-HU" u="sng" dirty="0" err="1" smtClean="0"/>
                        <a:t>Environmental</a:t>
                      </a:r>
                      <a:r>
                        <a:rPr lang="hu-HU" dirty="0" smtClean="0"/>
                        <a:t>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aquatic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environments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biofilms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medical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devices</a:t>
                      </a:r>
                      <a:endParaRPr lang="hu-HU" baseline="0" dirty="0" smtClean="0"/>
                    </a:p>
                    <a:p>
                      <a:endParaRPr lang="hu-H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Respiratory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equipment</a:t>
                      </a:r>
                      <a:r>
                        <a:rPr lang="hu-HU" dirty="0" smtClean="0"/>
                        <a:t>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err="1" smtClean="0"/>
                        <a:t>mechanical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ventilation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indwelling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catheters</a:t>
                      </a:r>
                      <a:r>
                        <a:rPr lang="hu-HU" baseline="0" dirty="0" smtClean="0"/>
                        <a:t> </a:t>
                      </a:r>
                    </a:p>
                    <a:p>
                      <a:endParaRPr lang="hu-HU" baseline="0" dirty="0" err="1" smtClean="0"/>
                    </a:p>
                    <a:p>
                      <a:r>
                        <a:rPr lang="hu-HU" baseline="0" dirty="0" smtClean="0"/>
                        <a:t>Burns, trauma, prior </a:t>
                      </a:r>
                      <a:r>
                        <a:rPr lang="hu-HU" baseline="0" dirty="0" err="1" smtClean="0"/>
                        <a:t>surgery</a:t>
                      </a:r>
                      <a:endParaRPr lang="hu-HU" baseline="0" dirty="0" smtClean="0"/>
                    </a:p>
                    <a:p>
                      <a:endParaRPr lang="hu-HU" baseline="0" dirty="0" smtClean="0"/>
                    </a:p>
                    <a:p>
                      <a:r>
                        <a:rPr lang="hu-HU" baseline="0" dirty="0" err="1" smtClean="0"/>
                        <a:t>Water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sources</a:t>
                      </a:r>
                      <a:r>
                        <a:rPr lang="hu-HU" baseline="0" dirty="0" smtClean="0"/>
                        <a:t> (taps, </a:t>
                      </a:r>
                      <a:r>
                        <a:rPr lang="hu-HU" baseline="0" dirty="0" err="1" smtClean="0"/>
                        <a:t>sinks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wastewater</a:t>
                      </a:r>
                      <a:r>
                        <a:rPr lang="hu-HU" baseline="0" dirty="0" smtClean="0"/>
                        <a:t>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u="sng" dirty="0" smtClean="0"/>
                        <a:t>Human</a:t>
                      </a:r>
                      <a:r>
                        <a:rPr lang="hu-HU" dirty="0" smtClean="0"/>
                        <a:t>: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err="1" smtClean="0"/>
                        <a:t>Microbiological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cultures</a:t>
                      </a:r>
                      <a:endParaRPr lang="hu-HU" dirty="0" smtClean="0"/>
                    </a:p>
                    <a:p>
                      <a:endParaRPr lang="hu-HU" dirty="0" smtClean="0"/>
                    </a:p>
                    <a:p>
                      <a:r>
                        <a:rPr lang="hu-HU" u="sng" dirty="0" err="1" smtClean="0"/>
                        <a:t>Environmental</a:t>
                      </a:r>
                      <a:r>
                        <a:rPr lang="hu-HU" dirty="0" smtClean="0"/>
                        <a:t>:</a:t>
                      </a:r>
                    </a:p>
                    <a:p>
                      <a:r>
                        <a:rPr lang="hu-HU" dirty="0" err="1" smtClean="0"/>
                        <a:t>Surface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swabs</a:t>
                      </a:r>
                      <a:r>
                        <a:rPr lang="hu-HU" baseline="0" dirty="0" smtClean="0"/>
                        <a:t> and </a:t>
                      </a:r>
                      <a:r>
                        <a:rPr lang="hu-HU" baseline="0" dirty="0" err="1" smtClean="0"/>
                        <a:t>culture</a:t>
                      </a:r>
                      <a:r>
                        <a:rPr lang="hu-HU" baseline="0" dirty="0" smtClean="0"/>
                        <a:t> of </a:t>
                      </a:r>
                      <a:r>
                        <a:rPr lang="hu-HU" baseline="0" dirty="0" err="1" smtClean="0"/>
                        <a:t>potentially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implicated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items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or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devices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It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can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contaminate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the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hospital</a:t>
                      </a:r>
                      <a:r>
                        <a:rPr lang="hu-HU" dirty="0" smtClean="0"/>
                        <a:t> </a:t>
                      </a:r>
                      <a:r>
                        <a:rPr lang="hu-HU" dirty="0" err="1" smtClean="0"/>
                        <a:t>environment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extensively</a:t>
                      </a:r>
                      <a:r>
                        <a:rPr lang="hu-HU" baseline="0" dirty="0" smtClean="0"/>
                        <a:t> and </a:t>
                      </a:r>
                      <a:r>
                        <a:rPr lang="hu-HU" baseline="0" dirty="0" err="1" smtClean="0"/>
                        <a:t>it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can</a:t>
                      </a:r>
                      <a:r>
                        <a:rPr lang="hu-HU" baseline="0" dirty="0" smtClean="0"/>
                        <a:t> be </a:t>
                      </a:r>
                      <a:r>
                        <a:rPr lang="hu-HU" baseline="0" dirty="0" err="1" smtClean="0"/>
                        <a:t>very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difficult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to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eradicate</a:t>
                      </a:r>
                      <a:r>
                        <a:rPr lang="hu-HU" baseline="0" dirty="0" smtClean="0"/>
                        <a:t>.</a:t>
                      </a:r>
                    </a:p>
                    <a:p>
                      <a:endParaRPr lang="hu-HU" baseline="0" dirty="0" smtClean="0"/>
                    </a:p>
                    <a:p>
                      <a:r>
                        <a:rPr lang="hu-HU" baseline="0" dirty="0" err="1" smtClean="0"/>
                        <a:t>High-risk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wards</a:t>
                      </a:r>
                      <a:r>
                        <a:rPr lang="hu-HU" baseline="0" dirty="0" smtClean="0"/>
                        <a:t>: </a:t>
                      </a:r>
                      <a:r>
                        <a:rPr lang="hu-HU" baseline="0" dirty="0" err="1" smtClean="0"/>
                        <a:t>intensive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care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units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burn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units</a:t>
                      </a:r>
                      <a:r>
                        <a:rPr lang="hu-HU" baseline="0" dirty="0" smtClean="0"/>
                        <a:t>, </a:t>
                      </a:r>
                      <a:r>
                        <a:rPr lang="hu-HU" baseline="0" dirty="0" err="1" smtClean="0"/>
                        <a:t>wards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with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immuno-compromised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population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 err="1" smtClean="0"/>
              <a:t>Adapted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en-US" dirty="0" err="1" smtClean="0"/>
              <a:t>Sood</a:t>
            </a:r>
            <a:r>
              <a:rPr lang="en-US" dirty="0" smtClean="0"/>
              <a:t> </a:t>
            </a:r>
            <a:r>
              <a:rPr lang="en-US" dirty="0"/>
              <a:t>G, Perl TM. Outbreaks in Health Care Settings</a:t>
            </a:r>
            <a:r>
              <a:rPr lang="en-US" dirty="0" smtClean="0"/>
              <a:t>.</a:t>
            </a:r>
            <a:r>
              <a:rPr lang="hu-HU" dirty="0" smtClean="0"/>
              <a:t> </a:t>
            </a:r>
            <a:r>
              <a:rPr lang="en-US" dirty="0"/>
              <a:t>Infect Dis </a:t>
            </a:r>
            <a:r>
              <a:rPr lang="en-US" dirty="0" err="1"/>
              <a:t>Clin</a:t>
            </a:r>
            <a:r>
              <a:rPr lang="en-US" dirty="0"/>
              <a:t> North Am. 2016 </a:t>
            </a:r>
            <a:r>
              <a:rPr lang="en-US" dirty="0" err="1"/>
              <a:t>Sep;30</a:t>
            </a:r>
            <a:r>
              <a:rPr lang="en-US" dirty="0"/>
              <a:t>(3):661-87. </a:t>
            </a:r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3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DC_PowerPoint_Template_2017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DE9441AF-E517-4DD8-A2BD-C4DED19EB889}"/>
    </a:ext>
  </a:extLst>
</a:theme>
</file>

<file path=ppt/theme/theme2.xml><?xml version="1.0" encoding="utf-8"?>
<a:theme xmlns:a="http://schemas.openxmlformats.org/drawingml/2006/main" name="ECDC_PowerPoint_Template_2017-2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raining.potx" id="{7FE58D3C-B122-4504-AAE9-CD1E55F170CE}" vid="{23F12FDA-90BB-419B-8475-94A0E264A9F6}"/>
    </a:ext>
  </a:extLst>
</a:theme>
</file>

<file path=ppt/theme/theme3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.potx" id="{7FE58D3C-B122-4504-AAE9-CD1E55F170CE}" vid="{61788321-1BFC-4F2D-9A53-6750F21798D4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6237F33E136C34788D4C4BB09248816" ma:contentTypeVersion="8" ma:contentTypeDescription="Create a new document." ma:contentTypeScope="" ma:versionID="a39ba837058270a9f64007231f1d4f04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b488233-8f53-4d99-a4da-b196d235129c" targetNamespace="http://schemas.microsoft.com/office/2006/metadata/properties" ma:root="true" ma:fieldsID="e0a8467e1211eee65c1fe73025437c50" ns2:_="" ns3:_="" ns4:_="">
    <xsd:import namespace="4240f11c-4df2-4a37-9be1-bdf0d4dfc218"/>
    <xsd:import namespace="fe73b3f6-a427-4a99-886e-da32c6de835d"/>
    <xsd:import namespace="2b488233-8f53-4d99-a4da-b196d235129c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_dlc_DocId" minOccurs="0"/>
                <xsd:element ref="ns4:_dlc_DocIdUrl" minOccurs="0"/>
                <xsd:element ref="ns4:_dlc_DocIdPersistId" minOccurs="0"/>
                <xsd:element ref="ns4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567e171-1f9a-4b32-8f9a-2e5ba07b97fd}" ma:internalName="TaxCatchAll" ma:showField="CatchAllData" ma:web="2b488233-8f53-4d99-a4da-b196d2351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a567e171-1f9a-4b32-8f9a-2e5ba07b97fd}" ma:internalName="TaxCatchAllLabel" ma:readOnly="true" ma:showField="CatchAllDataLabel" ma:web="2b488233-8f53-4d99-a4da-b196d2351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tru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8233-8f53-4d99-a4da-b196d235129c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a32a3a8d-4a80-4138-955a-de688ad92766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>Urszula Bogatynska</DisplayName>
        <AccountId>152</AccountId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Training Material</TermName>
          <TermId xmlns="http://schemas.microsoft.com/office/infopath/2007/PartnerControls">31e39f6d-8728-42bb-87ba-ba7371348e4a</TermId>
        </TermInfo>
      </Terms>
    </o13d78bceb4b4178ab3c456bf4db706a>
    <ECMX_PUBLISHDATE xmlns="4240f11c-4df2-4a37-9be1-bdf0d4dfc218">2022-09-11T22:00:00+00:00</ECMX_PUBLISHDATE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health training</TermName>
          <TermId xmlns="http://schemas.microsoft.com/office/infopath/2007/PartnerControls">75714065-8f11-40ef-97c0-a6ab016bbaa4</TermId>
        </TermInfo>
      </Terms>
    </c67668d6730c4bc2a26c654fc875ab99>
    <TaxCatchAll xmlns="fe73b3f6-a427-4a99-886e-da32c6de835d">
      <Value>6</Value>
      <Value>5</Value>
      <Value>4</Value>
      <Value>3</Value>
      <Value>2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TaxCatchAllLabel xmlns="fe73b3f6-a427-4a99-886e-da32c6de835d" xsi:nil="true"/>
    <_dlc_DocId xmlns="2b488233-8f53-4d99-a4da-b196d235129c">e2i-1645553999-22</_dlc_DocId>
    <_dlc_DocIdUrl xmlns="2b488233-8f53-4d99-a4da-b196d235129c">
      <Url>https://ecdc365.sharepoint.com/teams/ecco_phf_e2i/_layouts/15/DocIdRedir.aspx?ID=e2i-1645553999-22</Url>
      <Description>e2i-1645553999-22</Description>
    </_dlc_DocIdUrl>
    <_dlc_DocIdPersistId xmlns="2b488233-8f53-4d99-a4da-b196d235129c" xsi:nil="true"/>
    <TaxKeywordTaxHTField xmlns="2b488233-8f53-4d99-a4da-b196d235129c">
      <Terms xmlns="http://schemas.microsoft.com/office/infopath/2007/PartnerControls"/>
    </TaxKeywordTaxHTField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 LastSyncTimeStamp="2023-05-23T07:48:25.837Z"/>
</file>

<file path=customXml/itemProps1.xml><?xml version="1.0" encoding="utf-8"?>
<ds:datastoreItem xmlns:ds="http://schemas.openxmlformats.org/officeDocument/2006/customXml" ds:itemID="{4929FE09-61F0-465A-8E7E-DBE445D62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0f11c-4df2-4a37-9be1-bdf0d4dfc218"/>
    <ds:schemaRef ds:uri="fe73b3f6-a427-4a99-886e-da32c6de835d"/>
    <ds:schemaRef ds:uri="2b488233-8f53-4d99-a4da-b196d2351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304226-1A61-4C49-BB18-6AC429DF094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D25668B-D425-4D8D-A0F6-5E0747332DCB}">
  <ds:schemaRefs>
    <ds:schemaRef ds:uri="http://schemas.microsoft.com/office/2006/metadata/properties"/>
    <ds:schemaRef ds:uri="http://purl.org/dc/terms/"/>
    <ds:schemaRef ds:uri="fe73b3f6-a427-4a99-886e-da32c6de835d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2b488233-8f53-4d99-a4da-b196d235129c"/>
    <ds:schemaRef ds:uri="4240f11c-4df2-4a37-9be1-bdf0d4dfc218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3C342C2F-7896-410F-AA12-1800328579C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06C0AD2-466D-460E-BAF5-AAAD01241C29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Day 1_Welcome address_Overview of the course_Amelie Plymoth and Aikaterini Mougkou</Template>
  <TotalTime>3943</TotalTime>
  <Words>3405</Words>
  <Application>Microsoft Office PowerPoint</Application>
  <PresentationFormat>Szélesvásznú</PresentationFormat>
  <Paragraphs>393</Paragraphs>
  <Slides>33</Slides>
  <Notes>30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33</vt:i4>
      </vt:variant>
    </vt:vector>
  </HeadingPairs>
  <TitlesOfParts>
    <vt:vector size="40" baseType="lpstr">
      <vt:lpstr>Arial</vt:lpstr>
      <vt:lpstr>Courier New</vt:lpstr>
      <vt:lpstr>Tahoma</vt:lpstr>
      <vt:lpstr>Wingdings</vt:lpstr>
      <vt:lpstr>ECDC_PowerPoint_Template_2017</vt:lpstr>
      <vt:lpstr>ECDC_PowerPoint_Template_2017-2</vt:lpstr>
      <vt:lpstr>Theme_ECDC</vt:lpstr>
      <vt:lpstr> Principles of outbreak investigation in acute care hospitals</vt:lpstr>
      <vt:lpstr>PowerPoint-bemutató</vt:lpstr>
      <vt:lpstr>Healthcare settings where outbreaks can occur </vt:lpstr>
      <vt:lpstr>Types of outbreaks in heathcare settings </vt:lpstr>
      <vt:lpstr>What is an „outbreak”?</vt:lpstr>
      <vt:lpstr>When to investigate a HAI outbreak and who are responsible for it? </vt:lpstr>
      <vt:lpstr>When to investigate a HAI outbreak and who are responsible for it? (continued)</vt:lpstr>
      <vt:lpstr>Basic principles</vt:lpstr>
      <vt:lpstr>Knowledge on the infectious agent - example</vt:lpstr>
      <vt:lpstr>Steps of an outbreak investigation</vt:lpstr>
      <vt:lpstr>1. Suspicion of a HAI outbreak</vt:lpstr>
      <vt:lpstr>Examples</vt:lpstr>
      <vt:lpstr>2. Confirming a suspected outbreak </vt:lpstr>
      <vt:lpstr>3. Primary control measures and reporting</vt:lpstr>
      <vt:lpstr>4. Reviewing the situation</vt:lpstr>
      <vt:lpstr>5. Establishing a formal case definition</vt:lpstr>
      <vt:lpstr>Example</vt:lpstr>
      <vt:lpstr>6. Organizing descriptive case data in a „line list” (exposure data collected tailored to the context of a given outbreak)</vt:lpstr>
      <vt:lpstr>6. Organizing descriptive case data in a „line list” (exposure data collected tailored to the context of a given outbreak)</vt:lpstr>
      <vt:lpstr>Approaches to guide data collection</vt:lpstr>
      <vt:lpstr>7. Constructing an epidemic curve                                                (cases plotted over time)</vt:lpstr>
      <vt:lpstr>Example: Epicurve</vt:lpstr>
      <vt:lpstr>Example: Patient location / floor plan</vt:lpstr>
      <vt:lpstr>Example: Timeline of cases</vt:lpstr>
      <vt:lpstr>Example: Timeline of cases and control measures</vt:lpstr>
      <vt:lpstr>8. Microbiological &amp; environmental investigations</vt:lpstr>
      <vt:lpstr>9. Establishing a hypothesis (or modifying the preliminary hypothesis)</vt:lpstr>
      <vt:lpstr>PowerPoint-bemutató</vt:lpstr>
      <vt:lpstr>11. Conducting an analytical study</vt:lpstr>
      <vt:lpstr>PowerPoint-bemutató</vt:lpstr>
      <vt:lpstr>In summary</vt:lpstr>
      <vt:lpstr>References and useful resources</vt:lpstr>
      <vt:lpstr>Acknowledgements  The creation of this training material was commissioned by ECDC to Agnes Hajdu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course  Amelie Plymoth, Aikaterini Mougkou</dc:title>
  <dc:creator>Urszula Bogatynska</dc:creator>
  <cp:lastModifiedBy>NNGYK</cp:lastModifiedBy>
  <cp:revision>295</cp:revision>
  <dcterms:created xsi:type="dcterms:W3CDTF">2023-08-28T13:55:16Z</dcterms:created>
  <dcterms:modified xsi:type="dcterms:W3CDTF">2023-12-20T14:53:51Z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0x010100EE95EE7DB3A482488E68FA4A7091999F00E6237F33E136C34788D4C4BB09248816</vt:lpwstr>
  </property>
  <property fmtid="{D5CDD505-2E9C-101B-9397-08002B2CF9AE}" pid="3" name="ECMX_ENTITY">
    <vt:lpwstr>3;#ECDC|931345c4-86d9-4b39-a79a-5a8b0b90257f</vt:lpwstr>
  </property>
  <property fmtid="{D5CDD505-2E9C-101B-9397-08002B2CF9AE}" pid="4" name="b80f357c25a94dacb60f1fd0d4d680fc">
    <vt:lpwstr/>
  </property>
  <property fmtid="{D5CDD505-2E9C-101B-9397-08002B2CF9AE}" pid="5" name="ECMX_LIFECYCLE">
    <vt:lpwstr>2;#Active|50127695-0d4f-4ac1-ab93-ebc716c3e584</vt:lpwstr>
  </property>
  <property fmtid="{D5CDD505-2E9C-101B-9397-08002B2CF9AE}" pid="6" name="ECMX_DISEASEPATHOGEN">
    <vt:lpwstr/>
  </property>
  <property fmtid="{D5CDD505-2E9C-101B-9397-08002B2CF9AE}" pid="7" name="ECMX_DOCUMENTTYPE">
    <vt:lpwstr>5;#Training Material|31e39f6d-8728-42bb-87ba-ba7371348e4a</vt:lpwstr>
  </property>
  <property fmtid="{D5CDD505-2E9C-101B-9397-08002B2CF9AE}" pid="8" name="h05cc6f867ac4da49e4569497b7e270e">
    <vt:lpwstr/>
  </property>
  <property fmtid="{D5CDD505-2E9C-101B-9397-08002B2CF9AE}" pid="9" name="DocumentType">
    <vt:lpwstr/>
  </property>
  <property fmtid="{D5CDD505-2E9C-101B-9397-08002B2CF9AE}" pid="10" name="ECMX_CATEGORYLABEL">
    <vt:lpwstr>4;#Public health training|75714065-8f11-40ef-97c0-a6ab016bbaa4</vt:lpwstr>
  </property>
  <property fmtid="{D5CDD505-2E9C-101B-9397-08002B2CF9AE}" pid="11" name="ECMX_DOCUMENTSTATUS">
    <vt:lpwstr>6;#Final|a32a3a8d-4a80-4138-955a-de688ad92766</vt:lpwstr>
  </property>
  <property fmtid="{D5CDD505-2E9C-101B-9397-08002B2CF9AE}" pid="12" name="CategoryLabel">
    <vt:lpwstr/>
  </property>
  <property fmtid="{D5CDD505-2E9C-101B-9397-08002B2CF9AE}" pid="13" name="_dlc_DocIdItemGuid">
    <vt:lpwstr>ab090296-4f58-4e2e-b6d3-dc57b366558d</vt:lpwstr>
  </property>
  <property fmtid="{D5CDD505-2E9C-101B-9397-08002B2CF9AE}" pid="14" name="TaxKeyword">
    <vt:lpwstr/>
  </property>
  <property fmtid="{D5CDD505-2E9C-101B-9397-08002B2CF9AE}" pid="15" name="MediaServiceImageTags">
    <vt:lpwstr/>
  </property>
  <property fmtid="{D5CDD505-2E9C-101B-9397-08002B2CF9AE}" pid="16" name="lcf76f155ced4ddcb4097134ff3c332f">
    <vt:lpwstr/>
  </property>
  <property fmtid="{D5CDD505-2E9C-101B-9397-08002B2CF9AE}" pid="17" name="ClassificationContentMarkingHeaderText">
    <vt:lpwstr>ECDC NORMAL</vt:lpwstr>
  </property>
</Properties>
</file>