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6"/>
    <p:sldMasterId id="2147483653" r:id="rId7"/>
    <p:sldMasterId id="2147483671" r:id="rId8"/>
  </p:sldMasterIdLst>
  <p:notesMasterIdLst>
    <p:notesMasterId r:id="rId44"/>
  </p:notesMasterIdLst>
  <p:handoutMasterIdLst>
    <p:handoutMasterId r:id="rId45"/>
  </p:handoutMasterIdLst>
  <p:sldIdLst>
    <p:sldId id="256" r:id="rId9"/>
    <p:sldId id="265" r:id="rId10"/>
    <p:sldId id="257" r:id="rId11"/>
    <p:sldId id="449" r:id="rId12"/>
    <p:sldId id="263" r:id="rId13"/>
    <p:sldId id="358" r:id="rId14"/>
    <p:sldId id="378" r:id="rId15"/>
    <p:sldId id="379" r:id="rId16"/>
    <p:sldId id="469" r:id="rId17"/>
    <p:sldId id="470" r:id="rId18"/>
    <p:sldId id="527" r:id="rId19"/>
    <p:sldId id="308" r:id="rId20"/>
    <p:sldId id="459" r:id="rId21"/>
    <p:sldId id="462" r:id="rId22"/>
    <p:sldId id="298" r:id="rId23"/>
    <p:sldId id="353" r:id="rId24"/>
    <p:sldId id="380" r:id="rId25"/>
    <p:sldId id="528" r:id="rId26"/>
    <p:sldId id="563" r:id="rId27"/>
    <p:sldId id="545" r:id="rId28"/>
    <p:sldId id="331" r:id="rId29"/>
    <p:sldId id="423" r:id="rId30"/>
    <p:sldId id="509" r:id="rId31"/>
    <p:sldId id="486" r:id="rId32"/>
    <p:sldId id="544" r:id="rId33"/>
    <p:sldId id="539" r:id="rId34"/>
    <p:sldId id="562" r:id="rId35"/>
    <p:sldId id="542" r:id="rId36"/>
    <p:sldId id="543" r:id="rId37"/>
    <p:sldId id="381" r:id="rId38"/>
    <p:sldId id="434" r:id="rId39"/>
    <p:sldId id="436" r:id="rId40"/>
    <p:sldId id="429" r:id="rId41"/>
    <p:sldId id="564" r:id="rId42"/>
    <p:sldId id="260" r:id="rId43"/>
  </p:sldIdLst>
  <p:sldSz cx="12192000" cy="6858000"/>
  <p:notesSz cx="7023100" cy="9309100"/>
  <p:custDataLst>
    <p:tags r:id="rId46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9AE23"/>
    <a:srgbClr val="99CC00"/>
    <a:srgbClr val="FFDD00"/>
    <a:srgbClr val="996633"/>
    <a:srgbClr val="FF0000"/>
    <a:srgbClr val="336699"/>
    <a:srgbClr val="008000"/>
    <a:srgbClr val="3366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37297F-FB19-44D1-A0A9-C65F52E553F2}" v="4" dt="2024-01-10T15:05:11.460"/>
    <p1510:client id="{70CBDCF1-6762-40DC-BC87-8517C67DA6EB}" v="5" dt="2023-12-06T14:49:25.367"/>
    <p1510:client id="{8FFB1054-E669-318A-236F-7BE63969F81A}" v="75" dt="2023-12-19T15:00:43.632"/>
    <p1510:client id="{C4751B3D-320C-4CA8-A0EF-B87E2E384834}" v="3" vWet="49" dt="2023-12-06T14:49:17.957"/>
    <p1510:client id="{F9ECDF92-7238-FE91-1F78-478F15E8437D}" v="49" dt="2023-12-19T14:41:18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4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52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gs" Target="tags/tag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Diagramm%20in%20Microsoft%20PowerPoint" TargetMode="External"/><Relationship Id="rId1" Type="http://schemas.openxmlformats.org/officeDocument/2006/relationships/image" Target="../media/image17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oleObject" Target="Diagramm%20in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enas01\OE_Abt_3\ABT3\Ausbrueche\2012\Serratia_Berlin\Berichte\Vorl&#228;ufiger_Ausbruchsbericht\Diagramme\Patienten_Pflegekraft_Verh&#228;ltnis_32_40_Madlen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image" Target="../media/image25.pn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image" Target="../media/image25.pn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desboone:Desktop:NOSO:HAI-FBO_Liste_2019052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desboone:Desktop:NOSO:HAI-FBO_Liste_201905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33989112501698E-2"/>
          <c:y val="7.3260166853913788E-2"/>
          <c:w val="0.93122886472654154"/>
          <c:h val="0.659341501685224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'[Diagramm in Microsoft PowerPoint]EpidemicCurveOhneProspectFälle'!$B$30</c:f>
              <c:strCache>
                <c:ptCount val="1"/>
                <c:pt idx="0">
                  <c:v>Ausbruchsklon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stretch>
                <a:fillRect/>
              </a:stretch>
            </a:blipFill>
            <a:ln w="25400">
              <a:noFill/>
            </a:ln>
          </c:spPr>
          <c:invertIfNegative val="0"/>
          <c:pictureOptions>
            <c:pictureFormat val="stackScale"/>
            <c:pictureStackUnit val="1"/>
          </c:pictureOptions>
          <c:cat>
            <c:numRef>
              <c:f>'[Diagramm in Microsoft PowerPoint]EpidemicCurveOhneProspectFälle'!$A$31:$A$62</c:f>
              <c:numCache>
                <c:formatCode>General</c:formatCode>
                <c:ptCount val="32"/>
                <c:pt idx="0">
                  <c:v>17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26</c:v>
                </c:pt>
                <c:pt idx="10">
                  <c:v>27</c:v>
                </c:pt>
                <c:pt idx="11">
                  <c:v>28</c:v>
                </c:pt>
                <c:pt idx="12">
                  <c:v>29</c:v>
                </c:pt>
                <c:pt idx="13">
                  <c:v>30</c:v>
                </c:pt>
                <c:pt idx="14">
                  <c:v>31</c:v>
                </c:pt>
                <c:pt idx="15">
                  <c:v>32</c:v>
                </c:pt>
                <c:pt idx="16">
                  <c:v>33</c:v>
                </c:pt>
                <c:pt idx="17">
                  <c:v>34</c:v>
                </c:pt>
                <c:pt idx="18">
                  <c:v>35</c:v>
                </c:pt>
                <c:pt idx="19">
                  <c:v>36</c:v>
                </c:pt>
                <c:pt idx="20">
                  <c:v>37</c:v>
                </c:pt>
                <c:pt idx="21">
                  <c:v>38</c:v>
                </c:pt>
                <c:pt idx="22">
                  <c:v>39</c:v>
                </c:pt>
                <c:pt idx="23">
                  <c:v>40</c:v>
                </c:pt>
                <c:pt idx="24">
                  <c:v>41</c:v>
                </c:pt>
                <c:pt idx="25">
                  <c:v>42</c:v>
                </c:pt>
                <c:pt idx="26">
                  <c:v>43</c:v>
                </c:pt>
                <c:pt idx="27">
                  <c:v>44</c:v>
                </c:pt>
                <c:pt idx="28">
                  <c:v>45</c:v>
                </c:pt>
                <c:pt idx="29">
                  <c:v>46</c:v>
                </c:pt>
                <c:pt idx="30">
                  <c:v>47</c:v>
                </c:pt>
                <c:pt idx="31">
                  <c:v>48</c:v>
                </c:pt>
              </c:numCache>
            </c:numRef>
          </c:cat>
          <c:val>
            <c:numRef>
              <c:f>'[Diagramm in Microsoft PowerPoint]EpidemicCurveOhneProspectFälle'!$B$31:$B$62</c:f>
              <c:numCache>
                <c:formatCode>General</c:formatCode>
                <c:ptCount val="32"/>
                <c:pt idx="12">
                  <c:v>1</c:v>
                </c:pt>
                <c:pt idx="14">
                  <c:v>1</c:v>
                </c:pt>
                <c:pt idx="15">
                  <c:v>1</c:v>
                </c:pt>
                <c:pt idx="18">
                  <c:v>2</c:v>
                </c:pt>
                <c:pt idx="19">
                  <c:v>1</c:v>
                </c:pt>
                <c:pt idx="24">
                  <c:v>3</c:v>
                </c:pt>
                <c:pt idx="2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02-42BD-9445-2C4193DC9C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85021056"/>
        <c:axId val="90793856"/>
      </c:barChart>
      <c:catAx>
        <c:axId val="85021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err="1"/>
                  <a:t>calender</a:t>
                </a:r>
                <a:r>
                  <a:rPr lang="de-DE"/>
                  <a:t> </a:t>
                </a:r>
                <a:r>
                  <a:rPr lang="de-DE" err="1"/>
                  <a:t>week</a:t>
                </a:r>
                <a:r>
                  <a:rPr lang="de-DE"/>
                  <a:t> 2011</a:t>
                </a:r>
              </a:p>
            </c:rich>
          </c:tx>
          <c:layout>
            <c:manualLayout>
              <c:xMode val="edge"/>
              <c:yMode val="edge"/>
              <c:x val="0.4492834507137406"/>
              <c:y val="0.822607016388231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0793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079385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N </a:t>
                </a:r>
                <a:r>
                  <a:rPr lang="de-DE" err="1"/>
                  <a:t>cases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3790606726269907E-2"/>
              <c:y val="0.3328104722792082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5021056"/>
        <c:crosses val="autoZero"/>
        <c:crossBetween val="between"/>
        <c:minorUnit val="1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33989112501698E-2"/>
          <c:y val="7.3260166853913788E-2"/>
          <c:w val="0.93122886472654154"/>
          <c:h val="0.659341501685224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'[Diagramm in Microsoft PowerPoint]EpidemicCurveOhneProspectFälle'!$B$30</c:f>
              <c:strCache>
                <c:ptCount val="1"/>
                <c:pt idx="0">
                  <c:v>known cases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stretch>
                <a:fillRect/>
              </a:stretch>
            </a:blipFill>
            <a:ln w="25400">
              <a:noFill/>
            </a:ln>
          </c:spPr>
          <c:invertIfNegative val="0"/>
          <c:pictureOptions>
            <c:pictureFormat val="stackScale"/>
            <c:pictureStackUnit val="1"/>
          </c:pictureOptions>
          <c:cat>
            <c:numRef>
              <c:f>'[Diagramm in Microsoft PowerPoint]EpidemicCurveOhneProspectFälle'!$A$31:$A$62</c:f>
              <c:numCache>
                <c:formatCode>General</c:formatCode>
                <c:ptCount val="32"/>
                <c:pt idx="0">
                  <c:v>17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26</c:v>
                </c:pt>
                <c:pt idx="10">
                  <c:v>27</c:v>
                </c:pt>
                <c:pt idx="11">
                  <c:v>28</c:v>
                </c:pt>
                <c:pt idx="12">
                  <c:v>29</c:v>
                </c:pt>
                <c:pt idx="13">
                  <c:v>30</c:v>
                </c:pt>
                <c:pt idx="14">
                  <c:v>31</c:v>
                </c:pt>
                <c:pt idx="15">
                  <c:v>32</c:v>
                </c:pt>
                <c:pt idx="16">
                  <c:v>33</c:v>
                </c:pt>
                <c:pt idx="17">
                  <c:v>34</c:v>
                </c:pt>
                <c:pt idx="18">
                  <c:v>35</c:v>
                </c:pt>
                <c:pt idx="19">
                  <c:v>36</c:v>
                </c:pt>
                <c:pt idx="20">
                  <c:v>37</c:v>
                </c:pt>
                <c:pt idx="21">
                  <c:v>38</c:v>
                </c:pt>
                <c:pt idx="22">
                  <c:v>39</c:v>
                </c:pt>
                <c:pt idx="23">
                  <c:v>40</c:v>
                </c:pt>
                <c:pt idx="24">
                  <c:v>41</c:v>
                </c:pt>
                <c:pt idx="25">
                  <c:v>42</c:v>
                </c:pt>
                <c:pt idx="26">
                  <c:v>43</c:v>
                </c:pt>
                <c:pt idx="27">
                  <c:v>44</c:v>
                </c:pt>
                <c:pt idx="28">
                  <c:v>45</c:v>
                </c:pt>
                <c:pt idx="29">
                  <c:v>46</c:v>
                </c:pt>
                <c:pt idx="30">
                  <c:v>47</c:v>
                </c:pt>
                <c:pt idx="31">
                  <c:v>48</c:v>
                </c:pt>
              </c:numCache>
            </c:numRef>
          </c:cat>
          <c:val>
            <c:numRef>
              <c:f>'[Diagramm in Microsoft PowerPoint]EpidemicCurveOhneProspectFälle'!$B$31:$B$62</c:f>
              <c:numCache>
                <c:formatCode>General</c:formatCode>
                <c:ptCount val="32"/>
                <c:pt idx="12">
                  <c:v>1</c:v>
                </c:pt>
                <c:pt idx="14">
                  <c:v>1</c:v>
                </c:pt>
                <c:pt idx="15">
                  <c:v>1</c:v>
                </c:pt>
                <c:pt idx="18">
                  <c:v>2</c:v>
                </c:pt>
                <c:pt idx="19">
                  <c:v>1</c:v>
                </c:pt>
                <c:pt idx="24">
                  <c:v>3</c:v>
                </c:pt>
                <c:pt idx="2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87-4C40-9C98-BD89DDCEDC37}"/>
            </c:ext>
          </c:extLst>
        </c:ser>
        <c:ser>
          <c:idx val="2"/>
          <c:order val="1"/>
          <c:tx>
            <c:strRef>
              <c:f>'[Diagramm in Microsoft PowerPoint]EpidemicCurveOhneProspectFälle'!$C$30</c:f>
              <c:strCache>
                <c:ptCount val="1"/>
                <c:pt idx="0">
                  <c:v>retrospective case search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2"/>
              <a:srcRect/>
              <a:stretch>
                <a:fillRect/>
              </a:stretch>
            </a:blipFill>
            <a:ln w="25400">
              <a:noFill/>
            </a:ln>
          </c:spPr>
          <c:invertIfNegative val="0"/>
          <c:pictureOptions>
            <c:pictureFormat val="stackScale"/>
            <c:pictureStackUnit val="1"/>
          </c:pictureOptions>
          <c:cat>
            <c:numRef>
              <c:f>'[Diagramm in Microsoft PowerPoint]EpidemicCurveOhneProspectFälle'!$A$31:$A$62</c:f>
              <c:numCache>
                <c:formatCode>General</c:formatCode>
                <c:ptCount val="32"/>
                <c:pt idx="0">
                  <c:v>17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26</c:v>
                </c:pt>
                <c:pt idx="10">
                  <c:v>27</c:v>
                </c:pt>
                <c:pt idx="11">
                  <c:v>28</c:v>
                </c:pt>
                <c:pt idx="12">
                  <c:v>29</c:v>
                </c:pt>
                <c:pt idx="13">
                  <c:v>30</c:v>
                </c:pt>
                <c:pt idx="14">
                  <c:v>31</c:v>
                </c:pt>
                <c:pt idx="15">
                  <c:v>32</c:v>
                </c:pt>
                <c:pt idx="16">
                  <c:v>33</c:v>
                </c:pt>
                <c:pt idx="17">
                  <c:v>34</c:v>
                </c:pt>
                <c:pt idx="18">
                  <c:v>35</c:v>
                </c:pt>
                <c:pt idx="19">
                  <c:v>36</c:v>
                </c:pt>
                <c:pt idx="20">
                  <c:v>37</c:v>
                </c:pt>
                <c:pt idx="21">
                  <c:v>38</c:v>
                </c:pt>
                <c:pt idx="22">
                  <c:v>39</c:v>
                </c:pt>
                <c:pt idx="23">
                  <c:v>40</c:v>
                </c:pt>
                <c:pt idx="24">
                  <c:v>41</c:v>
                </c:pt>
                <c:pt idx="25">
                  <c:v>42</c:v>
                </c:pt>
                <c:pt idx="26">
                  <c:v>43</c:v>
                </c:pt>
                <c:pt idx="27">
                  <c:v>44</c:v>
                </c:pt>
                <c:pt idx="28">
                  <c:v>45</c:v>
                </c:pt>
                <c:pt idx="29">
                  <c:v>46</c:v>
                </c:pt>
                <c:pt idx="30">
                  <c:v>47</c:v>
                </c:pt>
                <c:pt idx="31">
                  <c:v>48</c:v>
                </c:pt>
              </c:numCache>
            </c:numRef>
          </c:cat>
          <c:val>
            <c:numRef>
              <c:f>'[Diagramm in Microsoft PowerPoint]EpidemicCurveOhneProspectFälle'!$C$31:$C$62</c:f>
              <c:numCache>
                <c:formatCode>General</c:formatCode>
                <c:ptCount val="32"/>
                <c:pt idx="0">
                  <c:v>1</c:v>
                </c:pt>
                <c:pt idx="4">
                  <c:v>1</c:v>
                </c:pt>
                <c:pt idx="7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87-4C40-9C98-BD89DDCEDC37}"/>
            </c:ext>
          </c:extLst>
        </c:ser>
        <c:ser>
          <c:idx val="0"/>
          <c:order val="2"/>
          <c:tx>
            <c:strRef>
              <c:f>'[Diagramm in Microsoft PowerPoint]EpidemicCurveOhneProspectFälle'!$D$30</c:f>
              <c:strCache>
                <c:ptCount val="1"/>
                <c:pt idx="0">
                  <c:v>prospective case search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cat>
            <c:numRef>
              <c:f>'[Diagramm in Microsoft PowerPoint]EpidemicCurveOhneProspectFälle'!$A$31:$A$62</c:f>
              <c:numCache>
                <c:formatCode>General</c:formatCode>
                <c:ptCount val="32"/>
                <c:pt idx="0">
                  <c:v>17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26</c:v>
                </c:pt>
                <c:pt idx="10">
                  <c:v>27</c:v>
                </c:pt>
                <c:pt idx="11">
                  <c:v>28</c:v>
                </c:pt>
                <c:pt idx="12">
                  <c:v>29</c:v>
                </c:pt>
                <c:pt idx="13">
                  <c:v>30</c:v>
                </c:pt>
                <c:pt idx="14">
                  <c:v>31</c:v>
                </c:pt>
                <c:pt idx="15">
                  <c:v>32</c:v>
                </c:pt>
                <c:pt idx="16">
                  <c:v>33</c:v>
                </c:pt>
                <c:pt idx="17">
                  <c:v>34</c:v>
                </c:pt>
                <c:pt idx="18">
                  <c:v>35</c:v>
                </c:pt>
                <c:pt idx="19">
                  <c:v>36</c:v>
                </c:pt>
                <c:pt idx="20">
                  <c:v>37</c:v>
                </c:pt>
                <c:pt idx="21">
                  <c:v>38</c:v>
                </c:pt>
                <c:pt idx="22">
                  <c:v>39</c:v>
                </c:pt>
                <c:pt idx="23">
                  <c:v>40</c:v>
                </c:pt>
                <c:pt idx="24">
                  <c:v>41</c:v>
                </c:pt>
                <c:pt idx="25">
                  <c:v>42</c:v>
                </c:pt>
                <c:pt idx="26">
                  <c:v>43</c:v>
                </c:pt>
                <c:pt idx="27">
                  <c:v>44</c:v>
                </c:pt>
                <c:pt idx="28">
                  <c:v>45</c:v>
                </c:pt>
                <c:pt idx="29">
                  <c:v>46</c:v>
                </c:pt>
                <c:pt idx="30">
                  <c:v>47</c:v>
                </c:pt>
                <c:pt idx="31">
                  <c:v>48</c:v>
                </c:pt>
              </c:numCache>
            </c:numRef>
          </c:cat>
          <c:val>
            <c:numRef>
              <c:f>'[Diagramm in Microsoft PowerPoint]EpidemicCurveOhneProspectFälle'!$D$31:$D$62</c:f>
              <c:numCache>
                <c:formatCode>General</c:formatCode>
                <c:ptCount val="32"/>
                <c:pt idx="26">
                  <c:v>4</c:v>
                </c:pt>
                <c:pt idx="27">
                  <c:v>3</c:v>
                </c:pt>
                <c:pt idx="28">
                  <c:v>1</c:v>
                </c:pt>
                <c:pt idx="29">
                  <c:v>1</c:v>
                </c:pt>
                <c:pt idx="3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87-4C40-9C98-BD89DDCED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1837952"/>
        <c:axId val="91839872"/>
      </c:barChart>
      <c:catAx>
        <c:axId val="91837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err="1"/>
                  <a:t>calendar</a:t>
                </a:r>
                <a:r>
                  <a:rPr lang="de-DE"/>
                  <a:t> </a:t>
                </a:r>
                <a:r>
                  <a:rPr lang="de-DE" err="1"/>
                  <a:t>week</a:t>
                </a:r>
                <a:r>
                  <a:rPr lang="de-DE"/>
                  <a:t> 2011</a:t>
                </a:r>
              </a:p>
            </c:rich>
          </c:tx>
          <c:layout>
            <c:manualLayout>
              <c:xMode val="edge"/>
              <c:yMode val="edge"/>
              <c:x val="0.4492834507137406"/>
              <c:y val="0.822607016388231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1839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183987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/>
                  <a:t>cases</a:t>
                </a:r>
              </a:p>
            </c:rich>
          </c:tx>
          <c:layout>
            <c:manualLayout>
              <c:xMode val="edge"/>
              <c:yMode val="edge"/>
              <c:x val="1.3790606726269907E-2"/>
              <c:y val="0.3328104722792082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1837952"/>
        <c:crosses val="autoZero"/>
        <c:crossBetween val="between"/>
        <c:minorUnit val="1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2540244969378828"/>
          <c:y val="0.902056788356001"/>
          <c:w val="0.45631497529289283"/>
          <c:h val="5.9485405233436726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Diagramm40!$I$3</c:f>
              <c:strCache>
                <c:ptCount val="1"/>
                <c:pt idx="0">
                  <c:v>&lt;2,5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Diagramm40!$J$2:$L$2</c:f>
              <c:strCache>
                <c:ptCount val="3"/>
                <c:pt idx="0">
                  <c:v>Frühdienst</c:v>
                </c:pt>
                <c:pt idx="1">
                  <c:v>Spätdienst</c:v>
                </c:pt>
                <c:pt idx="2">
                  <c:v>Nachtdienst</c:v>
                </c:pt>
              </c:strCache>
            </c:strRef>
          </c:cat>
          <c:val>
            <c:numRef>
              <c:f>Diagramm40!$J$3:$L$3</c:f>
              <c:numCache>
                <c:formatCode>0</c:formatCode>
                <c:ptCount val="3"/>
                <c:pt idx="0">
                  <c:v>14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70-4B62-8C31-D6ED7DAA418E}"/>
            </c:ext>
          </c:extLst>
        </c:ser>
        <c:ser>
          <c:idx val="1"/>
          <c:order val="1"/>
          <c:tx>
            <c:strRef>
              <c:f>Diagramm40!$I$4</c:f>
              <c:strCache>
                <c:ptCount val="1"/>
                <c:pt idx="0">
                  <c:v>2,5-3,5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Diagramm40!$J$2:$L$2</c:f>
              <c:strCache>
                <c:ptCount val="3"/>
                <c:pt idx="0">
                  <c:v>Frühdienst</c:v>
                </c:pt>
                <c:pt idx="1">
                  <c:v>Spätdienst</c:v>
                </c:pt>
                <c:pt idx="2">
                  <c:v>Nachtdienst</c:v>
                </c:pt>
              </c:strCache>
            </c:strRef>
          </c:cat>
          <c:val>
            <c:numRef>
              <c:f>Diagramm40!$J$4:$L$4</c:f>
              <c:numCache>
                <c:formatCode>0</c:formatCode>
                <c:ptCount val="3"/>
                <c:pt idx="0">
                  <c:v>72</c:v>
                </c:pt>
                <c:pt idx="1">
                  <c:v>27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70-4B62-8C31-D6ED7DAA418E}"/>
            </c:ext>
          </c:extLst>
        </c:ser>
        <c:ser>
          <c:idx val="2"/>
          <c:order val="2"/>
          <c:tx>
            <c:strRef>
              <c:f>Diagramm40!$I$5</c:f>
              <c:strCache>
                <c:ptCount val="1"/>
                <c:pt idx="0">
                  <c:v>&gt;3,5-4,5</c:v>
                </c:pt>
              </c:strCache>
            </c:strRef>
          </c:tx>
          <c:spPr>
            <a:solidFill>
              <a:srgbClr val="FAFA78"/>
            </a:solidFill>
          </c:spPr>
          <c:invertIfNegative val="0"/>
          <c:cat>
            <c:strRef>
              <c:f>Diagramm40!$J$2:$L$2</c:f>
              <c:strCache>
                <c:ptCount val="3"/>
                <c:pt idx="0">
                  <c:v>Frühdienst</c:v>
                </c:pt>
                <c:pt idx="1">
                  <c:v>Spätdienst</c:v>
                </c:pt>
                <c:pt idx="2">
                  <c:v>Nachtdienst</c:v>
                </c:pt>
              </c:strCache>
            </c:strRef>
          </c:cat>
          <c:val>
            <c:numRef>
              <c:f>Diagramm40!$J$5:$L$5</c:f>
              <c:numCache>
                <c:formatCode>0</c:formatCode>
                <c:ptCount val="3"/>
                <c:pt idx="0">
                  <c:v>15</c:v>
                </c:pt>
                <c:pt idx="1">
                  <c:v>74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70-4B62-8C31-D6ED7DAA418E}"/>
            </c:ext>
          </c:extLst>
        </c:ser>
        <c:ser>
          <c:idx val="3"/>
          <c:order val="3"/>
          <c:tx>
            <c:strRef>
              <c:f>Diagramm40!$I$6</c:f>
              <c:strCache>
                <c:ptCount val="1"/>
                <c:pt idx="0">
                  <c:v>&gt;4,5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Diagramm40!$J$2:$L$2</c:f>
              <c:strCache>
                <c:ptCount val="3"/>
                <c:pt idx="0">
                  <c:v>Frühdienst</c:v>
                </c:pt>
                <c:pt idx="1">
                  <c:v>Spätdienst</c:v>
                </c:pt>
                <c:pt idx="2">
                  <c:v>Nachtdienst</c:v>
                </c:pt>
              </c:strCache>
            </c:strRef>
          </c:cat>
          <c:val>
            <c:numRef>
              <c:f>Diagramm40!$J$6:$L$6</c:f>
              <c:numCache>
                <c:formatCode>0</c:formatCode>
                <c:ptCount val="3"/>
                <c:pt idx="0">
                  <c:v>2</c:v>
                </c:pt>
                <c:pt idx="1">
                  <c:v>2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70-4B62-8C31-D6ED7DAA4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856064"/>
        <c:axId val="90870144"/>
      </c:barChart>
      <c:catAx>
        <c:axId val="908560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90870144"/>
        <c:crosses val="autoZero"/>
        <c:auto val="1"/>
        <c:lblAlgn val="ctr"/>
        <c:lblOffset val="100"/>
        <c:noMultiLvlLbl val="0"/>
      </c:catAx>
      <c:valAx>
        <c:axId val="908701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08560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latin typeface="ScalaSans-Regular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952704054582607E-2"/>
          <c:y val="5.084372892043177E-2"/>
          <c:w val="0.89594000267871809"/>
          <c:h val="0.7282863490938789"/>
        </c:manualLayout>
      </c:layout>
      <c:barChart>
        <c:barDir val="col"/>
        <c:grouping val="stacked"/>
        <c:varyColors val="0"/>
        <c:ser>
          <c:idx val="0"/>
          <c:order val="0"/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cat>
            <c:numRef>
              <c:f>Tabelle1!$E$103:$E$135</c:f>
              <c:numCache>
                <c:formatCode>General</c:formatCode>
                <c:ptCount val="33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35</c:v>
                </c:pt>
                <c:pt idx="27">
                  <c:v>36</c:v>
                </c:pt>
                <c:pt idx="28">
                  <c:v>37</c:v>
                </c:pt>
                <c:pt idx="29">
                  <c:v>38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</c:numCache>
            </c:numRef>
          </c:cat>
          <c:val>
            <c:numRef>
              <c:f>Tabelle1!$F$103:$F$135</c:f>
              <c:numCache>
                <c:formatCode>General</c:formatCode>
                <c:ptCount val="33"/>
                <c:pt idx="2">
                  <c:v>3</c:v>
                </c:pt>
                <c:pt idx="3">
                  <c:v>1</c:v>
                </c:pt>
                <c:pt idx="22">
                  <c:v>1</c:v>
                </c:pt>
                <c:pt idx="23">
                  <c:v>3</c:v>
                </c:pt>
                <c:pt idx="24">
                  <c:v>18</c:v>
                </c:pt>
                <c:pt idx="25">
                  <c:v>1</c:v>
                </c:pt>
                <c:pt idx="26">
                  <c:v>2</c:v>
                </c:pt>
                <c:pt idx="27">
                  <c:v>4</c:v>
                </c:pt>
                <c:pt idx="3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F2-4BEF-A3F9-DCC91116D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88732160"/>
        <c:axId val="188734080"/>
      </c:barChart>
      <c:catAx>
        <c:axId val="188732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sz="1800" err="1"/>
                  <a:t>Calendar</a:t>
                </a:r>
                <a:r>
                  <a:rPr lang="de-DE" sz="1800"/>
                  <a:t> </a:t>
                </a:r>
                <a:r>
                  <a:rPr lang="de-DE" sz="1800" err="1"/>
                  <a:t>week</a:t>
                </a:r>
                <a:endParaRPr lang="de-DE" sz="1800"/>
              </a:p>
            </c:rich>
          </c:tx>
          <c:layout>
            <c:manualLayout>
              <c:xMode val="edge"/>
              <c:yMode val="edge"/>
              <c:x val="0.32847008695553226"/>
              <c:y val="0.823502236709583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2400000"/>
          <a:lstStyle/>
          <a:p>
            <a:pPr>
              <a:defRPr/>
            </a:pPr>
            <a:endParaRPr lang="en-US"/>
          </a:p>
        </c:txPr>
        <c:crossAx val="188734080"/>
        <c:crosses val="autoZero"/>
        <c:auto val="1"/>
        <c:lblAlgn val="ctr"/>
        <c:lblOffset val="100"/>
        <c:noMultiLvlLbl val="0"/>
      </c:catAx>
      <c:valAx>
        <c:axId val="1887340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/>
                  <a:t>Number of cases</a:t>
                </a:r>
              </a:p>
            </c:rich>
          </c:tx>
          <c:layout>
            <c:manualLayout>
              <c:xMode val="edge"/>
              <c:yMode val="edge"/>
              <c:x val="0"/>
              <c:y val="0.175864697423056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8732160"/>
        <c:crosses val="autoZero"/>
        <c:crossBetween val="between"/>
        <c:majorUnit val="1"/>
      </c:valAx>
      <c:spPr>
        <a:noFill/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897658805366285E-2"/>
          <c:y val="2.7721641703453027E-2"/>
          <c:w val="0.89594000267871809"/>
          <c:h val="0.7282863490938789"/>
        </c:manualLayout>
      </c:layout>
      <c:barChart>
        <c:barDir val="col"/>
        <c:grouping val="stacked"/>
        <c:varyColors val="0"/>
        <c:ser>
          <c:idx val="0"/>
          <c:order val="0"/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cat>
            <c:numRef>
              <c:f>Tabelle1!$E$103:$E$135</c:f>
              <c:numCache>
                <c:formatCode>General</c:formatCode>
                <c:ptCount val="33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35</c:v>
                </c:pt>
                <c:pt idx="27">
                  <c:v>36</c:v>
                </c:pt>
                <c:pt idx="28">
                  <c:v>37</c:v>
                </c:pt>
                <c:pt idx="29">
                  <c:v>38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</c:numCache>
            </c:numRef>
          </c:cat>
          <c:val>
            <c:numRef>
              <c:f>Tabelle1!$F$103:$F$135</c:f>
              <c:numCache>
                <c:formatCode>General</c:formatCode>
                <c:ptCount val="33"/>
                <c:pt idx="2">
                  <c:v>3</c:v>
                </c:pt>
                <c:pt idx="3">
                  <c:v>1</c:v>
                </c:pt>
                <c:pt idx="22">
                  <c:v>1</c:v>
                </c:pt>
                <c:pt idx="23">
                  <c:v>3</c:v>
                </c:pt>
                <c:pt idx="24">
                  <c:v>18</c:v>
                </c:pt>
                <c:pt idx="25">
                  <c:v>1</c:v>
                </c:pt>
                <c:pt idx="26">
                  <c:v>2</c:v>
                </c:pt>
                <c:pt idx="27">
                  <c:v>4</c:v>
                </c:pt>
                <c:pt idx="3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F-433D-8FD9-ACC211551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89355904"/>
        <c:axId val="189358080"/>
      </c:barChart>
      <c:catAx>
        <c:axId val="189355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sz="1800" err="1"/>
                  <a:t>calendar</a:t>
                </a:r>
                <a:r>
                  <a:rPr lang="de-DE" sz="1800" baseline="0"/>
                  <a:t> </a:t>
                </a:r>
                <a:r>
                  <a:rPr lang="de-DE" sz="1800" baseline="0" err="1"/>
                  <a:t>week</a:t>
                </a:r>
                <a:r>
                  <a:rPr lang="de-DE" sz="1800" baseline="0"/>
                  <a:t> </a:t>
                </a:r>
                <a:endParaRPr lang="de-DE" sz="1800"/>
              </a:p>
            </c:rich>
          </c:tx>
          <c:layout>
            <c:manualLayout>
              <c:xMode val="edge"/>
              <c:yMode val="edge"/>
              <c:x val="0.32847008695553226"/>
              <c:y val="0.823502236709583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2400000"/>
          <a:lstStyle/>
          <a:p>
            <a:pPr>
              <a:defRPr/>
            </a:pPr>
            <a:endParaRPr lang="en-US"/>
          </a:p>
        </c:txPr>
        <c:crossAx val="189358080"/>
        <c:crosses val="autoZero"/>
        <c:auto val="1"/>
        <c:lblAlgn val="ctr"/>
        <c:lblOffset val="100"/>
        <c:noMultiLvlLbl val="0"/>
      </c:catAx>
      <c:valAx>
        <c:axId val="1893580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/>
                  <a:t>number</a:t>
                </a:r>
                <a:r>
                  <a:rPr lang="en-US" sz="1800" baseline="0"/>
                  <a:t> of cases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0"/>
              <c:y val="0.175864697423056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9355904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772266496665397"/>
          <c:y val="2.5329658649710901E-2"/>
          <c:w val="0.34350793019759301"/>
          <c:h val="0.859724100101337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'Path-cases-deaths'!$G$276</c:f>
              <c:strCache>
                <c:ptCount val="1"/>
                <c:pt idx="0">
                  <c:v>Hospital</c:v>
                </c:pt>
              </c:strCache>
            </c:strRef>
          </c:tx>
          <c:spPr>
            <a:effectLst/>
          </c:spPr>
          <c:invertIfNegative val="0"/>
          <c:cat>
            <c:strRef>
              <c:f>'Path-cases-deaths'!$F$277:$F$288</c:f>
              <c:strCache>
                <c:ptCount val="12"/>
                <c:pt idx="0">
                  <c:v>Blastoschizomyces capitatus </c:v>
                </c:pt>
                <c:pt idx="1">
                  <c:v>Cyclospora cayetanensis</c:v>
                </c:pt>
                <c:pt idx="2">
                  <c:v>Streptococci (GAS)</c:v>
                </c:pt>
                <c:pt idx="3">
                  <c:v>Klebsiella pneumoniae</c:v>
                </c:pt>
                <c:pt idx="4">
                  <c:v>Citrobacter freundii</c:v>
                </c:pt>
                <c:pt idx="5">
                  <c:v>Campylobacter jejuni</c:v>
                </c:pt>
                <c:pt idx="6">
                  <c:v>Bacillus cereus</c:v>
                </c:pt>
                <c:pt idx="7">
                  <c:v>Clostridium perfringens</c:v>
                </c:pt>
                <c:pt idx="8">
                  <c:v>Escherichia coli / EHEC</c:v>
                </c:pt>
                <c:pt idx="9">
                  <c:v>Norovirus</c:v>
                </c:pt>
                <c:pt idx="10">
                  <c:v>Salmonella</c:v>
                </c:pt>
                <c:pt idx="11">
                  <c:v>Listeria monocytogenes</c:v>
                </c:pt>
              </c:strCache>
            </c:strRef>
          </c:cat>
          <c:val>
            <c:numRef>
              <c:f>'Path-cases-deaths'!$G$277:$G$288</c:f>
              <c:numCache>
                <c:formatCode>General</c:formatCode>
                <c:ptCount val="12"/>
                <c:pt idx="0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7</c:v>
                </c:pt>
                <c:pt idx="1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E6-42E1-B503-ABE959A865D4}"/>
            </c:ext>
          </c:extLst>
        </c:ser>
        <c:ser>
          <c:idx val="1"/>
          <c:order val="1"/>
          <c:tx>
            <c:strRef>
              <c:f>'Path-cases-deaths'!$H$276</c:f>
              <c:strCache>
                <c:ptCount val="1"/>
                <c:pt idx="0">
                  <c:v>Multiple settings</c:v>
                </c:pt>
              </c:strCache>
            </c:strRef>
          </c:tx>
          <c:spPr>
            <a:effectLst/>
          </c:spPr>
          <c:invertIfNegative val="0"/>
          <c:cat>
            <c:strRef>
              <c:f>'Path-cases-deaths'!$F$277:$F$288</c:f>
              <c:strCache>
                <c:ptCount val="12"/>
                <c:pt idx="0">
                  <c:v>Blastoschizomyces capitatus </c:v>
                </c:pt>
                <c:pt idx="1">
                  <c:v>Cyclospora cayetanensis</c:v>
                </c:pt>
                <c:pt idx="2">
                  <c:v>Streptococci (GAS)</c:v>
                </c:pt>
                <c:pt idx="3">
                  <c:v>Klebsiella pneumoniae</c:v>
                </c:pt>
                <c:pt idx="4">
                  <c:v>Citrobacter freundii</c:v>
                </c:pt>
                <c:pt idx="5">
                  <c:v>Campylobacter jejuni</c:v>
                </c:pt>
                <c:pt idx="6">
                  <c:v>Bacillus cereus</c:v>
                </c:pt>
                <c:pt idx="7">
                  <c:v>Clostridium perfringens</c:v>
                </c:pt>
                <c:pt idx="8">
                  <c:v>Escherichia coli / EHEC</c:v>
                </c:pt>
                <c:pt idx="9">
                  <c:v>Norovirus</c:v>
                </c:pt>
                <c:pt idx="10">
                  <c:v>Salmonella</c:v>
                </c:pt>
                <c:pt idx="11">
                  <c:v>Listeria monocytogenes</c:v>
                </c:pt>
              </c:strCache>
            </c:strRef>
          </c:cat>
          <c:val>
            <c:numRef>
              <c:f>'Path-cases-deaths'!$H$277:$H$288</c:f>
              <c:numCache>
                <c:formatCode>General</c:formatCode>
                <c:ptCount val="12"/>
                <c:pt idx="9">
                  <c:v>4</c:v>
                </c:pt>
                <c:pt idx="10">
                  <c:v>4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E6-42E1-B503-ABE959A865D4}"/>
            </c:ext>
          </c:extLst>
        </c:ser>
        <c:ser>
          <c:idx val="2"/>
          <c:order val="2"/>
          <c:tx>
            <c:strRef>
              <c:f>'Path-cases-deaths'!$I$276</c:f>
              <c:strCache>
                <c:ptCount val="1"/>
                <c:pt idx="0">
                  <c:v>Nursing/Elderly home</c:v>
                </c:pt>
              </c:strCache>
            </c:strRef>
          </c:tx>
          <c:spPr>
            <a:effectLst/>
          </c:spPr>
          <c:invertIfNegative val="0"/>
          <c:cat>
            <c:strRef>
              <c:f>'Path-cases-deaths'!$F$277:$F$288</c:f>
              <c:strCache>
                <c:ptCount val="12"/>
                <c:pt idx="0">
                  <c:v>Blastoschizomyces capitatus </c:v>
                </c:pt>
                <c:pt idx="1">
                  <c:v>Cyclospora cayetanensis</c:v>
                </c:pt>
                <c:pt idx="2">
                  <c:v>Streptococci (GAS)</c:v>
                </c:pt>
                <c:pt idx="3">
                  <c:v>Klebsiella pneumoniae</c:v>
                </c:pt>
                <c:pt idx="4">
                  <c:v>Citrobacter freundii</c:v>
                </c:pt>
                <c:pt idx="5">
                  <c:v>Campylobacter jejuni</c:v>
                </c:pt>
                <c:pt idx="6">
                  <c:v>Bacillus cereus</c:v>
                </c:pt>
                <c:pt idx="7">
                  <c:v>Clostridium perfringens</c:v>
                </c:pt>
                <c:pt idx="8">
                  <c:v>Escherichia coli / EHEC</c:v>
                </c:pt>
                <c:pt idx="9">
                  <c:v>Norovirus</c:v>
                </c:pt>
                <c:pt idx="10">
                  <c:v>Salmonella</c:v>
                </c:pt>
                <c:pt idx="11">
                  <c:v>Listeria monocytogenes</c:v>
                </c:pt>
              </c:strCache>
            </c:strRef>
          </c:cat>
          <c:val>
            <c:numRef>
              <c:f>'Path-cases-deaths'!$I$277:$I$288</c:f>
              <c:numCache>
                <c:formatCode>General</c:formatCode>
                <c:ptCount val="12"/>
                <c:pt idx="1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E6-42E1-B503-ABE959A865D4}"/>
            </c:ext>
          </c:extLst>
        </c:ser>
        <c:ser>
          <c:idx val="3"/>
          <c:order val="3"/>
          <c:tx>
            <c:strRef>
              <c:f>'Path-cases-deaths'!$J$276</c:f>
              <c:strCache>
                <c:ptCount val="1"/>
                <c:pt idx="0">
                  <c:v>Rehabilitation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effectLst/>
          </c:spPr>
          <c:invertIfNegative val="0"/>
          <c:cat>
            <c:strRef>
              <c:f>'Path-cases-deaths'!$F$277:$F$288</c:f>
              <c:strCache>
                <c:ptCount val="12"/>
                <c:pt idx="0">
                  <c:v>Blastoschizomyces capitatus </c:v>
                </c:pt>
                <c:pt idx="1">
                  <c:v>Cyclospora cayetanensis</c:v>
                </c:pt>
                <c:pt idx="2">
                  <c:v>Streptococci (GAS)</c:v>
                </c:pt>
                <c:pt idx="3">
                  <c:v>Klebsiella pneumoniae</c:v>
                </c:pt>
                <c:pt idx="4">
                  <c:v>Citrobacter freundii</c:v>
                </c:pt>
                <c:pt idx="5">
                  <c:v>Campylobacter jejuni</c:v>
                </c:pt>
                <c:pt idx="6">
                  <c:v>Bacillus cereus</c:v>
                </c:pt>
                <c:pt idx="7">
                  <c:v>Clostridium perfringens</c:v>
                </c:pt>
                <c:pt idx="8">
                  <c:v>Escherichia coli / EHEC</c:v>
                </c:pt>
                <c:pt idx="9">
                  <c:v>Norovirus</c:v>
                </c:pt>
                <c:pt idx="10">
                  <c:v>Salmonella</c:v>
                </c:pt>
                <c:pt idx="11">
                  <c:v>Listeria monocytogenes</c:v>
                </c:pt>
              </c:strCache>
            </c:strRef>
          </c:cat>
          <c:val>
            <c:numRef>
              <c:f>'Path-cases-deaths'!$J$277:$J$288</c:f>
              <c:numCache>
                <c:formatCode>General</c:formatCode>
                <c:ptCount val="12"/>
                <c:pt idx="6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E6-42E1-B503-ABE959A86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054720"/>
        <c:axId val="103060608"/>
      </c:barChart>
      <c:catAx>
        <c:axId val="1030547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1400"/>
            </a:pPr>
            <a:endParaRPr lang="en-US"/>
          </a:p>
        </c:txPr>
        <c:crossAx val="103060608"/>
        <c:crosses val="autoZero"/>
        <c:auto val="1"/>
        <c:lblAlgn val="ctr"/>
        <c:lblOffset val="100"/>
        <c:noMultiLvlLbl val="0"/>
      </c:catAx>
      <c:valAx>
        <c:axId val="10306060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Number of outbreaks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3054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000789376029605"/>
          <c:y val="3.7593128877255001E-2"/>
          <c:w val="0.285869548629889"/>
          <c:h val="0.499868314214934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1021444479677802"/>
          <c:y val="0.21324348397510201"/>
          <c:w val="0.43001885519083"/>
          <c:h val="0.529724041153491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'Path-cases-deaths'!$G$260</c:f>
              <c:strCache>
                <c:ptCount val="1"/>
                <c:pt idx="0">
                  <c:v>Hospital</c:v>
                </c:pt>
              </c:strCache>
            </c:strRef>
          </c:tx>
          <c:spPr>
            <a:effectLst/>
          </c:spPr>
          <c:invertIfNegative val="0"/>
          <c:cat>
            <c:strRef>
              <c:f>'Path-cases-deaths'!$F$261:$F$264</c:f>
              <c:strCache>
                <c:ptCount val="4"/>
                <c:pt idx="0">
                  <c:v>Campylobacter jejuni</c:v>
                </c:pt>
                <c:pt idx="1">
                  <c:v>Listeria monocytogenes</c:v>
                </c:pt>
                <c:pt idx="2">
                  <c:v>Salmonella</c:v>
                </c:pt>
                <c:pt idx="3">
                  <c:v>Norovirus</c:v>
                </c:pt>
              </c:strCache>
            </c:strRef>
          </c:cat>
          <c:val>
            <c:numRef>
              <c:f>'Path-cases-deaths'!$G$261:$G$264</c:f>
              <c:numCache>
                <c:formatCode>General</c:formatCode>
                <c:ptCount val="4"/>
                <c:pt idx="1">
                  <c:v>2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68-4FA0-B0C4-A4E5DE8122A6}"/>
            </c:ext>
          </c:extLst>
        </c:ser>
        <c:ser>
          <c:idx val="1"/>
          <c:order val="1"/>
          <c:tx>
            <c:strRef>
              <c:f>'Path-cases-deaths'!$H$260</c:f>
              <c:strCache>
                <c:ptCount val="1"/>
                <c:pt idx="0">
                  <c:v>Rehabilitation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effectLst/>
          </c:spPr>
          <c:invertIfNegative val="0"/>
          <c:cat>
            <c:strRef>
              <c:f>'Path-cases-deaths'!$F$261:$F$264</c:f>
              <c:strCache>
                <c:ptCount val="4"/>
                <c:pt idx="0">
                  <c:v>Campylobacter jejuni</c:v>
                </c:pt>
                <c:pt idx="1">
                  <c:v>Listeria monocytogenes</c:v>
                </c:pt>
                <c:pt idx="2">
                  <c:v>Salmonella</c:v>
                </c:pt>
                <c:pt idx="3">
                  <c:v>Norovirus</c:v>
                </c:pt>
              </c:strCache>
            </c:strRef>
          </c:cat>
          <c:val>
            <c:numRef>
              <c:f>'Path-cases-deaths'!$H$261:$H$264</c:f>
              <c:numCache>
                <c:formatCode>General</c:formatCode>
                <c:ptCount val="4"/>
                <c:pt idx="0">
                  <c:v>2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68-4FA0-B0C4-A4E5DE812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085952"/>
        <c:axId val="103087488"/>
      </c:barChart>
      <c:catAx>
        <c:axId val="1030859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3087488"/>
        <c:crosses val="autoZero"/>
        <c:auto val="1"/>
        <c:lblAlgn val="ctr"/>
        <c:lblOffset val="100"/>
        <c:noMultiLvlLbl val="0"/>
      </c:catAx>
      <c:valAx>
        <c:axId val="10308748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Number of outbreaks</a:t>
                </a:r>
              </a:p>
            </c:rich>
          </c:tx>
          <c:layout>
            <c:manualLayout>
              <c:xMode val="edge"/>
              <c:yMode val="edge"/>
              <c:x val="0.31358222847795297"/>
              <c:y val="0.898430105577644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30859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425965501616099"/>
          <c:y val="0"/>
          <c:w val="0.74574034498383901"/>
          <c:h val="0.1512495184773950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DADB77-64B3-4712-B90A-8B6293AF8DCA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2927F1F4-EF37-4C19-ADA8-AB84FC9EA70C}">
      <dgm:prSet phldrT="[Text]" custT="1"/>
      <dgm:spPr/>
      <dgm:t>
        <a:bodyPr/>
        <a:lstStyle/>
        <a:p>
          <a:r>
            <a:rPr lang="de-DE" sz="2000" err="1"/>
            <a:t>suspected</a:t>
          </a:r>
          <a:endParaRPr lang="de-DE" sz="2000"/>
        </a:p>
      </dgm:t>
    </dgm:pt>
    <dgm:pt modelId="{0FE52E07-2657-42AA-A972-FCBF9DDADE7B}" type="parTrans" cxnId="{5CAE7194-0CDC-453B-A19F-D82904829DE3}">
      <dgm:prSet/>
      <dgm:spPr/>
      <dgm:t>
        <a:bodyPr/>
        <a:lstStyle/>
        <a:p>
          <a:endParaRPr lang="de-DE" sz="2000"/>
        </a:p>
      </dgm:t>
    </dgm:pt>
    <dgm:pt modelId="{2D865220-621A-47D0-95C9-C1CBB1A2CE0B}" type="sibTrans" cxnId="{5CAE7194-0CDC-453B-A19F-D82904829DE3}">
      <dgm:prSet/>
      <dgm:spPr/>
      <dgm:t>
        <a:bodyPr/>
        <a:lstStyle/>
        <a:p>
          <a:endParaRPr lang="de-DE" sz="2000"/>
        </a:p>
      </dgm:t>
    </dgm:pt>
    <dgm:pt modelId="{170F605F-01C3-4B0A-8F4E-FDE1A947E0BE}">
      <dgm:prSet phldrT="[Text]" custT="1"/>
      <dgm:spPr/>
      <dgm:t>
        <a:bodyPr/>
        <a:lstStyle/>
        <a:p>
          <a:r>
            <a:rPr lang="de-DE" sz="2400"/>
            <a:t>non-</a:t>
          </a:r>
          <a:r>
            <a:rPr lang="de-DE" sz="2400" err="1"/>
            <a:t>case</a:t>
          </a:r>
          <a:endParaRPr lang="de-DE" sz="2400"/>
        </a:p>
      </dgm:t>
    </dgm:pt>
    <dgm:pt modelId="{20CC6D14-02BF-4A8C-BC43-D617F712478A}" type="parTrans" cxnId="{07791081-9F7E-40CB-9D17-3338D5EAB558}">
      <dgm:prSet/>
      <dgm:spPr/>
      <dgm:t>
        <a:bodyPr/>
        <a:lstStyle/>
        <a:p>
          <a:endParaRPr lang="de-DE" sz="2000"/>
        </a:p>
      </dgm:t>
    </dgm:pt>
    <dgm:pt modelId="{36A9ADCD-0DFC-4490-817D-BAAA29A42CAF}" type="sibTrans" cxnId="{07791081-9F7E-40CB-9D17-3338D5EAB558}">
      <dgm:prSet/>
      <dgm:spPr/>
      <dgm:t>
        <a:bodyPr/>
        <a:lstStyle/>
        <a:p>
          <a:endParaRPr lang="de-DE" sz="2000"/>
        </a:p>
      </dgm:t>
    </dgm:pt>
    <dgm:pt modelId="{78F5467A-FD09-4B69-9CE7-92CB13BAFFE2}">
      <dgm:prSet phldrT="[Text]" custT="1"/>
      <dgm:spPr/>
      <dgm:t>
        <a:bodyPr/>
        <a:lstStyle/>
        <a:p>
          <a:r>
            <a:rPr lang="de-DE" sz="2400"/>
            <a:t>Case (</a:t>
          </a:r>
          <a:r>
            <a:rPr lang="de-DE" sz="2400" err="1"/>
            <a:t>infected</a:t>
          </a:r>
          <a:r>
            <a:rPr lang="de-DE" sz="2400"/>
            <a:t>)</a:t>
          </a:r>
        </a:p>
      </dgm:t>
    </dgm:pt>
    <dgm:pt modelId="{3088AA48-D68E-4DDE-81F4-AB205588415C}" type="parTrans" cxnId="{9CD94673-926C-470C-9D39-DE45E16FCFB9}">
      <dgm:prSet/>
      <dgm:spPr/>
      <dgm:t>
        <a:bodyPr/>
        <a:lstStyle/>
        <a:p>
          <a:endParaRPr lang="de-DE" sz="2000"/>
        </a:p>
      </dgm:t>
    </dgm:pt>
    <dgm:pt modelId="{C3D67385-F6B7-4484-ACB1-824797A0FBA7}" type="sibTrans" cxnId="{9CD94673-926C-470C-9D39-DE45E16FCFB9}">
      <dgm:prSet/>
      <dgm:spPr/>
      <dgm:t>
        <a:bodyPr/>
        <a:lstStyle/>
        <a:p>
          <a:endParaRPr lang="de-DE" sz="2000"/>
        </a:p>
      </dgm:t>
    </dgm:pt>
    <dgm:pt modelId="{AB0BFA44-1F84-4403-B4E7-260C5A127084}" type="pres">
      <dgm:prSet presAssocID="{9CDADB77-64B3-4712-B90A-8B6293AF8DCA}" presName="compositeShape" presStyleCnt="0">
        <dgm:presLayoutVars>
          <dgm:chMax val="7"/>
          <dgm:dir/>
          <dgm:resizeHandles val="exact"/>
        </dgm:presLayoutVars>
      </dgm:prSet>
      <dgm:spPr/>
    </dgm:pt>
    <dgm:pt modelId="{B521C340-BC21-4CEA-96D2-30F67EFD6F46}" type="pres">
      <dgm:prSet presAssocID="{9CDADB77-64B3-4712-B90A-8B6293AF8DCA}" presName="wedge1" presStyleLbl="node1" presStyleIdx="0" presStyleCnt="3" custLinFactNeighborX="-4337" custLinFactNeighborY="3360"/>
      <dgm:spPr/>
    </dgm:pt>
    <dgm:pt modelId="{E56985FE-F648-4282-86A5-0046361B1B38}" type="pres">
      <dgm:prSet presAssocID="{9CDADB77-64B3-4712-B90A-8B6293AF8DC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8D3E32C-7A22-442C-BA99-A86905E0823D}" type="pres">
      <dgm:prSet presAssocID="{9CDADB77-64B3-4712-B90A-8B6293AF8DCA}" presName="wedge2" presStyleLbl="node1" presStyleIdx="1" presStyleCnt="3"/>
      <dgm:spPr/>
    </dgm:pt>
    <dgm:pt modelId="{2024C424-FC95-4597-B1EC-7DE51C7B17FD}" type="pres">
      <dgm:prSet presAssocID="{9CDADB77-64B3-4712-B90A-8B6293AF8DC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65BB46F-C985-40A8-8631-FEB264829F1E}" type="pres">
      <dgm:prSet presAssocID="{9CDADB77-64B3-4712-B90A-8B6293AF8DCA}" presName="wedge3" presStyleLbl="node1" presStyleIdx="2" presStyleCnt="3"/>
      <dgm:spPr/>
    </dgm:pt>
    <dgm:pt modelId="{82E8972B-4ED9-4237-8D80-79ED03203B6F}" type="pres">
      <dgm:prSet presAssocID="{9CDADB77-64B3-4712-B90A-8B6293AF8DC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35C0611-3388-41A0-844E-DD5D90AD1A79}" type="presOf" srcId="{78F5467A-FD09-4B69-9CE7-92CB13BAFFE2}" destId="{82E8972B-4ED9-4237-8D80-79ED03203B6F}" srcOrd="1" destOrd="0" presId="urn:microsoft.com/office/officeart/2005/8/layout/chart3"/>
    <dgm:cxn modelId="{B19FB915-2C16-4A5C-ABE7-28F495FA158C}" type="presOf" srcId="{2927F1F4-EF37-4C19-ADA8-AB84FC9EA70C}" destId="{E56985FE-F648-4282-86A5-0046361B1B38}" srcOrd="1" destOrd="0" presId="urn:microsoft.com/office/officeart/2005/8/layout/chart3"/>
    <dgm:cxn modelId="{DEDC1918-4F72-4F54-9E0E-2F45C1F1F604}" type="presOf" srcId="{170F605F-01C3-4B0A-8F4E-FDE1A947E0BE}" destId="{2024C424-FC95-4597-B1EC-7DE51C7B17FD}" srcOrd="1" destOrd="0" presId="urn:microsoft.com/office/officeart/2005/8/layout/chart3"/>
    <dgm:cxn modelId="{9CD94673-926C-470C-9D39-DE45E16FCFB9}" srcId="{9CDADB77-64B3-4712-B90A-8B6293AF8DCA}" destId="{78F5467A-FD09-4B69-9CE7-92CB13BAFFE2}" srcOrd="2" destOrd="0" parTransId="{3088AA48-D68E-4DDE-81F4-AB205588415C}" sibTransId="{C3D67385-F6B7-4484-ACB1-824797A0FBA7}"/>
    <dgm:cxn modelId="{07791081-9F7E-40CB-9D17-3338D5EAB558}" srcId="{9CDADB77-64B3-4712-B90A-8B6293AF8DCA}" destId="{170F605F-01C3-4B0A-8F4E-FDE1A947E0BE}" srcOrd="1" destOrd="0" parTransId="{20CC6D14-02BF-4A8C-BC43-D617F712478A}" sibTransId="{36A9ADCD-0DFC-4490-817D-BAAA29A42CAF}"/>
    <dgm:cxn modelId="{2CA4E493-2179-4414-B1C3-5F87DC43461D}" type="presOf" srcId="{9CDADB77-64B3-4712-B90A-8B6293AF8DCA}" destId="{AB0BFA44-1F84-4403-B4E7-260C5A127084}" srcOrd="0" destOrd="0" presId="urn:microsoft.com/office/officeart/2005/8/layout/chart3"/>
    <dgm:cxn modelId="{5CAE7194-0CDC-453B-A19F-D82904829DE3}" srcId="{9CDADB77-64B3-4712-B90A-8B6293AF8DCA}" destId="{2927F1F4-EF37-4C19-ADA8-AB84FC9EA70C}" srcOrd="0" destOrd="0" parTransId="{0FE52E07-2657-42AA-A972-FCBF9DDADE7B}" sibTransId="{2D865220-621A-47D0-95C9-C1CBB1A2CE0B}"/>
    <dgm:cxn modelId="{F83CD2A0-FAFD-4E2A-9E2A-65B4CE7A389A}" type="presOf" srcId="{170F605F-01C3-4B0A-8F4E-FDE1A947E0BE}" destId="{B8D3E32C-7A22-442C-BA99-A86905E0823D}" srcOrd="0" destOrd="0" presId="urn:microsoft.com/office/officeart/2005/8/layout/chart3"/>
    <dgm:cxn modelId="{076CE2BC-91CC-4853-9873-8D446A4AE33B}" type="presOf" srcId="{2927F1F4-EF37-4C19-ADA8-AB84FC9EA70C}" destId="{B521C340-BC21-4CEA-96D2-30F67EFD6F46}" srcOrd="0" destOrd="0" presId="urn:microsoft.com/office/officeart/2005/8/layout/chart3"/>
    <dgm:cxn modelId="{3A4B50D6-D79F-41E5-A06F-2096CE9956A0}" type="presOf" srcId="{78F5467A-FD09-4B69-9CE7-92CB13BAFFE2}" destId="{365BB46F-C985-40A8-8631-FEB264829F1E}" srcOrd="0" destOrd="0" presId="urn:microsoft.com/office/officeart/2005/8/layout/chart3"/>
    <dgm:cxn modelId="{7528422F-2518-40B7-892C-E403D1E68186}" type="presParOf" srcId="{AB0BFA44-1F84-4403-B4E7-260C5A127084}" destId="{B521C340-BC21-4CEA-96D2-30F67EFD6F46}" srcOrd="0" destOrd="0" presId="urn:microsoft.com/office/officeart/2005/8/layout/chart3"/>
    <dgm:cxn modelId="{17067CCA-AA3E-478F-AD8E-454AFBE1BBE4}" type="presParOf" srcId="{AB0BFA44-1F84-4403-B4E7-260C5A127084}" destId="{E56985FE-F648-4282-86A5-0046361B1B38}" srcOrd="1" destOrd="0" presId="urn:microsoft.com/office/officeart/2005/8/layout/chart3"/>
    <dgm:cxn modelId="{52F8ABFE-35B1-4E5D-AC94-2BA81B06F7B6}" type="presParOf" srcId="{AB0BFA44-1F84-4403-B4E7-260C5A127084}" destId="{B8D3E32C-7A22-442C-BA99-A86905E0823D}" srcOrd="2" destOrd="0" presId="urn:microsoft.com/office/officeart/2005/8/layout/chart3"/>
    <dgm:cxn modelId="{BA5F226A-5E5F-4CF4-B2A7-34FAA12E620C}" type="presParOf" srcId="{AB0BFA44-1F84-4403-B4E7-260C5A127084}" destId="{2024C424-FC95-4597-B1EC-7DE51C7B17FD}" srcOrd="3" destOrd="0" presId="urn:microsoft.com/office/officeart/2005/8/layout/chart3"/>
    <dgm:cxn modelId="{7DF54F8B-70E8-4F20-9978-C1D0AA11BA30}" type="presParOf" srcId="{AB0BFA44-1F84-4403-B4E7-260C5A127084}" destId="{365BB46F-C985-40A8-8631-FEB264829F1E}" srcOrd="4" destOrd="0" presId="urn:microsoft.com/office/officeart/2005/8/layout/chart3"/>
    <dgm:cxn modelId="{6E193FCD-3680-4CA8-8C42-1B18459B4DB0}" type="presParOf" srcId="{AB0BFA44-1F84-4403-B4E7-260C5A127084}" destId="{82E8972B-4ED9-4237-8D80-79ED03203B6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1C340-BC21-4CEA-96D2-30F67EFD6F46}">
      <dsp:nvSpPr>
        <dsp:cNvPr id="0" name=""/>
        <dsp:cNvSpPr/>
      </dsp:nvSpPr>
      <dsp:spPr>
        <a:xfrm>
          <a:off x="1138901" y="467146"/>
          <a:ext cx="4099315" cy="409931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err="1"/>
            <a:t>suspected</a:t>
          </a:r>
          <a:endParaRPr lang="de-DE" sz="2000" kern="1200"/>
        </a:p>
      </dsp:txBody>
      <dsp:txXfrm>
        <a:off x="3367660" y="1223567"/>
        <a:ext cx="1390839" cy="1366438"/>
      </dsp:txXfrm>
    </dsp:sp>
    <dsp:sp modelId="{B8D3E32C-7A22-442C-BA99-A86905E0823D}">
      <dsp:nvSpPr>
        <dsp:cNvPr id="0" name=""/>
        <dsp:cNvSpPr/>
      </dsp:nvSpPr>
      <dsp:spPr>
        <a:xfrm>
          <a:off x="1105379" y="451412"/>
          <a:ext cx="4099315" cy="409931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non-</a:t>
          </a:r>
          <a:r>
            <a:rPr lang="de-DE" sz="2400" kern="1200" err="1"/>
            <a:t>case</a:t>
          </a:r>
          <a:endParaRPr lang="de-DE" sz="2400" kern="1200"/>
        </a:p>
      </dsp:txBody>
      <dsp:txXfrm>
        <a:off x="2227810" y="3037885"/>
        <a:ext cx="1854452" cy="1268835"/>
      </dsp:txXfrm>
    </dsp:sp>
    <dsp:sp modelId="{365BB46F-C985-40A8-8631-FEB264829F1E}">
      <dsp:nvSpPr>
        <dsp:cNvPr id="0" name=""/>
        <dsp:cNvSpPr/>
      </dsp:nvSpPr>
      <dsp:spPr>
        <a:xfrm>
          <a:off x="1105379" y="451412"/>
          <a:ext cx="4099315" cy="409931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Case (</a:t>
          </a:r>
          <a:r>
            <a:rPr lang="de-DE" sz="2400" kern="1200" err="1"/>
            <a:t>infected</a:t>
          </a:r>
          <a:r>
            <a:rPr lang="de-DE" sz="2400" kern="1200"/>
            <a:t>)</a:t>
          </a:r>
        </a:p>
      </dsp:txBody>
      <dsp:txXfrm>
        <a:off x="1544591" y="1256635"/>
        <a:ext cx="1390839" cy="1366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0.12017</cdr:x>
      <cdr:y>0.3117</cdr:y>
    </cdr:from>
    <cdr:to>
      <cdr:x>0.32829</cdr:x>
      <cdr:y>0.41412</cdr:y>
    </cdr:to>
    <cdr:sp macro="" textlink="">
      <cdr:nvSpPr>
        <cdr:cNvPr id="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95376" y="1123950"/>
          <a:ext cx="1897058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de-DE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altLang="de-DE" dirty="0" err="1"/>
            <a:t>known</a:t>
          </a:r>
          <a:r>
            <a:rPr lang="de-DE" altLang="de-DE" dirty="0"/>
            <a:t> </a:t>
          </a:r>
          <a:r>
            <a:rPr lang="de-DE" altLang="de-DE" dirty="0" err="1"/>
            <a:t>cases</a:t>
          </a:r>
          <a:r>
            <a:rPr lang="de-DE" altLang="de-DE" dirty="0"/>
            <a:t> n=11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1.21835E-7</cdr:x>
      <cdr:y>0.13708</cdr:y>
    </cdr:from>
    <cdr:to>
      <cdr:x>0.09947</cdr:x>
      <cdr:y>0.21388</cdr:y>
    </cdr:to>
    <cdr:sp macro="" textlink="">
      <cdr:nvSpPr>
        <cdr:cNvPr id="2" name="Rechteck 1"/>
        <cdr:cNvSpPr/>
      </cdr:nvSpPr>
      <cdr:spPr>
        <a:xfrm xmlns:a="http://schemas.openxmlformats.org/drawingml/2006/main">
          <a:off x="1" y="738414"/>
          <a:ext cx="816428" cy="41365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de-DE" sz="1400" dirty="0" err="1">
              <a:solidFill>
                <a:schemeClr val="tx1"/>
              </a:solidFill>
            </a:rPr>
            <a:t>Night</a:t>
          </a:r>
          <a:endParaRPr lang="de-DE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</cdr:x>
      <cdr:y>0.40721</cdr:y>
    </cdr:from>
    <cdr:to>
      <cdr:x>0.09883</cdr:x>
      <cdr:y>0.484</cdr:y>
    </cdr:to>
    <cdr:sp macro="" textlink="">
      <cdr:nvSpPr>
        <cdr:cNvPr id="3" name="Rechteck 2"/>
        <cdr:cNvSpPr/>
      </cdr:nvSpPr>
      <cdr:spPr>
        <a:xfrm xmlns:a="http://schemas.openxmlformats.org/drawingml/2006/main">
          <a:off x="0" y="2193471"/>
          <a:ext cx="827315" cy="41365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dirty="0" err="1">
              <a:solidFill>
                <a:schemeClr val="tx1"/>
              </a:solidFill>
            </a:rPr>
            <a:t>Evening</a:t>
          </a:r>
          <a:endParaRPr lang="de-DE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</cdr:x>
      <cdr:y>0.6935</cdr:y>
    </cdr:from>
    <cdr:to>
      <cdr:x>0.09883</cdr:x>
      <cdr:y>0.77029</cdr:y>
    </cdr:to>
    <cdr:sp macro="" textlink="">
      <cdr:nvSpPr>
        <cdr:cNvPr id="4" name="Rechteck 3"/>
        <cdr:cNvSpPr/>
      </cdr:nvSpPr>
      <cdr:spPr>
        <a:xfrm xmlns:a="http://schemas.openxmlformats.org/drawingml/2006/main">
          <a:off x="-293914" y="3735614"/>
          <a:ext cx="827315" cy="41365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dirty="0">
              <a:solidFill>
                <a:schemeClr val="tx1"/>
              </a:solidFill>
            </a:rPr>
            <a:t>Day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545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534988"/>
            <a:ext cx="4221163" cy="237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9211" y="3235559"/>
            <a:ext cx="5618480" cy="537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7569" y="8841859"/>
            <a:ext cx="3043891" cy="465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30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355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890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fld id="{563D8747-08B5-45B5-805E-A4138F7DE31E}" type="slidenum">
              <a:rPr lang="de-DE" altLang="de-DE" smtClean="0"/>
              <a:pPr eaLnBrk="1" hangingPunct="1"/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6145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065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Mittels</a:t>
            </a:r>
            <a:r>
              <a:rPr lang="de-DE" baseline="0"/>
              <a:t> molekularer Surveillance hätten bis zu 30 Fälle und ein Todesfall verhindert werden können. Zusammenhänge zwischen Patienten in weit voneinander entfernten Krankenhäusern können so detektiert werden.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/>
              <a:t>Wir schätzen, dass uns nur 1/3 der tatsächlichen Fälle bekannt sind, mittels Früherkennung wären voraussichtlich viele weitere Personen vor Erkrankung geschützt worden. </a:t>
            </a:r>
            <a:endParaRPr lang="de-DE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Früherkennung braucht die </a:t>
            </a:r>
            <a:r>
              <a:rPr lang="de-DE" b="1"/>
              <a:t>Integration</a:t>
            </a:r>
            <a:r>
              <a:rPr lang="de-DE"/>
              <a:t> verschiedener </a:t>
            </a:r>
            <a:r>
              <a:rPr lang="de-DE" b="1"/>
              <a:t>Datenquellen</a:t>
            </a:r>
            <a:r>
              <a:rPr lang="de-DE"/>
              <a:t> um </a:t>
            </a:r>
            <a:r>
              <a:rPr lang="de-DE" b="1"/>
              <a:t>rechtzeitig</a:t>
            </a:r>
            <a:r>
              <a:rPr lang="de-DE"/>
              <a:t> über Ausbruchsgeschehen informiert zu sein.</a:t>
            </a:r>
            <a:endParaRPr lang="de-DE" b="1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514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086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65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023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9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AD59E-16E6-4719-8E98-5A02BDF1924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495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562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6519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>
                <a:ea typeface="ＭＳ Ｐゴシック" pitchFamily="34" charset="-128"/>
              </a:rPr>
              <a:t>HAIs may be caused by infectious agents from:</a:t>
            </a:r>
          </a:p>
          <a:p>
            <a:r>
              <a:rPr lang="en-US" altLang="el-GR">
                <a:ea typeface="ＭＳ Ｐゴシック" pitchFamily="34" charset="-128"/>
              </a:rPr>
              <a:t> 1] Endogenous sources are body sites, such as the skin, nose, mouth, gastrointestinal (GI) tract, or vagina that are normally inhabited by microorganisms.</a:t>
            </a:r>
          </a:p>
          <a:p>
            <a:r>
              <a:rPr lang="en-US" altLang="el-GR">
                <a:ea typeface="ＭＳ Ｐゴシック" pitchFamily="34" charset="-128"/>
              </a:rPr>
              <a:t> 2] Exogenous sources are those external to the patient, such as patient care personnel, visitors, patient care equipment, medical devices, or the health care environment</a:t>
            </a:r>
          </a:p>
          <a:p>
            <a:endParaRPr lang="fr-FR" altLang="el-GR"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>
                <a:solidFill>
                  <a:schemeClr val="tx2"/>
                </a:solidFill>
                <a:latin typeface="Arial"/>
                <a:ea typeface="ＭＳ Ｐゴシック" pitchFamily="34" charset="-128"/>
              </a:defRPr>
            </a:lvl1pPr>
            <a:lvl2pPr marL="742950" indent="-285750">
              <a:defRPr sz="5400" b="1">
                <a:solidFill>
                  <a:schemeClr val="tx2"/>
                </a:solidFill>
                <a:latin typeface="Arial"/>
                <a:ea typeface="ＭＳ Ｐゴシック" pitchFamily="34" charset="-128"/>
              </a:defRPr>
            </a:lvl2pPr>
            <a:lvl3pPr marL="1143000" indent="-228600">
              <a:defRPr sz="5400" b="1">
                <a:solidFill>
                  <a:schemeClr val="tx2"/>
                </a:solidFill>
                <a:latin typeface="Arial"/>
                <a:ea typeface="ＭＳ Ｐゴシック" pitchFamily="34" charset="-128"/>
              </a:defRPr>
            </a:lvl3pPr>
            <a:lvl4pPr marL="1600200" indent="-228600">
              <a:defRPr sz="5400" b="1">
                <a:solidFill>
                  <a:schemeClr val="tx2"/>
                </a:solidFill>
                <a:latin typeface="Arial"/>
                <a:ea typeface="ＭＳ Ｐゴシック" pitchFamily="34" charset="-128"/>
              </a:defRPr>
            </a:lvl4pPr>
            <a:lvl5pPr marL="2057400" indent="-228600">
              <a:defRPr sz="5400" b="1">
                <a:solidFill>
                  <a:schemeClr val="tx2"/>
                </a:solidFill>
                <a:latin typeface="Arial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latin typeface="Arial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latin typeface="Arial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latin typeface="Arial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latin typeface="Arial"/>
                <a:ea typeface="ＭＳ Ｐゴシック" pitchFamily="34" charset="-128"/>
              </a:defRPr>
            </a:lvl9pPr>
          </a:lstStyle>
          <a:p>
            <a:fld id="{4B428700-B3AF-4A6C-9DA0-A7AE209CED62}" type="slidenum">
              <a:rPr lang="fr-FR" altLang="en-US" sz="1200" b="0" smtClean="0">
                <a:solidFill>
                  <a:schemeClr val="tx1"/>
                </a:solidFill>
              </a:rPr>
              <a:t>18</a:t>
            </a:fld>
            <a:endParaRPr lang="fr-FR" alt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60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Die tatsächliche Anzahl von lebensmittelbedingten Erkrankungen in der Bevölkerung ist deutlich höher: Untererfassung</a:t>
            </a:r>
          </a:p>
          <a:p>
            <a:endParaRPr lang="de-DE" altLang="de-DE"/>
          </a:p>
        </p:txBody>
      </p:sp>
      <p:sp>
        <p:nvSpPr>
          <p:cNvPr id="73732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48BE39F8-F536-4E8C-A993-72576140CB83}" type="slidenum">
              <a:rPr lang="de-DE" altLang="de-DE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99596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D944FA-BBD4-485E-A550-6157F55E32CD}" type="slidenum">
              <a:rPr lang="de-DE" altLang="de-DE"/>
              <a:pPr/>
              <a:t>25</a:t>
            </a:fld>
            <a:endParaRPr lang="de-DE" altLang="de-DE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MRSA Screening hatte scheinbar zur Folge, dass Kliniker von bakteriologischem Screening ausgingen, aber lediglich eine suche nach MRSA stattfand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5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1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0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71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F4E4A6F-C230-467F-8E56-A9ABBA08A15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20254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8FD6A-8D8D-4CDB-8870-5C69B09C51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751917" y="6453188"/>
            <a:ext cx="1219200" cy="914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0114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269861" indent="-26986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latin typeface="Tahoma" pitchFamily="34" charset="0"/>
                <a:cs typeface="Tahoma" pitchFamily="34" charset="0"/>
              </a:defRPr>
            </a:lvl2pPr>
            <a:lvl3pPr marL="541312" indent="-271449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1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73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0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26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59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609599" y="1155700"/>
            <a:ext cx="10790124" cy="5302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599" y="593637"/>
            <a:ext cx="10790123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77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20AE-39AB-4088-97E9-629E28E234D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57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0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12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61" indent="-269861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541312" indent="-271449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32000" y="4320014"/>
            <a:ext cx="10972800" cy="19418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tIns="36000" bIns="36000" anchor="ctr" anchorCtr="0"/>
          <a:lstStyle>
            <a:lvl1pPr algn="r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178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354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285" indent="-28573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252" indent="-22858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218" indent="-22858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298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87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5" Type="http://schemas.openxmlformats.org/officeDocument/2006/relationships/hyperlink" Target="https://www.ecdc.europa.eu/sites/default/files/documents/healthcare-associated--infections-antimicrobial-use-point-prevalence-survey-2016-2017.pdf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hyperlink" Target="https://www.eurosurveillance.org/content/10.2807/1560-7917.ES.2018.23.46.1800516" TargetMode="Externa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hyperlink" Target="https://www.ecdc.europa.eu/en/publications-data/point-prevalence-survey-healthcare-associated-infections-and-antimicrobial-use-2016-2017" TargetMode="Externa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ankenhausinfektionen.info/ki-de/kischulungsmaterialie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cademic.oup.com/ofid/article/9/5/ofac114/6544879" TargetMode="External"/><Relationship Id="rId5" Type="http://schemas.openxmlformats.org/officeDocument/2006/relationships/hyperlink" Target="https://www.ncbi.nlm.nih.gov/pmc/articles/PMC9007922/" TargetMode="Externa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academic.oup.com/ofid/article/9/5/ofac114/6544879" TargetMode="External"/><Relationship Id="rId3" Type="http://schemas.openxmlformats.org/officeDocument/2006/relationships/chart" Target="../charts/chart5.xml"/><Relationship Id="rId7" Type="http://schemas.openxmlformats.org/officeDocument/2006/relationships/hyperlink" Target="https://www.ncbi.nlm.nih.gov/pmc/articles/PMC9007922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eurosurveillance.org/content/10.2807/1560-7917.ES.2021.26.41.2001278" TargetMode="External"/><Relationship Id="rId5" Type="http://schemas.openxmlformats.org/officeDocument/2006/relationships/image" Target="../media/image29.png"/><Relationship Id="rId4" Type="http://schemas.openxmlformats.org/officeDocument/2006/relationships/chart" Target="../charts/char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57" y="4135444"/>
            <a:ext cx="11226365" cy="2290523"/>
          </a:xfrm>
        </p:spPr>
        <p:txBody>
          <a:bodyPr/>
          <a:lstStyle/>
          <a:p>
            <a:br>
              <a:rPr lang="en-GB" sz="4000" b="1"/>
            </a:br>
            <a:r>
              <a:rPr lang="en-GB" sz="3600" b="1"/>
              <a:t>Healthcare-associated infections: reservoirs of microorganisms and routes of transmission </a:t>
            </a:r>
            <a:br>
              <a:rPr lang="en-GB" sz="4000" b="1"/>
            </a:br>
            <a:r>
              <a:rPr lang="en-GB" sz="2800" b="1"/>
              <a:t>Sebastian Haller</a:t>
            </a:r>
            <a:endParaRPr lang="en-GB" sz="4000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057" y="3600010"/>
            <a:ext cx="10869432" cy="462721"/>
          </a:xfrm>
        </p:spPr>
        <p:txBody>
          <a:bodyPr/>
          <a:lstStyle/>
          <a:p>
            <a:r>
              <a:rPr lang="en-GB" sz="2800" b="0"/>
              <a:t>Investigation and control of outbreaks of healthcare-associated infections</a:t>
            </a:r>
            <a:r>
              <a:rPr lang="en-US" sz="2800" b="0"/>
              <a:t> </a:t>
            </a:r>
            <a:endParaRPr lang="en-GB" sz="2800" b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4057" y="6425967"/>
            <a:ext cx="10739804" cy="2329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Aft>
                <a:spcPct val="30000"/>
              </a:spcAft>
            </a:pPr>
            <a:r>
              <a:rPr lang="en-GB" sz="2000">
                <a:solidFill>
                  <a:schemeClr val="bg1"/>
                </a:solidFill>
              </a:rPr>
              <a:t>19 October 2023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033673-D8F2-3848-A40D-D7B028190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err="1">
                <a:solidFill>
                  <a:schemeClr val="accent1"/>
                </a:solidFill>
              </a:rPr>
              <a:t>Prevalence</a:t>
            </a:r>
            <a:r>
              <a:rPr lang="de-DE">
                <a:solidFill>
                  <a:schemeClr val="accent1"/>
                </a:solidFill>
              </a:rPr>
              <a:t> </a:t>
            </a:r>
            <a:r>
              <a:rPr lang="de-DE" err="1">
                <a:solidFill>
                  <a:schemeClr val="accent1"/>
                </a:solidFill>
              </a:rPr>
              <a:t>of</a:t>
            </a:r>
            <a:r>
              <a:rPr lang="de-DE">
                <a:solidFill>
                  <a:schemeClr val="accent1"/>
                </a:solidFill>
              </a:rPr>
              <a:t> </a:t>
            </a:r>
            <a:r>
              <a:rPr lang="de-DE" err="1">
                <a:solidFill>
                  <a:schemeClr val="accent1"/>
                </a:solidFill>
              </a:rPr>
              <a:t>healthcare-associated</a:t>
            </a:r>
            <a:r>
              <a:rPr lang="de-DE">
                <a:solidFill>
                  <a:schemeClr val="accent1"/>
                </a:solidFill>
              </a:rPr>
              <a:t> </a:t>
            </a:r>
            <a:r>
              <a:rPr lang="de-DE" err="1">
                <a:solidFill>
                  <a:schemeClr val="accent1"/>
                </a:solidFill>
              </a:rPr>
              <a:t>infections</a:t>
            </a:r>
            <a:r>
              <a:rPr lang="de-DE">
                <a:solidFill>
                  <a:schemeClr val="accent1"/>
                </a:solidFill>
              </a:rPr>
              <a:t> (HAI) </a:t>
            </a:r>
            <a:br>
              <a:rPr lang="de-DE">
                <a:solidFill>
                  <a:schemeClr val="accent1"/>
                </a:solidFill>
              </a:rPr>
            </a:br>
            <a:r>
              <a:rPr lang="de-DE">
                <a:solidFill>
                  <a:schemeClr val="accent1"/>
                </a:solidFill>
              </a:rPr>
              <a:t>Point </a:t>
            </a:r>
            <a:r>
              <a:rPr lang="de-DE" err="1">
                <a:solidFill>
                  <a:schemeClr val="accent1"/>
                </a:solidFill>
              </a:rPr>
              <a:t>prevalence</a:t>
            </a:r>
            <a:r>
              <a:rPr lang="de-DE">
                <a:solidFill>
                  <a:schemeClr val="accent1"/>
                </a:solidFill>
              </a:rPr>
              <a:t> </a:t>
            </a:r>
            <a:r>
              <a:rPr lang="de-DE" err="1">
                <a:solidFill>
                  <a:schemeClr val="accent1"/>
                </a:solidFill>
              </a:rPr>
              <a:t>survey</a:t>
            </a:r>
            <a:endParaRPr lang="de-DE">
              <a:solidFill>
                <a:schemeClr val="accent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790289-973F-AA44-9902-3799EE4D9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/>
              <a:t>1,735 </a:t>
            </a:r>
            <a:r>
              <a:rPr lang="de-DE" sz="2400" err="1"/>
              <a:t>hospitals</a:t>
            </a:r>
            <a:r>
              <a:rPr lang="de-DE" sz="2400"/>
              <a:t> </a:t>
            </a:r>
            <a:r>
              <a:rPr lang="de-DE" sz="2400" err="1"/>
              <a:t>from</a:t>
            </a:r>
            <a:r>
              <a:rPr lang="de-DE" sz="2400"/>
              <a:t> 28 EU/EEA countries </a:t>
            </a:r>
            <a:r>
              <a:rPr lang="de-DE" sz="2400" err="1"/>
              <a:t>provided</a:t>
            </a:r>
            <a:r>
              <a:rPr lang="de-DE" sz="2400"/>
              <a:t> </a:t>
            </a:r>
            <a:r>
              <a:rPr lang="de-DE" sz="2400" err="1"/>
              <a:t>data</a:t>
            </a:r>
            <a:endParaRPr lang="de-DE" sz="2400"/>
          </a:p>
          <a:p>
            <a:r>
              <a:rPr lang="de-DE" sz="2400"/>
              <a:t>Study </a:t>
            </a:r>
            <a:r>
              <a:rPr lang="de-DE" sz="2400" err="1"/>
              <a:t>population</a:t>
            </a:r>
            <a:r>
              <a:rPr lang="de-DE" sz="2400"/>
              <a:t>: 310,755 </a:t>
            </a:r>
            <a:r>
              <a:rPr lang="de-DE" sz="2400" err="1"/>
              <a:t>patients</a:t>
            </a:r>
            <a:r>
              <a:rPr lang="de-DE" sz="2400"/>
              <a:t> </a:t>
            </a:r>
          </a:p>
          <a:p>
            <a:r>
              <a:rPr lang="de-DE" sz="2400"/>
              <a:t>18,287 </a:t>
            </a:r>
            <a:r>
              <a:rPr lang="de-DE" sz="2400" err="1"/>
              <a:t>patients</a:t>
            </a:r>
            <a:r>
              <a:rPr lang="de-DE" sz="2400"/>
              <a:t> </a:t>
            </a:r>
            <a:r>
              <a:rPr lang="de-DE" sz="2400" err="1"/>
              <a:t>with</a:t>
            </a:r>
            <a:r>
              <a:rPr lang="de-DE" sz="2400"/>
              <a:t> HAI</a:t>
            </a:r>
          </a:p>
          <a:p>
            <a:r>
              <a:rPr lang="de-DE" sz="2400" err="1"/>
              <a:t>Prevalence</a:t>
            </a:r>
            <a:r>
              <a:rPr lang="de-DE" sz="2400"/>
              <a:t>: 5.9% (</a:t>
            </a:r>
            <a:r>
              <a:rPr lang="de-DE" sz="2400" err="1"/>
              <a:t>country</a:t>
            </a:r>
            <a:r>
              <a:rPr lang="de-DE" sz="2400"/>
              <a:t> </a:t>
            </a:r>
            <a:r>
              <a:rPr lang="de-DE" sz="2400" err="1"/>
              <a:t>range</a:t>
            </a:r>
            <a:r>
              <a:rPr lang="de-DE" sz="2400"/>
              <a:t>: 2.9-10.0% )</a:t>
            </a: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9DAAE0-F652-4513-BE37-46B842F0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4A6F-C230-467F-8E56-A9ABBA08A15E}" type="slidenum">
              <a:rPr lang="de-DE" smtClean="0"/>
              <a:t>10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B1FCA0F-16DE-4FAD-A47F-D26EB3F7B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728" y="3705728"/>
            <a:ext cx="5129079" cy="31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65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0D7F0398-2342-4849-AEEB-41F03792591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876693"/>
            <a:ext cx="8908330" cy="9521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>
              <a:solidFill>
                <a:schemeClr val="accent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6C30261-F486-42A8-98B6-117585686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863" y="1828800"/>
            <a:ext cx="9234273" cy="327227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E083DD6-521D-4C02-86CF-A0FC46F98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88437"/>
            <a:ext cx="1741907" cy="156956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2B73685-9410-4CAD-8E44-77B851C2C905}"/>
              </a:ext>
            </a:extLst>
          </p:cNvPr>
          <p:cNvSpPr txBox="1"/>
          <p:nvPr/>
        </p:nvSpPr>
        <p:spPr>
          <a:xfrm>
            <a:off x="3453859" y="6475542"/>
            <a:ext cx="434585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>
                <a:hlinkClick r:id="rId5"/>
              </a:rPr>
              <a:t>https://www.ecdc.europa.eu/sites/default/files/documents/healthcare-associated--infections-antimicrobial-use-point-prevalence-survey-2016-2017.pdf</a:t>
            </a:r>
            <a:r>
              <a:rPr lang="de-DE" sz="90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5B97A5-0149-454B-B1E7-AAF891EA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5"/>
            <a:ext cx="11030994" cy="1678069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accent1"/>
                </a:solidFill>
              </a:rPr>
              <a:t>Distribution of types of HAI by presence of HAI on admission (left) and HAI onset during</a:t>
            </a:r>
            <a:br>
              <a:rPr lang="en-US">
                <a:solidFill>
                  <a:schemeClr val="accent1"/>
                </a:solidFill>
              </a:rPr>
            </a:br>
            <a:r>
              <a:rPr lang="en-US" err="1">
                <a:solidFill>
                  <a:schemeClr val="accent1"/>
                </a:solidFill>
              </a:rPr>
              <a:t>hospitalisation</a:t>
            </a:r>
            <a:r>
              <a:rPr lang="en-US">
                <a:solidFill>
                  <a:schemeClr val="accent1"/>
                </a:solidFill>
              </a:rPr>
              <a:t> (right)</a:t>
            </a:r>
            <a:br>
              <a:rPr lang="en-US">
                <a:solidFill>
                  <a:schemeClr val="accent1"/>
                </a:solidFill>
              </a:rPr>
            </a:br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16040C0-B0C3-4E8A-B3C3-940D028D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179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045" y="223936"/>
            <a:ext cx="8495184" cy="951722"/>
          </a:xfrm>
        </p:spPr>
        <p:txBody>
          <a:bodyPr>
            <a:normAutofit/>
          </a:bodyPr>
          <a:lstStyle/>
          <a:p>
            <a:r>
              <a:rPr lang="en-GB" altLang="de-DE" sz="2900">
                <a:solidFill>
                  <a:schemeClr val="accent1"/>
                </a:solidFill>
              </a:rPr>
              <a:t>Prevalence versus Incidence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de-DE" sz="2000" b="1"/>
              <a:t>					prevalence day</a:t>
            </a:r>
            <a:endParaRPr lang="en-GB" alt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8717981-0107-4A6F-8092-2C985FA5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8FD6A-8D8D-4CDB-8870-5C69B09C5189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>
            <a:off x="6062663" y="2209800"/>
            <a:ext cx="0" cy="3352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5"/>
          <p:cNvSpPr>
            <a:spLocks noChangeShapeType="1"/>
          </p:cNvSpPr>
          <p:nvPr/>
        </p:nvSpPr>
        <p:spPr bwMode="auto">
          <a:xfrm>
            <a:off x="2608264" y="5562600"/>
            <a:ext cx="64341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9110664" y="5334000"/>
            <a:ext cx="881973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2400" b="1">
                <a:latin typeface="Tahoma" pitchFamily="34" charset="0"/>
              </a:rPr>
              <a:t>time</a:t>
            </a:r>
            <a:endParaRPr lang="en-GB" altLang="de-DE" sz="3600">
              <a:latin typeface="Tahoma" pitchFamily="34" charset="0"/>
            </a:endParaRPr>
          </a:p>
        </p:txBody>
      </p:sp>
      <p:sp>
        <p:nvSpPr>
          <p:cNvPr id="29704" name="Line 7"/>
          <p:cNvSpPr>
            <a:spLocks noChangeShapeType="1"/>
          </p:cNvSpPr>
          <p:nvPr/>
        </p:nvSpPr>
        <p:spPr bwMode="auto">
          <a:xfrm>
            <a:off x="2540001" y="2895600"/>
            <a:ext cx="16938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8"/>
          <p:cNvSpPr>
            <a:spLocks noChangeShapeType="1"/>
          </p:cNvSpPr>
          <p:nvPr/>
        </p:nvSpPr>
        <p:spPr bwMode="auto">
          <a:xfrm>
            <a:off x="5113338" y="3429000"/>
            <a:ext cx="16938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7416801" y="4038600"/>
            <a:ext cx="16938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2608263" y="2243138"/>
            <a:ext cx="901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2000" b="1">
                <a:latin typeface="Tahoma" pitchFamily="34" charset="0"/>
              </a:rPr>
              <a:t>UTI</a:t>
            </a:r>
            <a:endParaRPr lang="en-GB" altLang="de-DE" sz="2400" b="1">
              <a:latin typeface="Tahoma" pitchFamily="34" charset="0"/>
            </a:endParaRPr>
          </a:p>
        </p:txBody>
      </p:sp>
      <p:sp>
        <p:nvSpPr>
          <p:cNvPr id="29708" name="Text Box 11"/>
          <p:cNvSpPr txBox="1">
            <a:spLocks noChangeArrowheads="1"/>
          </p:cNvSpPr>
          <p:nvPr/>
        </p:nvSpPr>
        <p:spPr bwMode="auto">
          <a:xfrm>
            <a:off x="5113339" y="2895600"/>
            <a:ext cx="835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2000" b="1">
                <a:latin typeface="Tahoma" pitchFamily="34" charset="0"/>
              </a:rPr>
              <a:t>UTI</a:t>
            </a:r>
            <a:endParaRPr lang="en-GB" altLang="de-DE" sz="2400" b="1">
              <a:latin typeface="Tahoma" pitchFamily="34" charset="0"/>
            </a:endParaRPr>
          </a:p>
        </p:txBody>
      </p:sp>
      <p:sp>
        <p:nvSpPr>
          <p:cNvPr id="29709" name="Text Box 12"/>
          <p:cNvSpPr txBox="1">
            <a:spLocks noChangeArrowheads="1"/>
          </p:cNvSpPr>
          <p:nvPr/>
        </p:nvSpPr>
        <p:spPr bwMode="auto">
          <a:xfrm>
            <a:off x="7470775" y="3511550"/>
            <a:ext cx="654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2000" b="1">
                <a:latin typeface="Tahoma" pitchFamily="34" charset="0"/>
              </a:rPr>
              <a:t>UTI</a:t>
            </a:r>
            <a:endParaRPr lang="en-GB" altLang="de-DE" sz="2000">
              <a:latin typeface="Tahoma" pitchFamily="34" charset="0"/>
            </a:endParaRPr>
          </a:p>
        </p:txBody>
      </p:sp>
      <p:sp>
        <p:nvSpPr>
          <p:cNvPr id="29710" name="Line 13"/>
          <p:cNvSpPr>
            <a:spLocks noChangeShapeType="1"/>
          </p:cNvSpPr>
          <p:nvPr/>
        </p:nvSpPr>
        <p:spPr bwMode="auto">
          <a:xfrm>
            <a:off x="2608264" y="4419600"/>
            <a:ext cx="419893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Line 14"/>
          <p:cNvSpPr>
            <a:spLocks noChangeShapeType="1"/>
          </p:cNvSpPr>
          <p:nvPr/>
        </p:nvSpPr>
        <p:spPr bwMode="auto">
          <a:xfrm>
            <a:off x="5722939" y="5257800"/>
            <a:ext cx="33877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Text Box 15"/>
          <p:cNvSpPr txBox="1">
            <a:spLocks noChangeArrowheads="1"/>
          </p:cNvSpPr>
          <p:nvPr/>
        </p:nvSpPr>
        <p:spPr bwMode="auto">
          <a:xfrm>
            <a:off x="3609976" y="3810000"/>
            <a:ext cx="1692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2000" b="1">
                <a:latin typeface="Tahoma" pitchFamily="34" charset="0"/>
              </a:rPr>
              <a:t>pneumonia</a:t>
            </a:r>
            <a:endParaRPr lang="en-GB" altLang="de-DE" sz="3600">
              <a:latin typeface="Tahoma" pitchFamily="34" charset="0"/>
            </a:endParaRPr>
          </a:p>
        </p:txBody>
      </p:sp>
      <p:sp>
        <p:nvSpPr>
          <p:cNvPr id="29713" name="Text Box 16"/>
          <p:cNvSpPr txBox="1">
            <a:spLocks noChangeArrowheads="1"/>
          </p:cNvSpPr>
          <p:nvPr/>
        </p:nvSpPr>
        <p:spPr bwMode="auto">
          <a:xfrm>
            <a:off x="6570663" y="4667585"/>
            <a:ext cx="16922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2000" b="1">
                <a:latin typeface="Tahoma" pitchFamily="34" charset="0"/>
              </a:rPr>
              <a:t>pneumonia</a:t>
            </a:r>
            <a:endParaRPr lang="en-GB" altLang="de-DE" sz="3600">
              <a:latin typeface="Tahoma" pitchFamily="34" charset="0"/>
            </a:endParaRPr>
          </a:p>
        </p:txBody>
      </p:sp>
      <p:sp>
        <p:nvSpPr>
          <p:cNvPr id="29714" name="Text Box 17"/>
          <p:cNvSpPr txBox="1">
            <a:spLocks noChangeArrowheads="1"/>
          </p:cNvSpPr>
          <p:nvPr/>
        </p:nvSpPr>
        <p:spPr bwMode="auto">
          <a:xfrm>
            <a:off x="4872038" y="5661248"/>
            <a:ext cx="2725426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2400" b="1">
                <a:latin typeface="Tahoma" pitchFamily="34" charset="0"/>
              </a:rPr>
              <a:t>incidence period</a:t>
            </a:r>
            <a:endParaRPr lang="en-GB" altLang="de-DE" sz="3200">
              <a:latin typeface="Tahoma" pitchFamily="34" charset="0"/>
            </a:endParaRPr>
          </a:p>
        </p:txBody>
      </p:sp>
      <p:sp>
        <p:nvSpPr>
          <p:cNvPr id="29715" name="Line 18"/>
          <p:cNvSpPr>
            <a:spLocks noChangeShapeType="1"/>
          </p:cNvSpPr>
          <p:nvPr/>
        </p:nvSpPr>
        <p:spPr bwMode="auto">
          <a:xfrm flipH="1">
            <a:off x="2608263" y="5920705"/>
            <a:ext cx="223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Line 19"/>
          <p:cNvSpPr>
            <a:spLocks noChangeShapeType="1"/>
          </p:cNvSpPr>
          <p:nvPr/>
        </p:nvSpPr>
        <p:spPr bwMode="auto">
          <a:xfrm>
            <a:off x="7539038" y="594928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oliennummernplatzhalter 3"/>
          <p:cNvSpPr txBox="1">
            <a:spLocks/>
          </p:cNvSpPr>
          <p:nvPr/>
        </p:nvSpPr>
        <p:spPr>
          <a:xfrm>
            <a:off x="9576920" y="6622713"/>
            <a:ext cx="496872" cy="195750"/>
          </a:xfrm>
          <a:prstGeom prst="rect">
            <a:avLst/>
          </a:prstGeom>
          <a:ln/>
        </p:spPr>
        <p:txBody>
          <a:bodyPr vert="horz" lIns="0" tIns="0" rIns="0" bIns="45720" rtlCol="0" anchor="t" anchorCtr="0"/>
          <a:lstStyle>
            <a:defPPr>
              <a:defRPr lang="de-DE"/>
            </a:defPPr>
            <a:lvl1pPr marL="0" algn="ctr" defTabSz="457200" rtl="0" eaLnBrk="1" latinLnBrk="0" hangingPunct="1">
              <a:defRPr sz="1200" kern="1200">
                <a:solidFill>
                  <a:srgbClr val="006EC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3280FC-A6F0-49BD-A70A-21B95202431A}" type="slidenum">
              <a:rPr lang="de-DE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040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C58CD6-D3E0-4C06-8B40-A38BE5E2F22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44192" y="39424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accent1"/>
                </a:solidFill>
              </a:rPr>
              <a:t>Infectious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000"/>
              <a:t>Bacteria, viruses, fungi, parasites</a:t>
            </a:r>
          </a:p>
          <a:p>
            <a:pPr>
              <a:defRPr/>
            </a:pPr>
            <a:r>
              <a:rPr lang="en-US" sz="2000"/>
              <a:t>Not </a:t>
            </a:r>
            <a:r>
              <a:rPr lang="en-US" sz="2000" err="1"/>
              <a:t>necessaryly</a:t>
            </a:r>
            <a:r>
              <a:rPr lang="en-US" sz="2000"/>
              <a:t> highly pathogenic or virulent</a:t>
            </a:r>
          </a:p>
          <a:p>
            <a:pPr>
              <a:defRPr/>
            </a:pPr>
            <a:r>
              <a:rPr lang="en-US" sz="2000"/>
              <a:t>The 5 most frequently identified pathogens in healthcare across Europe </a:t>
            </a:r>
          </a:p>
          <a:p>
            <a:pPr marL="342900" lvl="1" indent="-342900">
              <a:defRPr/>
            </a:pPr>
            <a:r>
              <a:rPr lang="en-US" i="1"/>
              <a:t>Escherichia coli </a:t>
            </a:r>
            <a:r>
              <a:rPr lang="en-US"/>
              <a:t>(16.1% 2016-17; 15.9% 2011-12)</a:t>
            </a:r>
          </a:p>
          <a:p>
            <a:pPr marL="342900" lvl="1" indent="-342900">
              <a:defRPr/>
            </a:pPr>
            <a:r>
              <a:rPr lang="en-GB" i="1"/>
              <a:t>Staphylococcus aureus </a:t>
            </a:r>
            <a:r>
              <a:rPr lang="en-GB"/>
              <a:t>(11.6% 2016-17; 12.3% 2011-12)</a:t>
            </a:r>
          </a:p>
          <a:p>
            <a:pPr marL="342900" lvl="1" indent="-342900">
              <a:defRPr/>
            </a:pPr>
            <a:r>
              <a:rPr lang="en-GB" i="1"/>
              <a:t>Klebsiella spp.</a:t>
            </a:r>
            <a:r>
              <a:rPr lang="it-IT"/>
              <a:t>(10.4% 2016-17; 8.7% 2011-12)</a:t>
            </a:r>
          </a:p>
          <a:p>
            <a:pPr marL="342900" lvl="1" indent="-342900">
              <a:defRPr/>
            </a:pPr>
            <a:r>
              <a:rPr lang="en-GB" i="1"/>
              <a:t>Enterococcus spp. </a:t>
            </a:r>
            <a:r>
              <a:rPr lang="en-GB"/>
              <a:t>(9.7% 2016-17; 9.6% 2011-12)</a:t>
            </a:r>
          </a:p>
          <a:p>
            <a:pPr marL="342900" lvl="1" indent="-342900">
              <a:defRPr/>
            </a:pPr>
            <a:r>
              <a:rPr lang="en-GB" i="1"/>
              <a:t>Pseudomonas aeruginosa </a:t>
            </a:r>
            <a:r>
              <a:rPr lang="en-GB"/>
              <a:t>(8.0% 2016-17; 8.9% 2011-12)</a:t>
            </a:r>
          </a:p>
          <a:p>
            <a:pPr>
              <a:defRPr/>
            </a:pPr>
            <a:r>
              <a:rPr lang="it-IT" sz="2000" err="1"/>
              <a:t>Often</a:t>
            </a:r>
            <a:r>
              <a:rPr lang="it-IT" sz="2000"/>
              <a:t> </a:t>
            </a:r>
            <a:r>
              <a:rPr lang="it-IT" sz="2000" err="1"/>
              <a:t>resistant</a:t>
            </a:r>
            <a:r>
              <a:rPr lang="it-IT" sz="2000"/>
              <a:t> to </a:t>
            </a:r>
            <a:r>
              <a:rPr lang="it-IT" sz="2000" err="1"/>
              <a:t>antimicrobial</a:t>
            </a:r>
            <a:r>
              <a:rPr lang="it-IT" sz="2000"/>
              <a:t> agents</a:t>
            </a:r>
          </a:p>
          <a:p>
            <a:endParaRPr lang="el-GR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347871" y="6288571"/>
            <a:ext cx="10661893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en-GB" sz="1000">
                <a:latin typeface="Tahoma"/>
                <a:ea typeface="Tahoma"/>
                <a:cs typeface="Tahoma"/>
              </a:rPr>
              <a:t>ECDC: HAI point prevalence survey; </a:t>
            </a:r>
            <a:r>
              <a:rPr lang="en-GB" sz="1000">
                <a:latin typeface="Tahoma"/>
                <a:ea typeface="Tahoma"/>
                <a:cs typeface="Tahoma"/>
                <a:hlinkClick r:id="rId6"/>
              </a:rPr>
              <a:t>https://www.ecdc.europa.eu/en/publications-data/point-prevalence-survey-healthcare-associated-infections-and-antimicrobial-use-2016-2017</a:t>
            </a:r>
            <a:r>
              <a:rPr lang="en-GB" sz="1000">
                <a:latin typeface="Tahoma"/>
                <a:ea typeface="Tahoma"/>
                <a:cs typeface="Tahoma"/>
              </a:rPr>
              <a:t> </a:t>
            </a:r>
          </a:p>
          <a:p>
            <a:pPr marL="342900" indent="-342900">
              <a:buAutoNum type="arabicPeriod"/>
            </a:pPr>
            <a:r>
              <a:rPr lang="en-GB" sz="1000" err="1">
                <a:latin typeface="Tahoma"/>
                <a:ea typeface="Tahoma"/>
                <a:cs typeface="Tahoma"/>
              </a:rPr>
              <a:t>Suetens</a:t>
            </a:r>
            <a:r>
              <a:rPr lang="en-GB" sz="1000">
                <a:latin typeface="Tahoma"/>
                <a:ea typeface="Tahoma"/>
                <a:cs typeface="Tahoma"/>
              </a:rPr>
              <a:t> et al, Eurosurveillance 2018; 23 (15 Nov); </a:t>
            </a:r>
            <a:r>
              <a:rPr lang="en-GB" sz="1000">
                <a:latin typeface="Tahoma"/>
                <a:ea typeface="Tahoma"/>
                <a:cs typeface="Tahoma"/>
                <a:hlinkClick r:id="rId7"/>
              </a:rPr>
              <a:t>https://www.eurosurveillance.org/content/10.2807/1560-7917.ES.2018.23.46.1800516</a:t>
            </a:r>
            <a:r>
              <a:rPr lang="en-GB" sz="1000">
                <a:latin typeface="Tahoma"/>
                <a:ea typeface="Tahoma"/>
                <a:cs typeface="Tahoma"/>
              </a:rPr>
              <a:t> 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84B448-735D-47FB-95D7-ADD563662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4A6F-C230-467F-8E56-A9ABBA08A15E}" type="slidenum">
              <a:rPr lang="de-DE" smtClean="0"/>
              <a:t>13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6319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C359F8-6ABC-4065-B324-EFA36495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784376"/>
            <a:ext cx="10354188" cy="951722"/>
          </a:xfrm>
        </p:spPr>
        <p:txBody>
          <a:bodyPr>
            <a:normAutofit fontScale="90000"/>
          </a:bodyPr>
          <a:lstStyle/>
          <a:p>
            <a:r>
              <a:rPr lang="de-DE" sz="3600" err="1">
                <a:solidFill>
                  <a:schemeClr val="accent1"/>
                </a:solidFill>
              </a:rPr>
              <a:t>Simplified</a:t>
            </a:r>
            <a:r>
              <a:rPr lang="de-DE" sz="3600">
                <a:solidFill>
                  <a:schemeClr val="accent1"/>
                </a:solidFill>
              </a:rPr>
              <a:t>:</a:t>
            </a:r>
            <a:br>
              <a:rPr lang="de-DE" sz="3600">
                <a:solidFill>
                  <a:schemeClr val="accent1"/>
                </a:solidFill>
              </a:rPr>
            </a:br>
            <a:r>
              <a:rPr lang="de-DE" sz="3600">
                <a:solidFill>
                  <a:schemeClr val="accent1"/>
                </a:solidFill>
              </a:rPr>
              <a:t>„ESKAPE+E“ </a:t>
            </a:r>
            <a:r>
              <a:rPr lang="de-DE" sz="3600" err="1">
                <a:solidFill>
                  <a:schemeClr val="accent1"/>
                </a:solidFill>
              </a:rPr>
              <a:t>bacteria</a:t>
            </a:r>
            <a:r>
              <a:rPr lang="de-DE" sz="3600">
                <a:solidFill>
                  <a:schemeClr val="accent1"/>
                </a:solidFill>
              </a:rPr>
              <a:t> </a:t>
            </a:r>
            <a:r>
              <a:rPr lang="de-DE" sz="3600" err="1">
                <a:solidFill>
                  <a:schemeClr val="accent1"/>
                </a:solidFill>
              </a:rPr>
              <a:t>causing</a:t>
            </a:r>
            <a:r>
              <a:rPr lang="de-DE" sz="3600">
                <a:solidFill>
                  <a:schemeClr val="accent1"/>
                </a:solidFill>
              </a:rPr>
              <a:t> </a:t>
            </a:r>
            <a:r>
              <a:rPr lang="de-DE" sz="3600" err="1">
                <a:solidFill>
                  <a:schemeClr val="accent1"/>
                </a:solidFill>
              </a:rPr>
              <a:t>most</a:t>
            </a:r>
            <a:r>
              <a:rPr lang="de-DE" sz="3600">
                <a:solidFill>
                  <a:schemeClr val="accent1"/>
                </a:solidFill>
              </a:rPr>
              <a:t> HAI and AMR </a:t>
            </a:r>
            <a:r>
              <a:rPr lang="de-DE" sz="3600" err="1">
                <a:solidFill>
                  <a:schemeClr val="accent1"/>
                </a:solidFill>
              </a:rPr>
              <a:t>burden</a:t>
            </a:r>
            <a:r>
              <a:rPr lang="de-DE" sz="3600">
                <a:solidFill>
                  <a:schemeClr val="accent1"/>
                </a:solidFill>
              </a:rPr>
              <a:t> </a:t>
            </a:r>
            <a:br>
              <a:rPr lang="de-DE"/>
            </a:b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31999" y="2742603"/>
            <a:ext cx="11352563" cy="4702726"/>
          </a:xfrm>
        </p:spPr>
        <p:txBody>
          <a:bodyPr>
            <a:normAutofit/>
          </a:bodyPr>
          <a:lstStyle/>
          <a:p>
            <a:pPr marL="0" indent="536972">
              <a:buNone/>
            </a:pPr>
            <a:r>
              <a:rPr lang="de-DE" sz="2100"/>
              <a:t>E    -    </a:t>
            </a:r>
            <a:r>
              <a:rPr lang="de-DE" sz="2100" b="1" i="1" err="1"/>
              <a:t>E</a:t>
            </a:r>
            <a:r>
              <a:rPr lang="de-DE" sz="2100" i="1" err="1"/>
              <a:t>nterococcus</a:t>
            </a:r>
            <a:r>
              <a:rPr lang="de-DE" sz="2100" i="1"/>
              <a:t> </a:t>
            </a:r>
            <a:r>
              <a:rPr lang="de-DE" sz="2100" i="1" err="1"/>
              <a:t>faecium</a:t>
            </a:r>
            <a:endParaRPr lang="de-DE" sz="2100" i="1"/>
          </a:p>
          <a:p>
            <a:pPr marL="0" indent="536972">
              <a:buNone/>
            </a:pPr>
            <a:r>
              <a:rPr lang="de-DE" sz="2100"/>
              <a:t>S    -    </a:t>
            </a:r>
            <a:r>
              <a:rPr lang="de-DE" sz="2100" b="1" i="1" err="1"/>
              <a:t>S</a:t>
            </a:r>
            <a:r>
              <a:rPr lang="de-DE" sz="2100" i="1" err="1"/>
              <a:t>taphylococcus</a:t>
            </a:r>
            <a:r>
              <a:rPr lang="de-DE" sz="2100" i="1"/>
              <a:t> </a:t>
            </a:r>
            <a:r>
              <a:rPr lang="de-DE" sz="2100" i="1" err="1"/>
              <a:t>aureus</a:t>
            </a:r>
            <a:endParaRPr lang="de-DE" sz="2100" i="1"/>
          </a:p>
          <a:p>
            <a:pPr marL="0" indent="536972">
              <a:buNone/>
            </a:pPr>
            <a:r>
              <a:rPr lang="de-DE" sz="2100"/>
              <a:t>K    -    </a:t>
            </a:r>
            <a:r>
              <a:rPr lang="de-DE" sz="2100" b="1" i="1" err="1"/>
              <a:t>K</a:t>
            </a:r>
            <a:r>
              <a:rPr lang="de-DE" sz="2100" i="1" err="1"/>
              <a:t>lebsiella</a:t>
            </a:r>
            <a:r>
              <a:rPr lang="de-DE" sz="2100" i="1"/>
              <a:t> </a:t>
            </a:r>
            <a:r>
              <a:rPr lang="de-DE" sz="2100" i="1" err="1"/>
              <a:t>pneumoniae</a:t>
            </a:r>
            <a:endParaRPr lang="de-DE" sz="2100" i="1"/>
          </a:p>
          <a:p>
            <a:pPr marL="0" indent="536972">
              <a:buNone/>
            </a:pPr>
            <a:r>
              <a:rPr lang="de-DE" sz="2100"/>
              <a:t>A    -    </a:t>
            </a:r>
            <a:r>
              <a:rPr lang="de-DE" sz="2100" b="1" i="1" err="1"/>
              <a:t>A</a:t>
            </a:r>
            <a:r>
              <a:rPr lang="de-DE" sz="2100" i="1" err="1"/>
              <a:t>cinetobacter</a:t>
            </a:r>
            <a:r>
              <a:rPr lang="de-DE" sz="2100" i="1"/>
              <a:t> </a:t>
            </a:r>
            <a:r>
              <a:rPr lang="de-DE" sz="2100" i="1" err="1"/>
              <a:t>baumannii</a:t>
            </a:r>
            <a:endParaRPr lang="de-DE" sz="2100" i="1"/>
          </a:p>
          <a:p>
            <a:pPr marL="0" indent="536972">
              <a:buNone/>
            </a:pPr>
            <a:r>
              <a:rPr lang="de-DE" sz="2100"/>
              <a:t>P    -    </a:t>
            </a:r>
            <a:r>
              <a:rPr lang="de-DE" sz="2100" b="1" i="1" err="1"/>
              <a:t>P</a:t>
            </a:r>
            <a:r>
              <a:rPr lang="de-DE" sz="2100" i="1" err="1"/>
              <a:t>seudomonas</a:t>
            </a:r>
            <a:r>
              <a:rPr lang="de-DE" sz="2100" i="1"/>
              <a:t> </a:t>
            </a:r>
            <a:r>
              <a:rPr lang="de-DE" sz="2100" i="1" err="1"/>
              <a:t>aeruginosa</a:t>
            </a:r>
            <a:endParaRPr lang="de-DE" sz="2100" i="1"/>
          </a:p>
          <a:p>
            <a:pPr marL="0" indent="536972">
              <a:buNone/>
            </a:pPr>
            <a:r>
              <a:rPr lang="de-DE" sz="2100"/>
              <a:t>E    -    </a:t>
            </a:r>
            <a:r>
              <a:rPr lang="de-DE" sz="2100" b="1" i="1" err="1"/>
              <a:t>E</a:t>
            </a:r>
            <a:r>
              <a:rPr lang="de-DE" sz="2100" i="1" err="1"/>
              <a:t>nterobacter</a:t>
            </a:r>
            <a:r>
              <a:rPr lang="de-DE" sz="2100" i="1"/>
              <a:t> </a:t>
            </a:r>
            <a:r>
              <a:rPr lang="de-DE" sz="2100" i="1" err="1"/>
              <a:t>species</a:t>
            </a:r>
            <a:endParaRPr lang="de-DE" sz="2100" i="1"/>
          </a:p>
          <a:p>
            <a:pPr marL="0" indent="536972">
              <a:buNone/>
            </a:pPr>
            <a:r>
              <a:rPr lang="de-DE" sz="2100"/>
              <a:t>+</a:t>
            </a:r>
          </a:p>
          <a:p>
            <a:pPr marL="0" indent="536972">
              <a:buNone/>
            </a:pPr>
            <a:r>
              <a:rPr lang="de-DE" sz="2100"/>
              <a:t>E    -    </a:t>
            </a:r>
            <a:r>
              <a:rPr lang="de-DE" sz="2100" b="1" i="1"/>
              <a:t>E</a:t>
            </a:r>
            <a:r>
              <a:rPr lang="de-DE" sz="2100" i="1"/>
              <a:t>scherichia coli</a:t>
            </a:r>
          </a:p>
          <a:p>
            <a:pPr marL="0" indent="0">
              <a:buNone/>
            </a:pPr>
            <a:endParaRPr lang="de-DE" sz="2100"/>
          </a:p>
          <a:p>
            <a:endParaRPr lang="de-DE" sz="210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B30A3C1-6294-4A96-8744-90B97E4D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344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Case </a:t>
            </a:r>
            <a:r>
              <a:rPr lang="de-DE" err="1"/>
              <a:t>definitions</a:t>
            </a:r>
            <a:r>
              <a:rPr lang="de-DE"/>
              <a:t> HAI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de-DE" b="1"/>
            </a:br>
            <a:endParaRPr lang="de-DE" b="1"/>
          </a:p>
          <a:p>
            <a:pPr marL="0" indent="0">
              <a:buNone/>
            </a:pPr>
            <a:r>
              <a:rPr lang="de-DE" err="1"/>
              <a:t>Sensitivity</a:t>
            </a:r>
            <a:r>
              <a:rPr lang="de-DE"/>
              <a:t>, </a:t>
            </a:r>
            <a:r>
              <a:rPr lang="de-DE" err="1"/>
              <a:t>specificity</a:t>
            </a:r>
            <a:r>
              <a:rPr lang="de-DE"/>
              <a:t>, </a:t>
            </a:r>
            <a:r>
              <a:rPr lang="de-DE" err="1"/>
              <a:t>risk</a:t>
            </a:r>
            <a:r>
              <a:rPr lang="de-DE"/>
              <a:t> of </a:t>
            </a:r>
            <a:r>
              <a:rPr lang="de-DE" err="1"/>
              <a:t>missclassifiacation</a:t>
            </a:r>
            <a:r>
              <a:rPr lang="de-DE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F3E509-8BCA-4CE1-995C-AE7D7156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967" y="3277522"/>
            <a:ext cx="6111088" cy="325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954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654" y="14072"/>
            <a:ext cx="6556074" cy="6961083"/>
          </a:xfr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696088F-B281-4AF5-B150-BF6A8B1965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680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790575"/>
            <a:ext cx="77597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97A48B6-B859-49F2-9F36-AC6BFA298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57A4EC-D5AA-2915-A59B-16461EF2416E}"/>
              </a:ext>
            </a:extLst>
          </p:cNvPr>
          <p:cNvSpPr txBox="1"/>
          <p:nvPr/>
        </p:nvSpPr>
        <p:spPr>
          <a:xfrm>
            <a:off x="985630" y="6402456"/>
            <a:ext cx="6213613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Tahoma"/>
                <a:ea typeface="Tahoma"/>
                <a:cs typeface="Tahoma"/>
                <a:hlinkClick r:id="rId3"/>
              </a:rPr>
              <a:t>https://www.krankenhausinfektionen.info/ki-de/kischulungsmaterialien</a:t>
            </a:r>
            <a:r>
              <a:rPr lang="en-US" sz="1000">
                <a:latin typeface="Tahoma"/>
                <a:ea typeface="Tahoma"/>
                <a:cs typeface="Tahoma"/>
              </a:rPr>
              <a:t> </a:t>
            </a:r>
            <a:endParaRPr lang="en-US" sz="1000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91605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noFill/>
          <a:ln w="31750">
            <a:noFill/>
          </a:ln>
        </p:spPr>
        <p:txBody>
          <a:bodyPr>
            <a:normAutofit/>
          </a:bodyPr>
          <a:lstStyle/>
          <a:p>
            <a:pPr algn="l"/>
            <a:r>
              <a:rPr lang="fr-BE" altLang="el-GR" sz="4000" b="1" err="1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Reservoirs</a:t>
            </a:r>
            <a:r>
              <a:rPr lang="fr-BE" altLang="el-GR" sz="4000" b="1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 and sources of HAI</a:t>
            </a:r>
            <a:endParaRPr lang="fr-FR" altLang="el-GR" sz="4000" b="1">
              <a:solidFill>
                <a:schemeClr val="accent1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A09B89B-9A65-447A-B7A7-AB98741BD9BA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Endogenous sources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7D667A-7FFA-4A12-8D59-F33436118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220AE-39AB-4088-97E9-629E28E234DC}" type="slidenum">
              <a:rPr lang="de-DE" smtClean="0"/>
              <a:t>18</a:t>
            </a:fld>
            <a:endParaRPr lang="de-DE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AA718CC-02F7-42F2-8C8E-43ED35D2DAD9}"/>
              </a:ext>
            </a:extLst>
          </p:cNvPr>
          <p:cNvSpPr>
            <a:spLocks noGrp="1"/>
          </p:cNvSpPr>
          <p:nvPr>
            <p:ph type="body" sz="quarter" idx="4294967295"/>
            <p:custDataLst>
              <p:tags r:id="rId4"/>
            </p:custDataLst>
          </p:nvPr>
        </p:nvSpPr>
        <p:spPr>
          <a:xfrm>
            <a:off x="5545931" y="1432798"/>
            <a:ext cx="4041775" cy="63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Exogenous sources</a:t>
            </a:r>
          </a:p>
        </p:txBody>
      </p:sp>
      <p:sp>
        <p:nvSpPr>
          <p:cNvPr id="2" name="TextBox 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69146" y="4332018"/>
            <a:ext cx="37185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BE" altLang="el-GR" b="1" err="1">
                <a:solidFill>
                  <a:schemeClr val="accent1"/>
                </a:solidFill>
                <a:latin typeface="+mn-lt"/>
              </a:rPr>
              <a:t>Environment</a:t>
            </a:r>
            <a:endParaRPr lang="fr-FR" altLang="el-GR" sz="2000" b="1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45565" y="2231440"/>
            <a:ext cx="244792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BE" altLang="el-GR" b="1">
                <a:solidFill>
                  <a:srgbClr val="0070C0"/>
                </a:solidFill>
                <a:latin typeface="+mn-lt"/>
              </a:rPr>
              <a:t>Patient flora</a:t>
            </a:r>
            <a:endParaRPr lang="fr-FR" altLang="el-GR" b="1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16462" y="2020122"/>
            <a:ext cx="278673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BE" altLang="el-GR" b="1" err="1">
                <a:solidFill>
                  <a:schemeClr val="accent1"/>
                </a:solidFill>
                <a:latin typeface="+mn-lt"/>
              </a:rPr>
              <a:t>Devices</a:t>
            </a:r>
            <a:endParaRPr lang="fr-FR" altLang="el-GR" b="1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Ορθογώνιο 2"/>
          <p:cNvSpPr/>
          <p:nvPr>
            <p:custDataLst>
              <p:tags r:id="rId8"/>
            </p:custDataLst>
          </p:nvPr>
        </p:nvSpPr>
        <p:spPr>
          <a:xfrm>
            <a:off x="5869146" y="4804683"/>
            <a:ext cx="2376488" cy="1380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tx1"/>
                </a:solidFill>
              </a:rPr>
              <a:t>Instruments</a:t>
            </a:r>
          </a:p>
          <a:p>
            <a:r>
              <a:rPr lang="en-US" sz="2000">
                <a:solidFill>
                  <a:schemeClr val="tx1"/>
                </a:solidFill>
              </a:rPr>
              <a:t>Floor</a:t>
            </a:r>
          </a:p>
          <a:p>
            <a:r>
              <a:rPr lang="en-US" sz="2000">
                <a:solidFill>
                  <a:schemeClr val="tx1"/>
                </a:solidFill>
              </a:rPr>
              <a:t>Food</a:t>
            </a:r>
          </a:p>
          <a:p>
            <a:r>
              <a:rPr lang="en-US" sz="2000">
                <a:solidFill>
                  <a:schemeClr val="tx1"/>
                </a:solidFill>
              </a:rPr>
              <a:t>Air</a:t>
            </a:r>
          </a:p>
          <a:p>
            <a:r>
              <a:rPr lang="en-US" sz="2000">
                <a:solidFill>
                  <a:schemeClr val="tx1"/>
                </a:solidFill>
              </a:rPr>
              <a:t>Medications</a:t>
            </a:r>
            <a:endParaRPr lang="el-GR" sz="2000">
              <a:solidFill>
                <a:schemeClr val="tx1"/>
              </a:solidFill>
            </a:endParaRPr>
          </a:p>
        </p:txBody>
      </p:sp>
      <p:sp>
        <p:nvSpPr>
          <p:cNvPr id="8" name="Ορθογώνιο 7"/>
          <p:cNvSpPr/>
          <p:nvPr>
            <p:custDataLst>
              <p:tags r:id="rId9"/>
            </p:custDataLst>
          </p:nvPr>
        </p:nvSpPr>
        <p:spPr>
          <a:xfrm>
            <a:off x="941755" y="3094132"/>
            <a:ext cx="1979612" cy="1883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tx1"/>
                </a:solidFill>
              </a:rPr>
              <a:t>Cutaneous</a:t>
            </a:r>
          </a:p>
          <a:p>
            <a:r>
              <a:rPr lang="en-US" sz="2000">
                <a:solidFill>
                  <a:schemeClr val="tx1"/>
                </a:solidFill>
              </a:rPr>
              <a:t>Gastrointestinal</a:t>
            </a:r>
          </a:p>
          <a:p>
            <a:r>
              <a:rPr lang="en-US" sz="2000">
                <a:solidFill>
                  <a:schemeClr val="tx1"/>
                </a:solidFill>
              </a:rPr>
              <a:t>Genitourinary</a:t>
            </a:r>
          </a:p>
          <a:p>
            <a:r>
              <a:rPr lang="en-US" sz="2000">
                <a:solidFill>
                  <a:schemeClr val="tx1"/>
                </a:solidFill>
              </a:rPr>
              <a:t>Respiratory</a:t>
            </a:r>
          </a:p>
          <a:p>
            <a:pPr algn="ctr"/>
            <a:endParaRPr lang="en-US">
              <a:solidFill>
                <a:schemeClr val="tx1"/>
              </a:solidFill>
            </a:endParaRPr>
          </a:p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0" name="Ορθογώνιο 9"/>
          <p:cNvSpPr/>
          <p:nvPr>
            <p:custDataLst>
              <p:tags r:id="rId10"/>
            </p:custDataLst>
          </p:nvPr>
        </p:nvSpPr>
        <p:spPr>
          <a:xfrm>
            <a:off x="4908511" y="2886735"/>
            <a:ext cx="2227263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tx1"/>
                </a:solidFill>
              </a:rPr>
              <a:t>Colonized</a:t>
            </a:r>
          </a:p>
          <a:p>
            <a:r>
              <a:rPr lang="en-US" sz="2000">
                <a:solidFill>
                  <a:schemeClr val="tx1"/>
                </a:solidFill>
              </a:rPr>
              <a:t>Infected</a:t>
            </a:r>
          </a:p>
          <a:p>
            <a:r>
              <a:rPr lang="en-US" sz="2000">
                <a:solidFill>
                  <a:schemeClr val="tx1"/>
                </a:solidFill>
              </a:rPr>
              <a:t>Transient carriers</a:t>
            </a:r>
            <a:endParaRPr lang="el-GR" sz="2000">
              <a:solidFill>
                <a:schemeClr val="tx1"/>
              </a:solidFill>
            </a:endParaRPr>
          </a:p>
        </p:txBody>
      </p:sp>
      <p:sp>
        <p:nvSpPr>
          <p:cNvPr id="12" name="Ορθογώνιο 11"/>
          <p:cNvSpPr/>
          <p:nvPr>
            <p:custDataLst>
              <p:tags r:id="rId11"/>
            </p:custDataLst>
          </p:nvPr>
        </p:nvSpPr>
        <p:spPr>
          <a:xfrm>
            <a:off x="8287800" y="2622808"/>
            <a:ext cx="2124075" cy="1431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tx1"/>
                </a:solidFill>
              </a:rPr>
              <a:t>Urinary catheters</a:t>
            </a:r>
          </a:p>
          <a:p>
            <a:r>
              <a:rPr lang="en-US" sz="2000">
                <a:solidFill>
                  <a:schemeClr val="tx1"/>
                </a:solidFill>
              </a:rPr>
              <a:t>IV catheters</a:t>
            </a:r>
          </a:p>
          <a:p>
            <a:r>
              <a:rPr lang="en-US" sz="2000">
                <a:solidFill>
                  <a:schemeClr val="tx1"/>
                </a:solidFill>
              </a:rPr>
              <a:t>Endotracheal tubes (intubation devices)</a:t>
            </a:r>
          </a:p>
          <a:p>
            <a:r>
              <a:rPr lang="en-US" sz="2000">
                <a:solidFill>
                  <a:schemeClr val="tx1"/>
                </a:solidFill>
              </a:rPr>
              <a:t>Endoscopes</a:t>
            </a:r>
            <a:endParaRPr lang="el-GR" sz="20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73811-D933-4B10-8A23-CDFB121BBBCE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08511" y="1939615"/>
            <a:ext cx="244792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BE" altLang="el-GR" b="1">
                <a:solidFill>
                  <a:srgbClr val="0070C0"/>
                </a:solidFill>
                <a:latin typeface="+mn-lt"/>
              </a:rPr>
              <a:t>People/</a:t>
            </a:r>
            <a:br>
              <a:rPr lang="fr-BE" altLang="el-GR" b="1">
                <a:solidFill>
                  <a:srgbClr val="0070C0"/>
                </a:solidFill>
                <a:latin typeface="+mn-lt"/>
              </a:rPr>
            </a:br>
            <a:r>
              <a:rPr lang="fr-BE" altLang="el-GR" b="1">
                <a:solidFill>
                  <a:srgbClr val="0070C0"/>
                </a:solidFill>
                <a:latin typeface="+mn-lt"/>
              </a:rPr>
              <a:t>Patients </a:t>
            </a:r>
            <a:endParaRPr lang="fr-FR" altLang="el-GR" b="1">
              <a:solidFill>
                <a:srgbClr val="0070C0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686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93D2D-702B-4D00-AAD8-7ADDE35AC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Surveillance and </a:t>
            </a:r>
            <a:r>
              <a:rPr lang="de-DE" sz="4000" err="1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case</a:t>
            </a:r>
            <a:r>
              <a:rPr lang="de-DE" sz="400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de-DE" sz="4000" err="1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search</a:t>
            </a:r>
            <a:endParaRPr lang="de-DE" sz="4000">
              <a:solidFill>
                <a:schemeClr val="accent1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8F8D578-B1A6-42A0-AE63-A2D84420A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829D25-3C47-4105-9086-DC2BE165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4A6F-C230-467F-8E56-A9ABBA08A15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93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Specific objectives of this session:</a:t>
            </a:r>
          </a:p>
          <a:p>
            <a:pPr marL="457200" indent="-457200">
              <a:buAutoNum type="arabicPeriod"/>
            </a:pPr>
            <a:r>
              <a:rPr lang="en-GB"/>
              <a:t>Learn about healthcare associated infections</a:t>
            </a:r>
          </a:p>
          <a:p>
            <a:pPr marL="457200" indent="-457200">
              <a:buAutoNum type="arabicPeriod"/>
            </a:pPr>
            <a:r>
              <a:rPr lang="en-GB"/>
              <a:t>Learn about pathogen transmission and infection</a:t>
            </a:r>
          </a:p>
          <a:p>
            <a:pPr marL="457200" indent="-457200">
              <a:buAutoNum type="arabicPeriod"/>
            </a:pPr>
            <a:r>
              <a:rPr lang="en-GB"/>
              <a:t>Learn about the importance of early systematic </a:t>
            </a:r>
            <a:r>
              <a:rPr lang="en-GB" err="1"/>
              <a:t>microbiologicial</a:t>
            </a:r>
            <a:r>
              <a:rPr lang="en-GB"/>
              <a:t> patient screening</a:t>
            </a:r>
          </a:p>
          <a:p>
            <a:pPr marL="457200" indent="-457200">
              <a:buAutoNum type="arabicPeriod"/>
            </a:pP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418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E6F33-3172-4B9E-B0DA-37550F29C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382389"/>
            <a:ext cx="10354188" cy="951722"/>
          </a:xfrm>
        </p:spPr>
        <p:txBody>
          <a:bodyPr>
            <a:normAutofit fontScale="90000"/>
          </a:bodyPr>
          <a:lstStyle/>
          <a:p>
            <a:r>
              <a:rPr lang="de-DE" sz="3600" err="1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Underasscertainment</a:t>
            </a:r>
            <a:r>
              <a:rPr lang="de-DE" sz="360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 in </a:t>
            </a:r>
            <a:r>
              <a:rPr lang="de-DE" sz="3600" err="1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surveillance</a:t>
            </a:r>
            <a:br>
              <a:rPr lang="de-DE" sz="360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</a:br>
            <a:r>
              <a:rPr lang="de-DE" sz="360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The Surveillance </a:t>
            </a:r>
            <a:r>
              <a:rPr lang="de-DE" sz="3600" err="1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pyramide</a:t>
            </a:r>
            <a:br>
              <a:rPr lang="de-DE"/>
            </a:br>
            <a:endParaRPr lang="de-DE"/>
          </a:p>
        </p:txBody>
      </p:sp>
      <p:sp>
        <p:nvSpPr>
          <p:cNvPr id="14338" name="Foliennummernplatzhalter 1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rgbClr val="000066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000066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000066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000066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53C568E-F821-4715-B572-35CC0DC71999}" type="slidenum">
              <a:rPr lang="de-DE" altLang="en-US" sz="2400">
                <a:solidFill>
                  <a:srgbClr val="FFFFFF"/>
                </a:solidFill>
                <a:latin typeface="Arial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de-DE" alt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40" name="Textfeld 5"/>
          <p:cNvSpPr txBox="1">
            <a:spLocks noChangeArrowheads="1"/>
          </p:cNvSpPr>
          <p:nvPr/>
        </p:nvSpPr>
        <p:spPr bwMode="auto">
          <a:xfrm>
            <a:off x="2351088" y="5805489"/>
            <a:ext cx="8424862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rgbClr val="000066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000066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000066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000066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de-DE" altLang="de-DE" sz="1400">
                <a:solidFill>
                  <a:srgbClr val="000000"/>
                </a:solidFill>
              </a:rPr>
              <a:t>Gibbons et al. BMC Public Health 2014, 14:147; http://www.biomedcentral.com/1471-2458/14/147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de-DE" altLang="de-DE" sz="1400">
              <a:solidFill>
                <a:srgbClr val="000000"/>
              </a:solidFill>
            </a:endParaRPr>
          </a:p>
        </p:txBody>
      </p:sp>
      <p:grpSp>
        <p:nvGrpSpPr>
          <p:cNvPr id="14341" name="Gruppieren 20"/>
          <p:cNvGrpSpPr>
            <a:grpSpLocks/>
          </p:cNvGrpSpPr>
          <p:nvPr/>
        </p:nvGrpSpPr>
        <p:grpSpPr bwMode="auto">
          <a:xfrm>
            <a:off x="2774950" y="1393825"/>
            <a:ext cx="4167188" cy="3790950"/>
            <a:chOff x="1250472" y="1394188"/>
            <a:chExt cx="4167738" cy="3790129"/>
          </a:xfrm>
        </p:grpSpPr>
        <p:sp>
          <p:nvSpPr>
            <p:cNvPr id="8" name="Gleichschenkliges Dreieck 7"/>
            <p:cNvSpPr/>
            <p:nvPr/>
          </p:nvSpPr>
          <p:spPr>
            <a:xfrm>
              <a:off x="1250472" y="1394188"/>
              <a:ext cx="4167738" cy="3790129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rgbClr val="000000"/>
                </a:solidFill>
              </a:endParaRPr>
            </a:p>
          </p:txBody>
        </p:sp>
        <p:cxnSp>
          <p:nvCxnSpPr>
            <p:cNvPr id="10" name="Gerade Verbindung 9"/>
            <p:cNvCxnSpPr/>
            <p:nvPr/>
          </p:nvCxnSpPr>
          <p:spPr>
            <a:xfrm flipV="1">
              <a:off x="1626760" y="4543106"/>
              <a:ext cx="3413575" cy="285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V="1">
              <a:off x="2004635" y="3873326"/>
              <a:ext cx="2673703" cy="142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>
              <a:stCxn id="8" idx="1"/>
              <a:endCxn id="8" idx="5"/>
            </p:cNvCxnSpPr>
            <p:nvPr/>
          </p:nvCxnSpPr>
          <p:spPr>
            <a:xfrm>
              <a:off x="2292009" y="3289253"/>
              <a:ext cx="208466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2693700" y="2597252"/>
              <a:ext cx="128128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Gerade Verbindung 13"/>
          <p:cNvCxnSpPr/>
          <p:nvPr/>
        </p:nvCxnSpPr>
        <p:spPr>
          <a:xfrm>
            <a:off x="5543551" y="2595564"/>
            <a:ext cx="2881313" cy="158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3" name="Textfeld 21"/>
          <p:cNvSpPr txBox="1">
            <a:spLocks noChangeArrowheads="1"/>
          </p:cNvSpPr>
          <p:nvPr/>
        </p:nvSpPr>
        <p:spPr bwMode="auto">
          <a:xfrm>
            <a:off x="4440732" y="2041526"/>
            <a:ext cx="849913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rgbClr val="000066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000066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000066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000066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  <a:latin typeface="Arial" charset="0"/>
              </a:rPr>
              <a:t>Notified</a:t>
            </a:r>
            <a:br>
              <a:rPr lang="de-DE" altLang="de-DE" sz="1400" b="1">
                <a:solidFill>
                  <a:srgbClr val="000000"/>
                </a:solidFill>
                <a:latin typeface="Arial" charset="0"/>
              </a:rPr>
            </a:br>
            <a:r>
              <a:rPr lang="de-DE" altLang="de-DE" sz="1400" b="1">
                <a:solidFill>
                  <a:srgbClr val="000000"/>
                </a:solidFill>
                <a:latin typeface="Arial" charset="0"/>
              </a:rPr>
              <a:t> cases</a:t>
            </a:r>
          </a:p>
        </p:txBody>
      </p:sp>
      <p:sp>
        <p:nvSpPr>
          <p:cNvPr id="14344" name="Textfeld 22"/>
          <p:cNvSpPr txBox="1">
            <a:spLocks noChangeArrowheads="1"/>
          </p:cNvSpPr>
          <p:nvPr/>
        </p:nvSpPr>
        <p:spPr bwMode="auto">
          <a:xfrm>
            <a:off x="3951288" y="2689226"/>
            <a:ext cx="18288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rgbClr val="000066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000066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000066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000066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  <a:latin typeface="Arial" charset="0"/>
              </a:rPr>
              <a:t>Full diagnosed Infections</a:t>
            </a:r>
          </a:p>
        </p:txBody>
      </p:sp>
      <p:sp>
        <p:nvSpPr>
          <p:cNvPr id="14345" name="Textfeld 23"/>
          <p:cNvSpPr txBox="1">
            <a:spLocks noChangeArrowheads="1"/>
          </p:cNvSpPr>
          <p:nvPr/>
        </p:nvSpPr>
        <p:spPr bwMode="auto">
          <a:xfrm>
            <a:off x="3576639" y="3349626"/>
            <a:ext cx="256857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rgbClr val="000066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000066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000066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000066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de-DE" altLang="de-DE" sz="1400" b="1" err="1">
                <a:solidFill>
                  <a:srgbClr val="000000"/>
                </a:solidFill>
                <a:latin typeface="Arial" charset="0"/>
              </a:rPr>
              <a:t>Symptomatic</a:t>
            </a:r>
            <a:r>
              <a:rPr lang="de-DE" altLang="de-DE" sz="1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altLang="de-DE" sz="1400" b="1" err="1">
                <a:solidFill>
                  <a:srgbClr val="000000"/>
                </a:solidFill>
                <a:latin typeface="Arial" charset="0"/>
              </a:rPr>
              <a:t>infections</a:t>
            </a:r>
            <a:r>
              <a:rPr lang="de-DE" altLang="de-DE" sz="1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altLang="de-DE" sz="1400" b="1" err="1">
                <a:solidFill>
                  <a:srgbClr val="000000"/>
                </a:solidFill>
                <a:latin typeface="Arial" charset="0"/>
              </a:rPr>
              <a:t>with</a:t>
            </a:r>
            <a:r>
              <a:rPr lang="de-DE" altLang="de-DE" sz="1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altLang="de-DE" sz="1400" b="1" err="1">
                <a:solidFill>
                  <a:srgbClr val="000000"/>
                </a:solidFill>
                <a:latin typeface="Arial" charset="0"/>
              </a:rPr>
              <a:t>consultation</a:t>
            </a:r>
            <a:endParaRPr lang="de-DE" altLang="de-DE" sz="1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6" name="Textfeld 24"/>
          <p:cNvSpPr txBox="1">
            <a:spLocks noChangeArrowheads="1"/>
          </p:cNvSpPr>
          <p:nvPr/>
        </p:nvSpPr>
        <p:spPr bwMode="auto">
          <a:xfrm>
            <a:off x="3576639" y="3990975"/>
            <a:ext cx="256857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rgbClr val="000066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000066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000066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000066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  <a:latin typeface="Arial" charset="0"/>
              </a:rPr>
              <a:t>All symptomatic infections</a:t>
            </a:r>
          </a:p>
        </p:txBody>
      </p:sp>
      <p:sp>
        <p:nvSpPr>
          <p:cNvPr id="14347" name="Textfeld 25"/>
          <p:cNvSpPr txBox="1">
            <a:spLocks noChangeArrowheads="1"/>
          </p:cNvSpPr>
          <p:nvPr/>
        </p:nvSpPr>
        <p:spPr bwMode="auto">
          <a:xfrm>
            <a:off x="3916364" y="4768850"/>
            <a:ext cx="1830387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rgbClr val="000066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000066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000066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000066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  <a:latin typeface="Arial" charset="0"/>
              </a:rPr>
              <a:t>All infections</a:t>
            </a:r>
          </a:p>
        </p:txBody>
      </p:sp>
      <p:cxnSp>
        <p:nvCxnSpPr>
          <p:cNvPr id="28" name="Gerade Verbindung 27"/>
          <p:cNvCxnSpPr>
            <a:stCxn id="8" idx="4"/>
          </p:cNvCxnSpPr>
          <p:nvPr/>
        </p:nvCxnSpPr>
        <p:spPr>
          <a:xfrm>
            <a:off x="6942139" y="5184775"/>
            <a:ext cx="1303337" cy="158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9" name="Textfeld 29"/>
          <p:cNvSpPr txBox="1">
            <a:spLocks noChangeArrowheads="1"/>
          </p:cNvSpPr>
          <p:nvPr/>
        </p:nvSpPr>
        <p:spPr bwMode="auto">
          <a:xfrm>
            <a:off x="6635539" y="1477963"/>
            <a:ext cx="378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rgbClr val="000066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000066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000066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000066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de-DE" altLang="de-DE" sz="2000" b="1" err="1">
                <a:solidFill>
                  <a:srgbClr val="000000"/>
                </a:solidFill>
                <a:latin typeface="Arial" charset="0"/>
              </a:rPr>
              <a:t>Incidence</a:t>
            </a:r>
            <a:r>
              <a:rPr lang="de-DE" altLang="de-DE" sz="20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altLang="de-DE" sz="2000" b="1" err="1">
                <a:solidFill>
                  <a:srgbClr val="000000"/>
                </a:solidFill>
                <a:latin typeface="Arial" charset="0"/>
              </a:rPr>
              <a:t>without</a:t>
            </a:r>
            <a:r>
              <a:rPr lang="de-DE" altLang="de-DE" sz="20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altLang="de-DE" sz="2000" b="1" err="1">
                <a:solidFill>
                  <a:srgbClr val="000000"/>
                </a:solidFill>
                <a:latin typeface="Arial" charset="0"/>
              </a:rPr>
              <a:t>adjustment</a:t>
            </a:r>
            <a:endParaRPr lang="de-DE" altLang="de-DE" sz="2000" b="1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7138988" y="2597151"/>
            <a:ext cx="0" cy="1274763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7140575" y="3856039"/>
            <a:ext cx="0" cy="1328737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52" name="Textfeld 34"/>
          <p:cNvSpPr txBox="1">
            <a:spLocks noChangeArrowheads="1"/>
          </p:cNvSpPr>
          <p:nvPr/>
        </p:nvSpPr>
        <p:spPr bwMode="auto">
          <a:xfrm>
            <a:off x="7391400" y="3089275"/>
            <a:ext cx="6192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rgbClr val="000066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000066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000066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000066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de-DE" altLang="de-DE" sz="2000" b="1">
                <a:solidFill>
                  <a:srgbClr val="000000"/>
                </a:solidFill>
              </a:rPr>
              <a:t>UR=under-reporting</a:t>
            </a:r>
          </a:p>
        </p:txBody>
      </p:sp>
      <p:sp>
        <p:nvSpPr>
          <p:cNvPr id="14353" name="Textfeld 35"/>
          <p:cNvSpPr txBox="1">
            <a:spLocks noChangeArrowheads="1"/>
          </p:cNvSpPr>
          <p:nvPr/>
        </p:nvSpPr>
        <p:spPr bwMode="auto">
          <a:xfrm>
            <a:off x="7418388" y="4314825"/>
            <a:ext cx="2876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rgbClr val="000066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000066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000066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000066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66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de-DE" altLang="de-DE" sz="2000" b="1">
                <a:solidFill>
                  <a:srgbClr val="000000"/>
                </a:solidFill>
              </a:rPr>
              <a:t>UA=under-ascertainment</a:t>
            </a:r>
          </a:p>
        </p:txBody>
      </p:sp>
      <p:cxnSp>
        <p:nvCxnSpPr>
          <p:cNvPr id="25" name="Gerade Verbindung 24"/>
          <p:cNvCxnSpPr/>
          <p:nvPr/>
        </p:nvCxnSpPr>
        <p:spPr>
          <a:xfrm>
            <a:off x="9566054" y="6636374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4118239" y="6628378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1981200" y="6622714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10088139" y="6636374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5661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Infectious prior to onset of disease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31125D-323B-4125-B81F-C60B566C7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21</a:t>
            </a:fld>
            <a:endParaRPr lang="de-DE"/>
          </a:p>
        </p:txBody>
      </p:sp>
      <p:sp>
        <p:nvSpPr>
          <p:cNvPr id="7" name="Line 30"/>
          <p:cNvSpPr>
            <a:spLocks noChangeShapeType="1"/>
          </p:cNvSpPr>
          <p:nvPr/>
        </p:nvSpPr>
        <p:spPr bwMode="auto">
          <a:xfrm flipV="1">
            <a:off x="2424113" y="3886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60"/>
          <p:cNvSpPr>
            <a:spLocks noChangeShapeType="1"/>
          </p:cNvSpPr>
          <p:nvPr/>
        </p:nvSpPr>
        <p:spPr bwMode="auto">
          <a:xfrm flipV="1">
            <a:off x="2206626" y="5349182"/>
            <a:ext cx="7632700" cy="34925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 Box 62"/>
          <p:cNvSpPr txBox="1">
            <a:spLocks noChangeArrowheads="1"/>
          </p:cNvSpPr>
          <p:nvPr/>
        </p:nvSpPr>
        <p:spPr bwMode="auto">
          <a:xfrm>
            <a:off x="9435573" y="5498471"/>
            <a:ext cx="102944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0066"/>
                </a:solidFill>
                <a:latin typeface="Calibri" pitchFamily="34" charset="0"/>
              </a:rPr>
              <a:t>Time</a:t>
            </a:r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 flipH="1" flipV="1">
            <a:off x="4943475" y="3933825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256088" y="4160839"/>
            <a:ext cx="1944122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0066"/>
                </a:solidFill>
                <a:latin typeface="Calibri" pitchFamily="34" charset="0"/>
              </a:rPr>
              <a:t>Onset of</a:t>
            </a:r>
            <a:br>
              <a:rPr lang="en-US" b="1">
                <a:solidFill>
                  <a:srgbClr val="000066"/>
                </a:solidFill>
                <a:latin typeface="Calibri" pitchFamily="34" charset="0"/>
              </a:rPr>
            </a:br>
            <a:r>
              <a:rPr lang="en-US" b="1">
                <a:solidFill>
                  <a:srgbClr val="000066"/>
                </a:solidFill>
                <a:latin typeface="Calibri" pitchFamily="34" charset="0"/>
              </a:rPr>
              <a:t>symptoms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764338" y="4160839"/>
            <a:ext cx="2388154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0066"/>
                </a:solidFill>
                <a:latin typeface="Calibri" pitchFamily="34" charset="0"/>
              </a:rPr>
              <a:t>Resolution</a:t>
            </a:r>
            <a:br>
              <a:rPr lang="en-US" b="1">
                <a:solidFill>
                  <a:srgbClr val="000066"/>
                </a:solidFill>
                <a:latin typeface="Calibri" pitchFamily="34" charset="0"/>
              </a:rPr>
            </a:br>
            <a:r>
              <a:rPr lang="en-US" b="1">
                <a:solidFill>
                  <a:srgbClr val="000066"/>
                </a:solidFill>
                <a:latin typeface="Calibri" pitchFamily="34" charset="0"/>
              </a:rPr>
              <a:t>of symptoms</a:t>
            </a:r>
          </a:p>
        </p:txBody>
      </p:sp>
      <p:sp>
        <p:nvSpPr>
          <p:cNvPr id="13" name="Line 30"/>
          <p:cNvSpPr>
            <a:spLocks noChangeShapeType="1"/>
          </p:cNvSpPr>
          <p:nvPr/>
        </p:nvSpPr>
        <p:spPr bwMode="auto">
          <a:xfrm flipH="1" flipV="1">
            <a:off x="7391400" y="3933825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2135188" y="1700214"/>
            <a:ext cx="360362" cy="201612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2495551" y="2708276"/>
            <a:ext cx="244792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GB" sz="1600" b="1">
                <a:latin typeface="Calibri" pitchFamily="34" charset="0"/>
              </a:rPr>
              <a:t>Incubation period</a:t>
            </a:r>
          </a:p>
          <a:p>
            <a:pPr algn="l"/>
            <a:endParaRPr lang="en-GB" sz="1600" b="1">
              <a:latin typeface="Calibri" pitchFamily="34" charset="0"/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4943476" y="2708276"/>
            <a:ext cx="2447925" cy="1008063"/>
          </a:xfrm>
          <a:prstGeom prst="rect">
            <a:avLst/>
          </a:prstGeom>
          <a:solidFill>
            <a:srgbClr val="977C7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GB" sz="1600" b="1">
                <a:latin typeface="Calibri" pitchFamily="34" charset="0"/>
              </a:rPr>
              <a:t>Clinical disease</a:t>
            </a:r>
          </a:p>
          <a:p>
            <a:pPr algn="l"/>
            <a:endParaRPr lang="en-GB" b="1"/>
          </a:p>
        </p:txBody>
      </p:sp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7391401" y="2708276"/>
            <a:ext cx="2447925" cy="1008063"/>
          </a:xfrm>
          <a:prstGeom prst="rect">
            <a:avLst/>
          </a:prstGeom>
          <a:solidFill>
            <a:srgbClr val="9BAE5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GB" sz="1600" b="1">
                <a:latin typeface="Calibri" pitchFamily="34" charset="0"/>
              </a:rPr>
              <a:t>Recovery</a:t>
            </a:r>
          </a:p>
          <a:p>
            <a:pPr algn="l"/>
            <a:endParaRPr lang="en-GB" b="1"/>
          </a:p>
        </p:txBody>
      </p:sp>
      <p:sp>
        <p:nvSpPr>
          <p:cNvPr id="18" name="Rectangle 34"/>
          <p:cNvSpPr>
            <a:spLocks noChangeArrowheads="1"/>
          </p:cNvSpPr>
          <p:nvPr/>
        </p:nvSpPr>
        <p:spPr bwMode="auto">
          <a:xfrm>
            <a:off x="2495550" y="1700213"/>
            <a:ext cx="1944688" cy="1008062"/>
          </a:xfrm>
          <a:prstGeom prst="rect">
            <a:avLst/>
          </a:prstGeom>
          <a:solidFill>
            <a:schemeClr val="accent1">
              <a:alpha val="4588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GB" sz="1600" b="1">
                <a:latin typeface="Calibri" pitchFamily="34" charset="0"/>
              </a:rPr>
              <a:t>Latent period</a:t>
            </a:r>
          </a:p>
        </p:txBody>
      </p:sp>
      <p:sp>
        <p:nvSpPr>
          <p:cNvPr id="19" name="Rectangle 35"/>
          <p:cNvSpPr>
            <a:spLocks noChangeArrowheads="1"/>
          </p:cNvSpPr>
          <p:nvPr/>
        </p:nvSpPr>
        <p:spPr bwMode="auto">
          <a:xfrm>
            <a:off x="4440239" y="1700213"/>
            <a:ext cx="2447925" cy="1008062"/>
          </a:xfrm>
          <a:prstGeom prst="rect">
            <a:avLst/>
          </a:prstGeom>
          <a:solidFill>
            <a:srgbClr val="977C75">
              <a:alpha val="4313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GB" sz="1600" b="1">
                <a:latin typeface="Calibri" pitchFamily="34" charset="0"/>
              </a:rPr>
              <a:t>Infectious period</a:t>
            </a:r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6888163" y="1700213"/>
            <a:ext cx="2952750" cy="1008062"/>
          </a:xfrm>
          <a:prstGeom prst="rect">
            <a:avLst/>
          </a:prstGeom>
          <a:solidFill>
            <a:srgbClr val="9BAE5E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GB" sz="1600" b="1">
                <a:latin typeface="Calibri" pitchFamily="34" charset="0"/>
              </a:rPr>
              <a:t>Non-infectious period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1808163" y="4256089"/>
            <a:ext cx="2002664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0066"/>
                </a:solidFill>
                <a:latin typeface="Calibri" pitchFamily="34" charset="0"/>
              </a:rPr>
              <a:t>Infection</a:t>
            </a:r>
          </a:p>
          <a:p>
            <a:pPr algn="l" eaLnBrk="1" hangingPunct="1"/>
            <a:r>
              <a:rPr lang="en-US" b="1">
                <a:solidFill>
                  <a:srgbClr val="000066"/>
                </a:solidFill>
                <a:latin typeface="Calibri" pitchFamily="34" charset="0"/>
              </a:rPr>
              <a:t>(exposure)</a:t>
            </a:r>
          </a:p>
        </p:txBody>
      </p: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8E1242C6-EFFD-4D93-9C64-098B1DA4BAAB}"/>
              </a:ext>
            </a:extLst>
          </p:cNvPr>
          <p:cNvSpPr/>
          <p:nvPr/>
        </p:nvSpPr>
        <p:spPr>
          <a:xfrm rot="11679899">
            <a:off x="3818989" y="2632667"/>
            <a:ext cx="663572" cy="3268566"/>
          </a:xfrm>
          <a:prstGeom prst="downArrow">
            <a:avLst>
              <a:gd name="adj1" fmla="val 50000"/>
              <a:gd name="adj2" fmla="val 10232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8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22</a:t>
            </a:fld>
            <a:endParaRPr lang="de-DE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220200" cy="1023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115343" y="1961336"/>
            <a:ext cx="254909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Clinical </a:t>
            </a:r>
            <a:r>
              <a:rPr lang="de-DE" sz="2400" b="1" err="1"/>
              <a:t>disease</a:t>
            </a:r>
            <a:endParaRPr lang="de-DE" sz="2400" b="1"/>
          </a:p>
        </p:txBody>
      </p:sp>
      <p:sp>
        <p:nvSpPr>
          <p:cNvPr id="17" name="Textfeld 16"/>
          <p:cNvSpPr txBox="1"/>
          <p:nvPr/>
        </p:nvSpPr>
        <p:spPr>
          <a:xfrm>
            <a:off x="5446648" y="4094912"/>
            <a:ext cx="210666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err="1"/>
              <a:t>Colonisation</a:t>
            </a:r>
            <a:endParaRPr lang="de-DE" sz="2400" b="1"/>
          </a:p>
        </p:txBody>
      </p:sp>
      <p:sp>
        <p:nvSpPr>
          <p:cNvPr id="18" name="Rechteck 17"/>
          <p:cNvSpPr/>
          <p:nvPr/>
        </p:nvSpPr>
        <p:spPr>
          <a:xfrm>
            <a:off x="8001993" y="6428377"/>
            <a:ext cx="4572000" cy="2169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900">
                <a:solidFill>
                  <a:schemeClr val="bg1"/>
                </a:solidFill>
              </a:rPr>
              <a:t>http://www.happypainting.de/showthread.php?t=3544</a:t>
            </a:r>
          </a:p>
        </p:txBody>
      </p:sp>
    </p:spTree>
    <p:extLst>
      <p:ext uri="{BB962C8B-B14F-4D97-AF65-F5344CB8AC3E}">
        <p14:creationId xmlns:p14="http://schemas.microsoft.com/office/powerpoint/2010/main" val="122999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Case </a:t>
            </a:r>
            <a:r>
              <a:rPr lang="de-DE" err="1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search</a:t>
            </a:r>
            <a:endParaRPr lang="de-DE">
              <a:solidFill>
                <a:schemeClr val="accent1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/>
          </a:p>
          <a:p>
            <a:r>
              <a:rPr lang="de-DE" sz="2400" b="1" err="1"/>
              <a:t>Retrospective</a:t>
            </a:r>
            <a:r>
              <a:rPr lang="de-DE" sz="2400" b="1"/>
              <a:t> </a:t>
            </a:r>
            <a:r>
              <a:rPr lang="de-DE" sz="2400" b="1" err="1"/>
              <a:t>case</a:t>
            </a:r>
            <a:r>
              <a:rPr lang="de-DE" sz="2400" b="1"/>
              <a:t> </a:t>
            </a:r>
            <a:r>
              <a:rPr lang="de-DE" sz="2400" b="1" err="1"/>
              <a:t>search</a:t>
            </a:r>
            <a:endParaRPr lang="de-DE" sz="2400" b="1"/>
          </a:p>
          <a:p>
            <a:pPr lvl="1"/>
            <a:r>
              <a:rPr lang="de-DE" sz="2200"/>
              <a:t>Data </a:t>
            </a:r>
            <a:r>
              <a:rPr lang="de-DE" sz="2200" err="1"/>
              <a:t>sources</a:t>
            </a:r>
            <a:r>
              <a:rPr lang="de-DE" sz="2200"/>
              <a:t>: Laboratory </a:t>
            </a:r>
            <a:r>
              <a:rPr lang="de-DE" sz="2200" err="1"/>
              <a:t>data</a:t>
            </a:r>
            <a:r>
              <a:rPr lang="de-DE" sz="2200"/>
              <a:t>, </a:t>
            </a:r>
            <a:r>
              <a:rPr lang="de-DE" sz="2200" err="1"/>
              <a:t>patient</a:t>
            </a:r>
            <a:r>
              <a:rPr lang="de-DE" sz="2200"/>
              <a:t> </a:t>
            </a:r>
            <a:r>
              <a:rPr lang="de-DE" sz="2200" err="1"/>
              <a:t>charts</a:t>
            </a:r>
            <a:r>
              <a:rPr lang="de-DE" sz="2200"/>
              <a:t> …</a:t>
            </a:r>
            <a:br>
              <a:rPr lang="de-DE" sz="2200"/>
            </a:br>
            <a:endParaRPr lang="de-DE" sz="2200"/>
          </a:p>
          <a:p>
            <a:r>
              <a:rPr lang="de-DE" sz="2400" b="1" err="1"/>
              <a:t>Prospective</a:t>
            </a:r>
            <a:r>
              <a:rPr lang="de-DE" sz="2400" b="1"/>
              <a:t> </a:t>
            </a:r>
            <a:r>
              <a:rPr lang="de-DE" sz="2400" b="1" err="1"/>
              <a:t>case</a:t>
            </a:r>
            <a:r>
              <a:rPr lang="de-DE" sz="2400" b="1"/>
              <a:t> </a:t>
            </a:r>
            <a:r>
              <a:rPr lang="de-DE" sz="2400" b="1" err="1"/>
              <a:t>search</a:t>
            </a:r>
            <a:endParaRPr lang="de-DE" sz="2400" b="1"/>
          </a:p>
          <a:p>
            <a:pPr lvl="1"/>
            <a:r>
              <a:rPr lang="de-DE" sz="2200"/>
              <a:t>Passive </a:t>
            </a:r>
            <a:r>
              <a:rPr lang="de-DE" sz="2200" err="1"/>
              <a:t>surveillance</a:t>
            </a:r>
            <a:r>
              <a:rPr lang="de-DE" sz="2200"/>
              <a:t> </a:t>
            </a:r>
          </a:p>
          <a:p>
            <a:pPr lvl="1"/>
            <a:r>
              <a:rPr lang="de-DE" sz="2200" err="1"/>
              <a:t>Active</a:t>
            </a:r>
            <a:r>
              <a:rPr lang="de-DE" sz="2200"/>
              <a:t> </a:t>
            </a:r>
            <a:r>
              <a:rPr lang="de-DE" sz="2200" err="1"/>
              <a:t>surveillance</a:t>
            </a:r>
            <a:r>
              <a:rPr lang="de-DE" sz="2200"/>
              <a:t> </a:t>
            </a:r>
          </a:p>
          <a:p>
            <a:pPr lvl="1"/>
            <a:r>
              <a:rPr lang="de-DE" sz="2200"/>
              <a:t>Screening </a:t>
            </a:r>
            <a:br>
              <a:rPr lang="de-DE" sz="2200"/>
            </a:br>
            <a:endParaRPr lang="de-DE" sz="2200"/>
          </a:p>
          <a:p>
            <a:pPr marL="342900" lvl="1" indent="-342900"/>
            <a:r>
              <a:rPr lang="en-US"/>
              <a:t>Chose a uniform strategy to search for cases</a:t>
            </a:r>
          </a:p>
          <a:p>
            <a:pPr marL="0" lvl="1" indent="0">
              <a:buNone/>
            </a:pPr>
            <a:r>
              <a:rPr lang="en-US"/>
              <a:t> </a:t>
            </a:r>
          </a:p>
          <a:p>
            <a:pPr marL="342900" lvl="1" indent="-342900"/>
            <a:r>
              <a:rPr lang="en-US"/>
              <a:t>Monitor factors with influence on case finding</a:t>
            </a:r>
          </a:p>
          <a:p>
            <a:endParaRPr lang="de-DE" sz="24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042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619375" y="1622426"/>
            <a:ext cx="252665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err="1"/>
              <a:t>Known</a:t>
            </a:r>
            <a:r>
              <a:rPr lang="de-DE" altLang="de-DE"/>
              <a:t> </a:t>
            </a:r>
            <a:r>
              <a:rPr lang="de-DE" altLang="de-DE" err="1"/>
              <a:t>cases</a:t>
            </a:r>
            <a:endParaRPr lang="de-DE" altLang="de-DE"/>
          </a:p>
        </p:txBody>
      </p:sp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052650"/>
              </p:ext>
            </p:extLst>
          </p:nvPr>
        </p:nvGraphicFramePr>
        <p:xfrm>
          <a:off x="1074656" y="1740694"/>
          <a:ext cx="9564633" cy="4264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AA343C6E-56F6-414D-A0A5-5760F857F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Case </a:t>
            </a:r>
            <a:r>
              <a:rPr lang="de-DE" err="1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search</a:t>
            </a:r>
            <a:endParaRPr lang="de-DE">
              <a:solidFill>
                <a:schemeClr val="accent1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658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"/>
          <p:cNvGraphicFramePr>
            <a:graphicFrameLocks/>
          </p:cNvGraphicFramePr>
          <p:nvPr/>
        </p:nvGraphicFramePr>
        <p:xfrm>
          <a:off x="1524000" y="1277938"/>
          <a:ext cx="91440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547938" y="2368551"/>
            <a:ext cx="2274982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err="1"/>
              <a:t>cases</a:t>
            </a:r>
            <a:r>
              <a:rPr lang="de-DE" altLang="de-DE"/>
              <a:t> n=28</a:t>
            </a: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9048751" y="4508501"/>
            <a:ext cx="142875" cy="1800225"/>
          </a:xfrm>
          <a:prstGeom prst="upArrow">
            <a:avLst>
              <a:gd name="adj1" fmla="val 50000"/>
              <a:gd name="adj2" fmla="val 31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305801" y="6308725"/>
            <a:ext cx="1831831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1400" err="1">
                <a:solidFill>
                  <a:srgbClr val="000066"/>
                </a:solidFill>
              </a:rPr>
              <a:t>screening</a:t>
            </a:r>
            <a:r>
              <a:rPr lang="de-DE" altLang="de-DE" sz="1400">
                <a:solidFill>
                  <a:srgbClr val="000066"/>
                </a:solidFill>
              </a:rPr>
              <a:t> ward</a:t>
            </a: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9336088" y="4510088"/>
            <a:ext cx="144462" cy="1079500"/>
          </a:xfrm>
          <a:prstGeom prst="upArrow">
            <a:avLst>
              <a:gd name="adj1" fmla="val 50000"/>
              <a:gd name="adj2" fmla="val 18681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9264650" y="5578476"/>
            <a:ext cx="1404744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err="1">
                <a:solidFill>
                  <a:srgbClr val="000066"/>
                </a:solidFill>
              </a:rPr>
              <a:t>screening</a:t>
            </a:r>
            <a:r>
              <a:rPr lang="de-DE" altLang="de-DE" sz="1400">
                <a:solidFill>
                  <a:srgbClr val="000066"/>
                </a:solidFill>
              </a:rPr>
              <a:t> </a:t>
            </a:r>
          </a:p>
          <a:p>
            <a:r>
              <a:rPr lang="de-DE" altLang="de-DE" sz="1400" err="1">
                <a:solidFill>
                  <a:srgbClr val="000066"/>
                </a:solidFill>
              </a:rPr>
              <a:t>paediatric</a:t>
            </a:r>
            <a:r>
              <a:rPr lang="de-DE" altLang="de-DE" sz="1400">
                <a:solidFill>
                  <a:srgbClr val="000066"/>
                </a:solidFill>
              </a:rPr>
              <a:t> </a:t>
            </a:r>
            <a:r>
              <a:rPr lang="de-DE" altLang="de-DE" sz="1400" err="1">
                <a:solidFill>
                  <a:srgbClr val="000066"/>
                </a:solidFill>
              </a:rPr>
              <a:t>clinic</a:t>
            </a:r>
            <a:endParaRPr lang="de-DE" altLang="de-DE" sz="1400">
              <a:solidFill>
                <a:srgbClr val="000066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7C6D90-92A1-4482-B2C3-ED7D694B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10" y="497316"/>
            <a:ext cx="9990941" cy="525364"/>
          </a:xfrm>
        </p:spPr>
        <p:txBody>
          <a:bodyPr>
            <a:normAutofit fontScale="90000"/>
          </a:bodyPr>
          <a:lstStyle/>
          <a:p>
            <a:r>
              <a:rPr lang="de-DE" sz="360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Case </a:t>
            </a:r>
            <a:r>
              <a:rPr lang="de-DE" sz="3600" err="1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search</a:t>
            </a:r>
            <a:br>
              <a:rPr lang="de-DE"/>
            </a:b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FB97FC6-FF81-4615-8C89-296A1DB8F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531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1"/>
          <p:cNvSpPr>
            <a:spLocks noGrp="1"/>
          </p:cNvSpPr>
          <p:nvPr>
            <p:ph type="title"/>
          </p:nvPr>
        </p:nvSpPr>
        <p:spPr>
          <a:xfrm>
            <a:off x="1641505" y="346533"/>
            <a:ext cx="9189893" cy="677108"/>
          </a:xfrm>
        </p:spPr>
        <p:txBody>
          <a:bodyPr>
            <a:noAutofit/>
          </a:bodyPr>
          <a:lstStyle/>
          <a:p>
            <a:r>
              <a:rPr lang="de-DE" altLang="de-DE" sz="2800" err="1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Introduction</a:t>
            </a:r>
            <a:r>
              <a:rPr lang="de-DE" altLang="de-DE" sz="280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 of </a:t>
            </a:r>
            <a:r>
              <a:rPr lang="de-DE" altLang="de-DE" sz="2800" err="1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microbiological</a:t>
            </a:r>
            <a:r>
              <a:rPr lang="de-DE" altLang="de-DE" sz="280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de-DE" altLang="de-DE" sz="2800" err="1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screening</a:t>
            </a:r>
            <a:r>
              <a:rPr lang="de-DE" altLang="de-DE" sz="280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 on ward x after </a:t>
            </a:r>
            <a:r>
              <a:rPr lang="de-DE" altLang="de-DE" sz="2800" err="1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outbreak</a:t>
            </a:r>
            <a:r>
              <a:rPr lang="de-DE" altLang="de-DE" sz="280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de-DE" altLang="de-DE" sz="2800" err="1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detection</a:t>
            </a:r>
            <a:endParaRPr lang="de-DE" altLang="de-DE" sz="2800">
              <a:solidFill>
                <a:srgbClr val="0070C0"/>
              </a:solidFill>
            </a:endParaRPr>
          </a:p>
        </p:txBody>
      </p:sp>
      <p:sp>
        <p:nvSpPr>
          <p:cNvPr id="57348" name="Textfeld 8"/>
          <p:cNvSpPr txBox="1">
            <a:spLocks noChangeArrowheads="1"/>
          </p:cNvSpPr>
          <p:nvPr/>
        </p:nvSpPr>
        <p:spPr bwMode="auto">
          <a:xfrm>
            <a:off x="2465388" y="1941513"/>
            <a:ext cx="4868862" cy="757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de-DE" altLang="de-DE" sz="1200">
                <a:solidFill>
                  <a:srgbClr val="003399"/>
                </a:solidFill>
                <a:latin typeface="Calibri" pitchFamily="34" charset="0"/>
              </a:rPr>
              <a:t>Green = unknown (before implementation of systematic screening)</a:t>
            </a:r>
          </a:p>
          <a:p>
            <a:pPr eaLnBrk="1" hangingPunct="1"/>
            <a:r>
              <a:rPr lang="de-DE" altLang="de-DE" sz="1200">
                <a:solidFill>
                  <a:srgbClr val="003399"/>
                </a:solidFill>
                <a:latin typeface="Calibri" pitchFamily="34" charset="0"/>
              </a:rPr>
              <a:t>              negative (after implementation of screening) </a:t>
            </a:r>
          </a:p>
          <a:p>
            <a:pPr eaLnBrk="1" hangingPunct="1"/>
            <a:r>
              <a:rPr lang="de-DE" altLang="de-DE" sz="1200">
                <a:solidFill>
                  <a:srgbClr val="003399"/>
                </a:solidFill>
                <a:latin typeface="Calibri" pitchFamily="34" charset="0"/>
              </a:rPr>
              <a:t>Blue =    colonisation or local infection</a:t>
            </a:r>
          </a:p>
          <a:p>
            <a:pPr eaLnBrk="1" hangingPunct="1"/>
            <a:r>
              <a:rPr lang="de-DE" altLang="de-DE" sz="1200">
                <a:solidFill>
                  <a:srgbClr val="003399"/>
                </a:solidFill>
                <a:latin typeface="Calibri" pitchFamily="34" charset="0"/>
              </a:rPr>
              <a:t>Red =    systemic infection</a:t>
            </a:r>
          </a:p>
        </p:txBody>
      </p:sp>
      <p:graphicFrame>
        <p:nvGraphicFramePr>
          <p:cNvPr id="57349" name="Inhaltsplatzhalter 13"/>
          <p:cNvGraphicFramePr>
            <a:graphicFrameLocks noGrp="1"/>
          </p:cNvGraphicFramePr>
          <p:nvPr>
            <p:ph idx="4294967295"/>
          </p:nvPr>
        </p:nvGraphicFramePr>
        <p:xfrm>
          <a:off x="1703512" y="1651000"/>
          <a:ext cx="8640960" cy="465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333954" imgH="4346825" progId="Excel.Chart.8">
                  <p:embed/>
                </p:oleObj>
              </mc:Choice>
              <mc:Fallback>
                <p:oleObj r:id="rId3" imgW="8333954" imgH="4346825" progId="Excel.Chart.8">
                  <p:embed/>
                  <p:pic>
                    <p:nvPicPr>
                      <p:cNvPr id="57349" name="Inhaltsplatzhalter 1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512" y="1651000"/>
                        <a:ext cx="8640960" cy="4658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Gerade Verbindung mit Pfeil 7"/>
          <p:cNvCxnSpPr>
            <a:cxnSpLocks noChangeShapeType="1"/>
          </p:cNvCxnSpPr>
          <p:nvPr/>
        </p:nvCxnSpPr>
        <p:spPr bwMode="auto">
          <a:xfrm rot="5400000">
            <a:off x="7135814" y="3365501"/>
            <a:ext cx="2809875" cy="1587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1" name="Textfeld 10"/>
          <p:cNvSpPr txBox="1">
            <a:spLocks noChangeArrowheads="1"/>
          </p:cNvSpPr>
          <p:nvPr/>
        </p:nvSpPr>
        <p:spPr bwMode="auto">
          <a:xfrm>
            <a:off x="7513638" y="1651000"/>
            <a:ext cx="1921616" cy="313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de-DE" altLang="de-DE" sz="1600" err="1">
                <a:solidFill>
                  <a:srgbClr val="003399"/>
                </a:solidFill>
                <a:latin typeface="Calibri" pitchFamily="34" charset="0"/>
              </a:rPr>
              <a:t>Systematic</a:t>
            </a:r>
            <a:r>
              <a:rPr lang="de-DE" altLang="de-DE" sz="160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de-DE" altLang="de-DE" sz="1600" err="1">
                <a:solidFill>
                  <a:srgbClr val="003399"/>
                </a:solidFill>
                <a:latin typeface="Calibri" pitchFamily="34" charset="0"/>
              </a:rPr>
              <a:t>screening</a:t>
            </a:r>
            <a:endParaRPr lang="de-DE" altLang="de-DE" sz="160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57352" name="Textfeld 11"/>
          <p:cNvSpPr txBox="1">
            <a:spLocks noChangeArrowheads="1"/>
          </p:cNvSpPr>
          <p:nvPr/>
        </p:nvSpPr>
        <p:spPr bwMode="auto">
          <a:xfrm>
            <a:off x="1641505" y="1391222"/>
            <a:ext cx="223048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de-DE" altLang="de-DE" sz="1600" err="1">
                <a:solidFill>
                  <a:srgbClr val="003399"/>
                </a:solidFill>
                <a:latin typeface="Calibri" pitchFamily="34" charset="0"/>
              </a:rPr>
              <a:t>Number</a:t>
            </a:r>
            <a:r>
              <a:rPr lang="de-DE" altLang="de-DE" sz="160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de-DE" altLang="de-DE" sz="1600" err="1">
                <a:solidFill>
                  <a:srgbClr val="003399"/>
                </a:solidFill>
                <a:latin typeface="Calibri" pitchFamily="34" charset="0"/>
              </a:rPr>
              <a:t>of</a:t>
            </a:r>
            <a:r>
              <a:rPr lang="de-DE" altLang="de-DE" sz="160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de-DE" altLang="de-DE" sz="1600" err="1">
                <a:solidFill>
                  <a:srgbClr val="003399"/>
                </a:solidFill>
                <a:latin typeface="Calibri" pitchFamily="34" charset="0"/>
              </a:rPr>
              <a:t>patients</a:t>
            </a:r>
            <a:r>
              <a:rPr lang="de-DE" altLang="de-DE" sz="1600">
                <a:solidFill>
                  <a:srgbClr val="003399"/>
                </a:solidFill>
                <a:latin typeface="Calibri" pitchFamily="34" charset="0"/>
              </a:rPr>
              <a:t>/ </a:t>
            </a:r>
            <a:r>
              <a:rPr lang="de-DE" altLang="de-DE" sz="1600" err="1">
                <a:solidFill>
                  <a:srgbClr val="003399"/>
                </a:solidFill>
                <a:latin typeface="Calibri" pitchFamily="34" charset="0"/>
              </a:rPr>
              <a:t>day</a:t>
            </a:r>
            <a:endParaRPr lang="de-DE" altLang="de-DE" sz="160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57353" name="Textfeld 12"/>
          <p:cNvSpPr txBox="1">
            <a:spLocks noChangeArrowheads="1"/>
          </p:cNvSpPr>
          <p:nvPr/>
        </p:nvSpPr>
        <p:spPr bwMode="auto">
          <a:xfrm>
            <a:off x="5501252" y="6230544"/>
            <a:ext cx="114076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de-DE" altLang="de-DE" sz="1600">
                <a:solidFill>
                  <a:srgbClr val="003399"/>
                </a:solidFill>
                <a:latin typeface="Calibri" pitchFamily="34" charset="0"/>
              </a:rPr>
              <a:t>Time (</a:t>
            </a:r>
            <a:r>
              <a:rPr lang="de-DE" altLang="de-DE" sz="1600" err="1">
                <a:solidFill>
                  <a:srgbClr val="003399"/>
                </a:solidFill>
                <a:latin typeface="Calibri" pitchFamily="34" charset="0"/>
              </a:rPr>
              <a:t>days</a:t>
            </a:r>
            <a:r>
              <a:rPr lang="de-DE" altLang="de-DE" sz="1600">
                <a:solidFill>
                  <a:srgbClr val="003399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DFE6A0-746E-4FBE-ADE2-CAAF1FF5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FC8B-ABDB-4079-8925-231907F8CD41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0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A94C68-1007-4C11-B376-F5C530E2F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339" y="257175"/>
            <a:ext cx="7983646" cy="874368"/>
          </a:xfrm>
        </p:spPr>
        <p:txBody>
          <a:bodyPr/>
          <a:lstStyle/>
          <a:p>
            <a:r>
              <a:rPr lang="de-DE" sz="2800" err="1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Cohorting</a:t>
            </a:r>
            <a:r>
              <a:rPr lang="de-DE" sz="280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de-DE" sz="2800" err="1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to</a:t>
            </a:r>
            <a:r>
              <a:rPr lang="de-DE" sz="280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de-DE" sz="2800" err="1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reduce</a:t>
            </a:r>
            <a:r>
              <a:rPr lang="de-DE" sz="280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de-DE" sz="2800" err="1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person</a:t>
            </a:r>
            <a:r>
              <a:rPr lang="de-DE" sz="280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de-DE" sz="2800" err="1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to</a:t>
            </a:r>
            <a:r>
              <a:rPr lang="de-DE" sz="280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de-DE" sz="2800" err="1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person</a:t>
            </a:r>
            <a:r>
              <a:rPr lang="de-DE" sz="280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de-DE" sz="2800" err="1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transmission</a:t>
            </a:r>
            <a:endParaRPr lang="de-DE" sz="2800">
              <a:solidFill>
                <a:schemeClr val="accent1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736503-0FDA-4FE0-87F3-FB144ADBD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8825" y="2350154"/>
            <a:ext cx="7983646" cy="4507846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057AE6-5DF5-4EDB-A30F-E6DEE2F7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FC8B-ABDB-4079-8925-231907F8CD41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fr-FR">
              <a:solidFill>
                <a:srgbClr val="000000"/>
              </a:solidFill>
            </a:endParaRP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93A5CA2-8C84-4099-AC97-481745B859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7689387"/>
              </p:ext>
            </p:extLst>
          </p:nvPr>
        </p:nvGraphicFramePr>
        <p:xfrm>
          <a:off x="2933701" y="1200151"/>
          <a:ext cx="6521384" cy="4880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2856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90750" y="1989138"/>
            <a:ext cx="8439150" cy="4114800"/>
          </a:xfrm>
          <a:prstGeom prst="rect">
            <a:avLst/>
          </a:prstGeom>
          <a:ln/>
        </p:spPr>
        <p:txBody>
          <a:bodyPr vert="horz" lIns="92075" tIns="46038" rIns="92075" bIns="46038" rtlCol="0">
            <a:normAutofit/>
          </a:bodyPr>
          <a:lstStyle/>
          <a:p>
            <a:pPr defTabSz="762000"/>
            <a:endParaRPr lang="de-DE" altLang="de-DE" sz="240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-228600"/>
            <a:ext cx="10248812" cy="69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874425" y="263815"/>
            <a:ext cx="7291346" cy="4801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b="1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Understaffing</a:t>
            </a:r>
            <a:r>
              <a:rPr lang="de-DE" sz="28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800" b="1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de-DE" sz="28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800" b="1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overcrowding</a:t>
            </a:r>
            <a:endParaRPr lang="de-DE" sz="2800" b="1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233057" y="-1"/>
            <a:ext cx="5932714" cy="3592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387194" y="947068"/>
            <a:ext cx="3493808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err="1"/>
              <a:t>occupancy</a:t>
            </a:r>
            <a:endParaRPr lang="de-DE" sz="2400"/>
          </a:p>
        </p:txBody>
      </p:sp>
      <p:sp>
        <p:nvSpPr>
          <p:cNvPr id="8" name="Textfeld 7"/>
          <p:cNvSpPr txBox="1"/>
          <p:nvPr/>
        </p:nvSpPr>
        <p:spPr>
          <a:xfrm>
            <a:off x="4389382" y="1370056"/>
            <a:ext cx="3493808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err="1"/>
              <a:t>staff</a:t>
            </a:r>
            <a:endParaRPr lang="de-DE" sz="2400"/>
          </a:p>
        </p:txBody>
      </p:sp>
      <p:sp>
        <p:nvSpPr>
          <p:cNvPr id="9" name="Textfeld 8"/>
          <p:cNvSpPr txBox="1"/>
          <p:nvPr/>
        </p:nvSpPr>
        <p:spPr>
          <a:xfrm>
            <a:off x="4386966" y="1761156"/>
            <a:ext cx="3493808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err="1"/>
              <a:t>occupancy</a:t>
            </a:r>
            <a:r>
              <a:rPr lang="de-DE" sz="2400"/>
              <a:t>/</a:t>
            </a:r>
            <a:r>
              <a:rPr lang="de-DE" sz="2400" err="1"/>
              <a:t>staff</a:t>
            </a:r>
            <a:endParaRPr lang="de-DE" sz="2400"/>
          </a:p>
        </p:txBody>
      </p:sp>
      <p:sp>
        <p:nvSpPr>
          <p:cNvPr id="10" name="Textfeld 9"/>
          <p:cNvSpPr txBox="1"/>
          <p:nvPr/>
        </p:nvSpPr>
        <p:spPr>
          <a:xfrm>
            <a:off x="1632879" y="695904"/>
            <a:ext cx="1066778" cy="535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942054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58563" y="573426"/>
            <a:ext cx="7231712" cy="387798"/>
          </a:xfrm>
        </p:spPr>
        <p:txBody>
          <a:bodyPr/>
          <a:lstStyle/>
          <a:p>
            <a:pPr algn="ctr"/>
            <a:r>
              <a:rPr lang="de-DE" err="1">
                <a:solidFill>
                  <a:schemeClr val="accent1"/>
                </a:solidFill>
              </a:rPr>
              <a:t>Understaffing</a:t>
            </a:r>
            <a:r>
              <a:rPr lang="de-DE">
                <a:solidFill>
                  <a:schemeClr val="accent1"/>
                </a:solidFill>
              </a:rPr>
              <a:t> </a:t>
            </a:r>
            <a:r>
              <a:rPr lang="de-DE" err="1">
                <a:solidFill>
                  <a:schemeClr val="accent1"/>
                </a:solidFill>
              </a:rPr>
              <a:t>during</a:t>
            </a:r>
            <a:r>
              <a:rPr lang="de-DE">
                <a:solidFill>
                  <a:schemeClr val="accent1"/>
                </a:solidFill>
              </a:rPr>
              <a:t> </a:t>
            </a:r>
            <a:r>
              <a:rPr lang="de-DE" err="1">
                <a:solidFill>
                  <a:schemeClr val="accent1"/>
                </a:solidFill>
              </a:rPr>
              <a:t>the</a:t>
            </a:r>
            <a:r>
              <a:rPr lang="de-DE">
                <a:solidFill>
                  <a:schemeClr val="accent1"/>
                </a:solidFill>
              </a:rPr>
              <a:t> </a:t>
            </a:r>
            <a:r>
              <a:rPr lang="de-DE" err="1">
                <a:solidFill>
                  <a:schemeClr val="accent1"/>
                </a:solidFill>
              </a:rPr>
              <a:t>night</a:t>
            </a:r>
            <a:endParaRPr lang="de-DE">
              <a:solidFill>
                <a:schemeClr val="accent1"/>
              </a:solidFill>
            </a:endParaRP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quarter" idx="13"/>
          </p:nvPr>
        </p:nvGraphicFramePr>
        <p:xfrm>
          <a:off x="1817915" y="1155700"/>
          <a:ext cx="8371115" cy="5386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8509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/>
              <a:t>This session consists of the following elements</a:t>
            </a:r>
          </a:p>
          <a:p>
            <a:endParaRPr lang="en-GB"/>
          </a:p>
          <a:p>
            <a:pPr marL="457200" indent="-457200">
              <a:buAutoNum type="arabicPeriod"/>
            </a:pPr>
            <a:r>
              <a:rPr lang="en-US"/>
              <a:t>Definitions: </a:t>
            </a:r>
            <a:br>
              <a:rPr lang="en-US"/>
            </a:br>
            <a:r>
              <a:rPr lang="en-US"/>
              <a:t>Health care associated, hospital associated, nosocomial </a:t>
            </a:r>
          </a:p>
          <a:p>
            <a:pPr marL="457200" indent="-457200">
              <a:buAutoNum type="arabicPeriod"/>
            </a:pPr>
            <a:r>
              <a:rPr lang="en-US"/>
              <a:t>Route of transmission</a:t>
            </a:r>
          </a:p>
          <a:p>
            <a:pPr marL="457200" indent="-457200">
              <a:buAutoNum type="arabicPeriod"/>
            </a:pPr>
            <a:r>
              <a:rPr lang="en-US"/>
              <a:t>Distribution of HAIs </a:t>
            </a:r>
          </a:p>
          <a:p>
            <a:pPr marL="457200" indent="-457200">
              <a:buAutoNum type="arabicPeriod"/>
            </a:pPr>
            <a:endParaRPr lang="en-US"/>
          </a:p>
          <a:p>
            <a:pPr marL="457200" indent="-457200">
              <a:buAutoNum type="arabicPeriod"/>
            </a:pPr>
            <a:r>
              <a:rPr lang="en-US"/>
              <a:t>Infection versus </a:t>
            </a:r>
            <a:r>
              <a:rPr lang="en-US" err="1"/>
              <a:t>colonisation</a:t>
            </a:r>
            <a:endParaRPr lang="en-US"/>
          </a:p>
          <a:p>
            <a:pPr marL="457200" indent="-457200">
              <a:buAutoNum type="arabicPeriod"/>
            </a:pPr>
            <a:r>
              <a:rPr lang="en-US"/>
              <a:t>Reservoirs and sources</a:t>
            </a:r>
          </a:p>
          <a:p>
            <a:pPr marL="457200" indent="-457200">
              <a:buAutoNum type="arabicPeriod"/>
            </a:pPr>
            <a:r>
              <a:rPr lang="en-US"/>
              <a:t>Surveillance</a:t>
            </a:r>
          </a:p>
          <a:p>
            <a:pPr marL="457200" indent="-457200">
              <a:buAutoNum type="arabicPeriod"/>
            </a:pPr>
            <a:r>
              <a:rPr lang="en-US"/>
              <a:t>Screening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Environmental </a:t>
            </a:r>
            <a:r>
              <a:rPr lang="de-DE" err="1"/>
              <a:t>sampling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1747B9-83EB-4523-8621-6FEF374A4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30</a:t>
            </a:fld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7" y="1120517"/>
            <a:ext cx="27765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1" y="-267765"/>
            <a:ext cx="18473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7172" name="Picture 4" descr="Mikrobieller Belag in Wasserschlauchverbindu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96" y="2760638"/>
            <a:ext cx="1956402" cy="260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676401" y="-125525"/>
            <a:ext cx="18473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F6B9C01-EE10-46C6-9D24-E05762AC8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601" y="1474237"/>
            <a:ext cx="2237810" cy="343555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45DEF5F-F5B1-45D3-805C-735CB9474895}"/>
              </a:ext>
            </a:extLst>
          </p:cNvPr>
          <p:cNvSpPr txBox="1"/>
          <p:nvPr/>
        </p:nvSpPr>
        <p:spPr>
          <a:xfrm>
            <a:off x="7552955" y="1525118"/>
            <a:ext cx="4231607" cy="330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Environmental </a:t>
            </a:r>
            <a:r>
              <a:rPr lang="de-DE" err="1"/>
              <a:t>sampling</a:t>
            </a:r>
            <a:r>
              <a:rPr lang="de-DE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err="1"/>
              <a:t>beyond</a:t>
            </a:r>
            <a:r>
              <a:rPr lang="de-DE" sz="2800"/>
              <a:t> </a:t>
            </a:r>
            <a:r>
              <a:rPr lang="de-DE" sz="2800" err="1"/>
              <a:t>routine</a:t>
            </a:r>
            <a:r>
              <a:rPr lang="de-DE" sz="2800"/>
              <a:t>  </a:t>
            </a:r>
            <a:r>
              <a:rPr lang="de-DE" sz="2800" err="1"/>
              <a:t>sampling</a:t>
            </a:r>
            <a:r>
              <a:rPr lang="de-DE" sz="2800"/>
              <a:t> </a:t>
            </a:r>
            <a:r>
              <a:rPr lang="de-DE" sz="2800" err="1"/>
              <a:t>only</a:t>
            </a:r>
            <a:r>
              <a:rPr lang="de-DE" sz="2800"/>
              <a:t> </a:t>
            </a:r>
            <a:r>
              <a:rPr lang="de-DE" sz="2800" err="1"/>
              <a:t>indicated</a:t>
            </a:r>
            <a:r>
              <a:rPr lang="de-DE" sz="2800"/>
              <a:t> </a:t>
            </a:r>
            <a:r>
              <a:rPr lang="de-DE" sz="2800" err="1"/>
              <a:t>if</a:t>
            </a:r>
            <a:r>
              <a:rPr lang="de-DE" sz="2800"/>
              <a:t> </a:t>
            </a:r>
            <a:r>
              <a:rPr lang="de-DE" sz="2800" err="1"/>
              <a:t>clear</a:t>
            </a:r>
            <a:r>
              <a:rPr lang="de-DE" sz="2800"/>
              <a:t> </a:t>
            </a:r>
            <a:r>
              <a:rPr lang="de-DE" sz="2800" err="1"/>
              <a:t>hypothesis</a:t>
            </a:r>
            <a:r>
              <a:rPr lang="de-DE" sz="2800"/>
              <a:t> </a:t>
            </a:r>
            <a:r>
              <a:rPr lang="de-DE" sz="2800" err="1"/>
              <a:t>exists</a:t>
            </a:r>
            <a:endParaRPr lang="de-DE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err="1"/>
              <a:t>Continue</a:t>
            </a:r>
            <a:r>
              <a:rPr lang="de-DE" sz="2800"/>
              <a:t> </a:t>
            </a:r>
            <a:r>
              <a:rPr lang="de-DE" sz="2800" err="1"/>
              <a:t>search</a:t>
            </a:r>
            <a:r>
              <a:rPr lang="de-DE" sz="2800"/>
              <a:t> </a:t>
            </a:r>
            <a:r>
              <a:rPr lang="de-DE" sz="2800" err="1"/>
              <a:t>for</a:t>
            </a:r>
            <a:r>
              <a:rPr lang="de-DE" sz="2800"/>
              <a:t> </a:t>
            </a:r>
            <a:r>
              <a:rPr lang="de-DE" sz="2800" err="1"/>
              <a:t>epidemiological</a:t>
            </a:r>
            <a:r>
              <a:rPr lang="de-DE" sz="2800"/>
              <a:t> links </a:t>
            </a:r>
          </a:p>
        </p:txBody>
      </p:sp>
    </p:spTree>
    <p:extLst>
      <p:ext uri="{BB962C8B-B14F-4D97-AF65-F5344CB8AC3E}">
        <p14:creationId xmlns:p14="http://schemas.microsoft.com/office/powerpoint/2010/main" val="1632883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765722"/>
              </p:ext>
            </p:extLst>
          </p:nvPr>
        </p:nvGraphicFramePr>
        <p:xfrm>
          <a:off x="1877029" y="3073139"/>
          <a:ext cx="6984167" cy="378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Medical </a:t>
            </a:r>
            <a:r>
              <a:rPr lang="de-DE" err="1"/>
              <a:t>products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</a:t>
            </a:r>
            <a:r>
              <a:rPr lang="de-DE" err="1"/>
              <a:t>common</a:t>
            </a:r>
            <a:r>
              <a:rPr lang="de-DE"/>
              <a:t> source:</a:t>
            </a:r>
            <a:br>
              <a:rPr lang="de-DE" i="1"/>
            </a:br>
            <a:r>
              <a:rPr lang="de-DE" i="1"/>
              <a:t>e.g. </a:t>
            </a:r>
            <a:r>
              <a:rPr lang="de-DE" i="1" err="1"/>
              <a:t>Burkholderia</a:t>
            </a:r>
            <a:r>
              <a:rPr lang="de-DE" i="1"/>
              <a:t> </a:t>
            </a:r>
            <a:r>
              <a:rPr lang="de-DE" i="1" err="1"/>
              <a:t>cepacia</a:t>
            </a:r>
            <a:r>
              <a:rPr lang="de-DE" i="1"/>
              <a:t> </a:t>
            </a:r>
            <a:r>
              <a:rPr lang="de-DE" err="1"/>
              <a:t>outbreak</a:t>
            </a:r>
            <a:r>
              <a:rPr lang="de-DE"/>
              <a:t> 2018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999" y="1351686"/>
            <a:ext cx="11352563" cy="4702726"/>
          </a:xfrm>
        </p:spPr>
        <p:txBody>
          <a:bodyPr/>
          <a:lstStyle/>
          <a:p>
            <a:r>
              <a:rPr lang="de-DE" sz="2000" u="sng"/>
              <a:t>August 2018: </a:t>
            </a:r>
            <a:br>
              <a:rPr lang="de-DE" sz="2000" u="sng"/>
            </a:br>
            <a:r>
              <a:rPr lang="de-DE" sz="2000" err="1"/>
              <a:t>Contamination</a:t>
            </a:r>
            <a:r>
              <a:rPr lang="de-DE" sz="2000"/>
              <a:t> </a:t>
            </a:r>
            <a:r>
              <a:rPr lang="de-DE" sz="2000" err="1"/>
              <a:t>of</a:t>
            </a:r>
            <a:r>
              <a:rPr lang="de-DE" sz="2000"/>
              <a:t> </a:t>
            </a:r>
            <a:r>
              <a:rPr lang="de-DE" sz="2000" err="1"/>
              <a:t>mouthwash</a:t>
            </a:r>
            <a:r>
              <a:rPr lang="de-DE" sz="2000"/>
              <a:t> </a:t>
            </a:r>
            <a:r>
              <a:rPr lang="de-DE" sz="2000" err="1"/>
              <a:t>solution</a:t>
            </a:r>
            <a:r>
              <a:rPr lang="de-DE" sz="2000"/>
              <a:t> </a:t>
            </a:r>
            <a:r>
              <a:rPr lang="de-DE" sz="2000" err="1"/>
              <a:t>detected</a:t>
            </a:r>
            <a:r>
              <a:rPr lang="de-DE" sz="2000"/>
              <a:t> </a:t>
            </a:r>
            <a:r>
              <a:rPr lang="de-DE" sz="2000" err="1"/>
              <a:t>by</a:t>
            </a:r>
            <a:r>
              <a:rPr lang="de-DE" sz="2000"/>
              <a:t> German </a:t>
            </a:r>
            <a:r>
              <a:rPr lang="de-DE" sz="2000" err="1"/>
              <a:t>company</a:t>
            </a:r>
            <a:r>
              <a:rPr lang="de-DE" sz="2000"/>
              <a:t> </a:t>
            </a:r>
          </a:p>
          <a:p>
            <a:r>
              <a:rPr lang="de-DE" sz="2000" err="1"/>
              <a:t>Octenidol</a:t>
            </a:r>
            <a:r>
              <a:rPr lang="de-DE" sz="2000"/>
              <a:t> </a:t>
            </a:r>
            <a:r>
              <a:rPr lang="de-DE" sz="2000" err="1"/>
              <a:t>recomended</a:t>
            </a:r>
            <a:r>
              <a:rPr lang="de-DE" sz="2000"/>
              <a:t> </a:t>
            </a:r>
            <a:r>
              <a:rPr lang="de-DE" sz="2000" err="1"/>
              <a:t>for</a:t>
            </a:r>
            <a:r>
              <a:rPr lang="de-DE" sz="2000"/>
              <a:t> </a:t>
            </a:r>
            <a:r>
              <a:rPr lang="de-DE" sz="2000" err="1"/>
              <a:t>prevention</a:t>
            </a:r>
            <a:r>
              <a:rPr lang="de-DE" sz="2000"/>
              <a:t> </a:t>
            </a:r>
            <a:r>
              <a:rPr lang="de-DE" sz="2000" err="1"/>
              <a:t>of</a:t>
            </a:r>
            <a:r>
              <a:rPr lang="de-DE" sz="2000"/>
              <a:t> </a:t>
            </a:r>
            <a:r>
              <a:rPr lang="de-DE" sz="2000" err="1"/>
              <a:t>ventilator</a:t>
            </a:r>
            <a:r>
              <a:rPr lang="de-DE" sz="2000"/>
              <a:t> </a:t>
            </a:r>
            <a:r>
              <a:rPr lang="de-DE" sz="2000" err="1"/>
              <a:t>associated</a:t>
            </a:r>
            <a:r>
              <a:rPr lang="de-DE" sz="2000"/>
              <a:t> </a:t>
            </a:r>
            <a:r>
              <a:rPr lang="de-DE" sz="2000" err="1"/>
              <a:t>pneumonia</a:t>
            </a:r>
            <a:r>
              <a:rPr lang="de-DE" sz="2000"/>
              <a:t> </a:t>
            </a:r>
          </a:p>
          <a:p>
            <a:endParaRPr lang="de-DE" sz="2000" u="sng"/>
          </a:p>
          <a:p>
            <a:pPr>
              <a:buFont typeface="Symbol"/>
              <a:buChar char="Þ"/>
            </a:pPr>
            <a:r>
              <a:rPr lang="de-DE" sz="2000"/>
              <a:t> 34 </a:t>
            </a:r>
            <a:r>
              <a:rPr lang="de-DE" sz="2000" err="1"/>
              <a:t>cases</a:t>
            </a:r>
            <a:r>
              <a:rPr lang="de-DE" sz="2000"/>
              <a:t> </a:t>
            </a:r>
            <a:r>
              <a:rPr lang="de-DE" sz="2000" err="1"/>
              <a:t>detected</a:t>
            </a:r>
            <a:r>
              <a:rPr lang="de-DE" sz="2000"/>
              <a:t> in Germany (</a:t>
            </a:r>
            <a:r>
              <a:rPr lang="de-DE" sz="2000" b="1" u="sng"/>
              <a:t>5 </a:t>
            </a:r>
            <a:r>
              <a:rPr lang="de-DE" sz="2000" b="1" u="sng" err="1"/>
              <a:t>fatalities</a:t>
            </a:r>
            <a:r>
              <a:rPr lang="de-DE" sz="2000" b="1" u="sng"/>
              <a:t>)</a:t>
            </a:r>
          </a:p>
          <a:p>
            <a:pPr marL="0" indent="0">
              <a:buNone/>
            </a:pPr>
            <a:r>
              <a:rPr lang="de-DE" sz="2000"/>
              <a:t>				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31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297" y="2736555"/>
            <a:ext cx="858223" cy="183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6862369" y="6571236"/>
            <a:ext cx="1183657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01. September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6441151" y="5995544"/>
            <a:ext cx="0" cy="5852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7168099" y="6031482"/>
            <a:ext cx="0" cy="5852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6017061" y="6571237"/>
            <a:ext cx="916469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/>
              <a:t>01. August</a:t>
            </a:r>
          </a:p>
        </p:txBody>
      </p:sp>
      <p:cxnSp>
        <p:nvCxnSpPr>
          <p:cNvPr id="23" name="Gerade Verbindung mit Pfeil 22"/>
          <p:cNvCxnSpPr/>
          <p:nvPr/>
        </p:nvCxnSpPr>
        <p:spPr>
          <a:xfrm flipV="1">
            <a:off x="7422906" y="5227703"/>
            <a:ext cx="0" cy="6400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7292077" y="4950703"/>
            <a:ext cx="124136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err="1"/>
              <a:t>Notification</a:t>
            </a:r>
            <a:r>
              <a:rPr lang="de-DE" sz="1200"/>
              <a:t> RKI</a:t>
            </a:r>
          </a:p>
        </p:txBody>
      </p:sp>
      <p:sp>
        <p:nvSpPr>
          <p:cNvPr id="2" name="Rechteck 1"/>
          <p:cNvSpPr/>
          <p:nvPr/>
        </p:nvSpPr>
        <p:spPr>
          <a:xfrm>
            <a:off x="7779054" y="6356350"/>
            <a:ext cx="2888946" cy="501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3D5FE9-F12D-806F-E056-750326E329BB}"/>
              </a:ext>
            </a:extLst>
          </p:cNvPr>
          <p:cNvSpPr txBox="1"/>
          <p:nvPr/>
        </p:nvSpPr>
        <p:spPr>
          <a:xfrm>
            <a:off x="339586" y="6510130"/>
            <a:ext cx="46647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Tahoma"/>
                <a:ea typeface="Tahoma"/>
                <a:cs typeface="Tahoma"/>
              </a:rPr>
              <a:t>Bender et al., </a:t>
            </a:r>
            <a:r>
              <a:rPr lang="en-US" sz="1000">
                <a:solidFill>
                  <a:srgbClr val="333333"/>
                </a:solidFill>
                <a:latin typeface="Tahoma"/>
                <a:ea typeface="Tahoma"/>
                <a:cs typeface="Tahom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Forum Infect Dis.</a:t>
            </a:r>
            <a:r>
              <a:rPr lang="en-US" sz="1000">
                <a:latin typeface="Tahoma"/>
                <a:ea typeface="Tahoma"/>
                <a:cs typeface="Tahoma"/>
              </a:rPr>
              <a:t> 2022 May; 9(5): ofac114.: </a:t>
            </a:r>
          </a:p>
          <a:p>
            <a:r>
              <a:rPr lang="en-US" sz="1000">
                <a:latin typeface="Tahoma"/>
                <a:ea typeface="Tahoma"/>
                <a:cs typeface="Tahoma"/>
                <a:hlinkClick r:id="rId6"/>
              </a:rPr>
              <a:t>https://academic.oup.com/ofid/article/9/5/ofac114/6544879</a:t>
            </a:r>
            <a:r>
              <a:rPr lang="en-US" sz="1000">
                <a:latin typeface="Tahoma"/>
                <a:ea typeface="Tahoma"/>
                <a:cs typeface="Tahom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4267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9708" y="7257"/>
            <a:ext cx="10354188" cy="951722"/>
          </a:xfrm>
        </p:spPr>
        <p:txBody>
          <a:bodyPr>
            <a:normAutofit fontScale="90000"/>
          </a:bodyPr>
          <a:lstStyle/>
          <a:p>
            <a:r>
              <a:rPr lang="de-DE" err="1"/>
              <a:t>Identification</a:t>
            </a:r>
            <a:r>
              <a:rPr lang="de-DE"/>
              <a:t> of </a:t>
            </a:r>
            <a:r>
              <a:rPr lang="de-DE" err="1"/>
              <a:t>common</a:t>
            </a:r>
            <a:r>
              <a:rPr lang="de-DE"/>
              <a:t> source </a:t>
            </a:r>
            <a:r>
              <a:rPr lang="de-DE" err="1"/>
              <a:t>through</a:t>
            </a:r>
            <a:r>
              <a:rPr lang="de-DE"/>
              <a:t> </a:t>
            </a:r>
            <a:r>
              <a:rPr lang="de-DE" err="1"/>
              <a:t>genotyping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32</a:t>
            </a:fld>
            <a:endParaRPr lang="de-DE"/>
          </a:p>
        </p:txBody>
      </p:sp>
      <p:graphicFrame>
        <p:nvGraphicFramePr>
          <p:cNvPr id="9" name="Diagramm 8"/>
          <p:cNvGraphicFramePr>
            <a:graphicFrameLocks/>
          </p:cNvGraphicFramePr>
          <p:nvPr/>
        </p:nvGraphicFramePr>
        <p:xfrm>
          <a:off x="4157473" y="4090729"/>
          <a:ext cx="6181344" cy="2568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3217" y="-1245771"/>
            <a:ext cx="3388557" cy="809259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79" y="4381260"/>
            <a:ext cx="2109908" cy="249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Gerade Verbindung mit Pfeil 11"/>
          <p:cNvCxnSpPr/>
          <p:nvPr/>
        </p:nvCxnSpPr>
        <p:spPr>
          <a:xfrm flipV="1">
            <a:off x="5146876" y="3472405"/>
            <a:ext cx="3426106" cy="2199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8445662" y="3738623"/>
            <a:ext cx="254643" cy="21297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8680809" y="3721398"/>
            <a:ext cx="233121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/>
              <a:t>Outbreakcluster</a:t>
            </a:r>
          </a:p>
        </p:txBody>
      </p:sp>
      <p:sp>
        <p:nvSpPr>
          <p:cNvPr id="17" name="Ellipse 16"/>
          <p:cNvSpPr/>
          <p:nvPr/>
        </p:nvSpPr>
        <p:spPr>
          <a:xfrm flipV="1">
            <a:off x="3063448" y="6366077"/>
            <a:ext cx="138896" cy="9187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 flipV="1">
            <a:off x="3204273" y="6310127"/>
            <a:ext cx="138896" cy="9187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 flipV="1">
            <a:off x="3215848" y="6449027"/>
            <a:ext cx="138896" cy="9187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 flipV="1">
            <a:off x="2071848" y="6068977"/>
            <a:ext cx="138896" cy="9187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 flipV="1">
            <a:off x="2201098" y="5897277"/>
            <a:ext cx="138896" cy="9187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144" y="730050"/>
            <a:ext cx="858223" cy="183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Gerade Verbindung mit Pfeil 23"/>
          <p:cNvCxnSpPr>
            <a:stCxn id="23" idx="1"/>
          </p:cNvCxnSpPr>
          <p:nvPr/>
        </p:nvCxnSpPr>
        <p:spPr>
          <a:xfrm flipH="1">
            <a:off x="9198017" y="1647824"/>
            <a:ext cx="597127" cy="1152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 rot="1779865">
            <a:off x="1828947" y="5414160"/>
            <a:ext cx="1956375" cy="1401511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7DF28-22BA-7E49-6491-D339692AA5B3}"/>
              </a:ext>
            </a:extLst>
          </p:cNvPr>
          <p:cNvSpPr txBox="1"/>
          <p:nvPr/>
        </p:nvSpPr>
        <p:spPr>
          <a:xfrm rot="-5400000">
            <a:off x="9558129" y="3594652"/>
            <a:ext cx="46647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Tahoma"/>
                <a:ea typeface="Tahoma"/>
                <a:cs typeface="Tahoma"/>
              </a:rPr>
              <a:t>Bender et al., </a:t>
            </a:r>
            <a:r>
              <a:rPr lang="en-US" sz="1000">
                <a:solidFill>
                  <a:srgbClr val="333333"/>
                </a:solidFill>
                <a:latin typeface="Tahoma"/>
                <a:ea typeface="Tahoma"/>
                <a:cs typeface="Tahom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Forum Infect Dis.</a:t>
            </a:r>
            <a:r>
              <a:rPr lang="en-US" sz="1000">
                <a:latin typeface="Tahoma"/>
                <a:ea typeface="Tahoma"/>
                <a:cs typeface="Tahoma"/>
              </a:rPr>
              <a:t> 2022 May; 9(5): ofac114.: </a:t>
            </a:r>
          </a:p>
          <a:p>
            <a:r>
              <a:rPr lang="en-US" sz="1000">
                <a:latin typeface="Tahoma"/>
                <a:ea typeface="Tahoma"/>
                <a:cs typeface="Tahoma"/>
                <a:hlinkClick r:id="rId8"/>
              </a:rPr>
              <a:t>https://academic.oup.com/ofid/article/9/5/ofac114/6544879</a:t>
            </a:r>
            <a:r>
              <a:rPr lang="en-US" sz="1000">
                <a:latin typeface="Tahoma"/>
                <a:ea typeface="Tahoma"/>
                <a:cs typeface="Tahom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127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err="1"/>
              <a:t>Number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HAI-FBOs, </a:t>
            </a:r>
            <a:r>
              <a:rPr lang="de-DE" err="1"/>
              <a:t>by</a:t>
            </a:r>
            <a:r>
              <a:rPr lang="de-DE"/>
              <a:t> pathogen </a:t>
            </a:r>
            <a:br>
              <a:rPr lang="de-DE"/>
            </a:br>
            <a:r>
              <a:rPr lang="de-DE" err="1"/>
              <a:t>and</a:t>
            </a:r>
            <a:r>
              <a:rPr lang="de-DE"/>
              <a:t> </a:t>
            </a:r>
            <a:r>
              <a:rPr lang="de-DE" err="1"/>
              <a:t>healthcare</a:t>
            </a:r>
            <a:r>
              <a:rPr lang="de-DE"/>
              <a:t> </a:t>
            </a:r>
            <a:r>
              <a:rPr lang="de-DE" err="1"/>
              <a:t>setting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33</a:t>
            </a:fld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2066798" y="1268010"/>
            <a:ext cx="362091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/>
              <a:t>Literature review (N=58)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28034" y="1157118"/>
            <a:ext cx="328492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/>
              <a:t>German notification data (N=16)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153909399"/>
              </p:ext>
            </p:extLst>
          </p:nvPr>
        </p:nvGraphicFramePr>
        <p:xfrm>
          <a:off x="1451728" y="1725105"/>
          <a:ext cx="5290439" cy="480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471102962"/>
              </p:ext>
            </p:extLst>
          </p:nvPr>
        </p:nvGraphicFramePr>
        <p:xfrm>
          <a:off x="7126234" y="1897339"/>
          <a:ext cx="3219803" cy="229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41318D1-A4A0-4166-95AC-144A60E5B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3101" y="4826666"/>
            <a:ext cx="4348899" cy="2014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BAD528-0826-D5EE-C1AB-32F197F074B1}"/>
              </a:ext>
            </a:extLst>
          </p:cNvPr>
          <p:cNvSpPr txBox="1"/>
          <p:nvPr/>
        </p:nvSpPr>
        <p:spPr>
          <a:xfrm>
            <a:off x="8680174" y="6410739"/>
            <a:ext cx="34803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Tahoma"/>
                <a:ea typeface="Tahoma"/>
                <a:cs typeface="Tahoma"/>
                <a:hlinkClick r:id="rId6"/>
              </a:rPr>
              <a:t>https://www.eurosurveillance.org/content/10.2807/1560-7917.ES.2021.26.41.2001278</a:t>
            </a:r>
            <a:r>
              <a:rPr lang="en-US" sz="1000">
                <a:latin typeface="Tahoma"/>
                <a:ea typeface="Tahoma"/>
                <a:cs typeface="Tahoma"/>
              </a:rPr>
              <a:t> </a:t>
            </a:r>
            <a:endParaRPr lang="en-US" sz="1000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47526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2B2591-373C-460A-B102-8C3425C51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Conclusions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15BA1D-15D2-400B-8759-FC9907A1A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/>
              <a:t>In </a:t>
            </a:r>
            <a:r>
              <a:rPr lang="de-DE" err="1"/>
              <a:t>outbreaks</a:t>
            </a:r>
            <a:r>
              <a:rPr lang="de-DE"/>
              <a:t> </a:t>
            </a:r>
            <a:r>
              <a:rPr lang="de-DE" err="1"/>
              <a:t>necessary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use</a:t>
            </a:r>
            <a:r>
              <a:rPr lang="de-DE"/>
              <a:t> sensitive </a:t>
            </a:r>
            <a:r>
              <a:rPr lang="de-DE" err="1"/>
              <a:t>case</a:t>
            </a:r>
            <a:r>
              <a:rPr lang="de-DE"/>
              <a:t> </a:t>
            </a:r>
            <a:r>
              <a:rPr lang="de-DE" err="1"/>
              <a:t>definitons</a:t>
            </a:r>
            <a:r>
              <a:rPr lang="de-DE"/>
              <a:t> (</a:t>
            </a:r>
            <a:r>
              <a:rPr lang="de-DE" err="1"/>
              <a:t>other</a:t>
            </a:r>
            <a:r>
              <a:rPr lang="de-DE"/>
              <a:t> </a:t>
            </a:r>
            <a:r>
              <a:rPr lang="de-DE" err="1"/>
              <a:t>than</a:t>
            </a:r>
            <a:r>
              <a:rPr lang="de-DE"/>
              <a:t> </a:t>
            </a:r>
            <a:r>
              <a:rPr lang="de-DE" err="1"/>
              <a:t>surveillance</a:t>
            </a:r>
            <a:r>
              <a:rPr lang="de-DE"/>
              <a:t> </a:t>
            </a:r>
            <a:r>
              <a:rPr lang="de-DE" err="1"/>
              <a:t>definitons</a:t>
            </a:r>
            <a:r>
              <a:rPr lang="de-DE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/>
              <a:t>Case </a:t>
            </a:r>
            <a:r>
              <a:rPr lang="de-DE" err="1"/>
              <a:t>search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microbiological</a:t>
            </a:r>
            <a:r>
              <a:rPr lang="de-DE"/>
              <a:t> </a:t>
            </a:r>
            <a:r>
              <a:rPr lang="de-DE" err="1"/>
              <a:t>screening</a:t>
            </a:r>
            <a:r>
              <a:rPr lang="de-DE"/>
              <a:t> </a:t>
            </a:r>
            <a:r>
              <a:rPr lang="de-DE" err="1"/>
              <a:t>necessary</a:t>
            </a:r>
            <a:endParaRPr lang="de-DE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/>
              <a:t>Case = source in </a:t>
            </a:r>
            <a:r>
              <a:rPr lang="de-DE" err="1"/>
              <a:t>person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person</a:t>
            </a:r>
            <a:r>
              <a:rPr lang="de-DE"/>
              <a:t> </a:t>
            </a:r>
            <a:r>
              <a:rPr lang="de-DE" err="1"/>
              <a:t>transmission</a:t>
            </a:r>
            <a:endParaRPr lang="de-DE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/>
              <a:t>Environmental </a:t>
            </a:r>
            <a:r>
              <a:rPr lang="de-DE" err="1"/>
              <a:t>screenign</a:t>
            </a:r>
            <a:r>
              <a:rPr lang="de-DE"/>
              <a:t> </a:t>
            </a:r>
            <a:r>
              <a:rPr lang="de-DE" err="1"/>
              <a:t>directed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clear</a:t>
            </a:r>
            <a:r>
              <a:rPr lang="de-DE"/>
              <a:t> </a:t>
            </a:r>
            <a:r>
              <a:rPr lang="de-DE" err="1"/>
              <a:t>hypothesis</a:t>
            </a:r>
            <a:r>
              <a:rPr lang="de-DE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/>
          </a:p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280961A-30A4-4BCE-9E0C-7FDC9E310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95E4B5-AF69-4C83-987B-FEECE294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374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/>
              <a:t>Acknowledgements</a:t>
            </a:r>
            <a:br>
              <a:rPr lang="en-GB"/>
            </a:br>
            <a:br>
              <a:rPr lang="en-GB"/>
            </a:br>
            <a:r>
              <a:rPr lang="en-GB" sz="1100"/>
              <a:t>The creation of this training material was commissioned by ECDC to Sebastian Haller</a:t>
            </a:r>
            <a:br>
              <a:rPr lang="en-GB" sz="1100"/>
            </a:br>
            <a:br>
              <a:rPr lang="en-GB" sz="1100"/>
            </a:br>
            <a:br>
              <a:rPr lang="en-GB" sz="1100"/>
            </a:br>
            <a:endParaRPr lang="en-GB" sz="11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80567E-5E8F-47A5-90DF-8BFEB1A7152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30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063750" y="333375"/>
            <a:ext cx="8299450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fr-BE" altLang="el-GR" b="1">
                <a:ea typeface="ＭＳ Ｐゴシック" pitchFamily="34" charset="-128"/>
              </a:rPr>
            </a:br>
            <a:r>
              <a:rPr lang="fr-BE" altLang="el-GR" b="1" err="1">
                <a:solidFill>
                  <a:schemeClr val="accent1"/>
                </a:solidFill>
                <a:ea typeface="ＭＳ Ｐゴシック" pitchFamily="34" charset="-128"/>
              </a:rPr>
              <a:t>Definition</a:t>
            </a:r>
            <a:r>
              <a:rPr lang="fr-BE" altLang="el-GR" b="1">
                <a:solidFill>
                  <a:schemeClr val="accent1"/>
                </a:solidFill>
                <a:ea typeface="ＭＳ Ｐゴシック" pitchFamily="34" charset="-128"/>
              </a:rPr>
              <a:t> of a </a:t>
            </a:r>
            <a:r>
              <a:rPr lang="fr-FR" altLang="el-GR" b="1" err="1">
                <a:solidFill>
                  <a:schemeClr val="accent1"/>
                </a:solidFill>
                <a:ea typeface="ＭＳ Ｐゴシック" pitchFamily="34" charset="-128"/>
              </a:rPr>
              <a:t>h</a:t>
            </a:r>
            <a:r>
              <a:rPr lang="fr-FR" b="1" err="1">
                <a:solidFill>
                  <a:schemeClr val="accent1"/>
                </a:solidFill>
              </a:rPr>
              <a:t>ealthcare-associated</a:t>
            </a:r>
            <a:r>
              <a:rPr lang="fr-FR" b="1">
                <a:solidFill>
                  <a:schemeClr val="accent1"/>
                </a:solidFill>
              </a:rPr>
              <a:t> infection (HAI)</a:t>
            </a:r>
            <a:br>
              <a:rPr lang="fr-FR" b="1"/>
            </a:br>
            <a:endParaRPr lang="fr-FR" altLang="el-GR" b="1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063750" y="1410554"/>
            <a:ext cx="8437314" cy="5295047"/>
          </a:xfrm>
        </p:spPr>
        <p:txBody>
          <a:bodyPr>
            <a:noAutofit/>
          </a:bodyPr>
          <a:lstStyle/>
          <a:p>
            <a:pPr>
              <a:defRPr/>
            </a:pPr>
            <a:endParaRPr lang="en-GB" sz="2000"/>
          </a:p>
          <a:p>
            <a:pPr>
              <a:defRPr/>
            </a:pPr>
            <a:r>
              <a:rPr lang="en-GB" altLang="el-GR" sz="2000">
                <a:solidFill>
                  <a:schemeClr val="accent1"/>
                </a:solidFill>
              </a:rPr>
              <a:t>ECDC Definition</a:t>
            </a:r>
          </a:p>
          <a:p>
            <a:pPr>
              <a:defRPr/>
            </a:pPr>
            <a:r>
              <a:rPr lang="en-GB" sz="2000"/>
              <a:t>an infection occurring in a patient in a healthcare facility</a:t>
            </a:r>
          </a:p>
          <a:p>
            <a:pPr>
              <a:defRPr/>
            </a:pPr>
            <a:r>
              <a:rPr lang="en-GB" sz="2000"/>
              <a:t>not present or incubating at the time of admission</a:t>
            </a:r>
          </a:p>
          <a:p>
            <a:pPr lvl="1">
              <a:defRPr/>
            </a:pPr>
            <a:r>
              <a:rPr lang="en-GB" sz="2000"/>
              <a:t>includes infections that do not become apparent until after discharge and </a:t>
            </a:r>
          </a:p>
          <a:p>
            <a:pPr lvl="1">
              <a:defRPr/>
            </a:pPr>
            <a:r>
              <a:rPr lang="en-GB" sz="2000"/>
              <a:t>occupational infections among healthcare workers and staff</a:t>
            </a:r>
          </a:p>
          <a:p>
            <a:pPr>
              <a:defRPr/>
            </a:pPr>
            <a:endParaRPr lang="en-GB" sz="2000"/>
          </a:p>
          <a:p>
            <a:pPr>
              <a:defRPr/>
            </a:pPr>
            <a:r>
              <a:rPr lang="en-GB" altLang="el-GR" sz="2000">
                <a:solidFill>
                  <a:schemeClr val="accent1"/>
                </a:solidFill>
              </a:rPr>
              <a:t>CDC Definition</a:t>
            </a:r>
          </a:p>
          <a:p>
            <a:pPr>
              <a:defRPr/>
            </a:pPr>
            <a:r>
              <a:rPr lang="en-GB" sz="2000"/>
              <a:t>Infection associated with healthcare delivery in any setting</a:t>
            </a:r>
          </a:p>
          <a:p>
            <a:pPr marL="857250" lvl="1" indent="-457200">
              <a:buFontTx/>
              <a:buChar char="-"/>
              <a:defRPr/>
            </a:pPr>
            <a:r>
              <a:rPr lang="en-GB" sz="2000"/>
              <a:t>Hospital</a:t>
            </a:r>
          </a:p>
          <a:p>
            <a:pPr marL="857250" lvl="1" indent="-457200">
              <a:buFontTx/>
              <a:buChar char="-"/>
              <a:defRPr/>
            </a:pPr>
            <a:r>
              <a:rPr lang="en-GB" sz="2000"/>
              <a:t>Long term care facilities</a:t>
            </a:r>
          </a:p>
          <a:p>
            <a:pPr marL="857250" lvl="1" indent="-457200">
              <a:buFontTx/>
              <a:buChar char="-"/>
              <a:defRPr/>
            </a:pPr>
            <a:r>
              <a:rPr lang="en-GB" sz="2000"/>
              <a:t>Ambulatory settings</a:t>
            </a:r>
          </a:p>
          <a:p>
            <a:pPr marL="857250" lvl="1" indent="-457200">
              <a:buFontTx/>
              <a:buChar char="-"/>
              <a:defRPr/>
            </a:pPr>
            <a:r>
              <a:rPr lang="en-GB" sz="2000"/>
              <a:t>Home care </a:t>
            </a:r>
          </a:p>
          <a:p>
            <a:pPr marL="400050" lvl="1" indent="-400050">
              <a:buNone/>
              <a:defRPr/>
            </a:pPr>
            <a:endParaRPr lang="en-GB" altLang="el-GR" sz="2000">
              <a:solidFill>
                <a:schemeClr val="accent1"/>
              </a:solidFill>
            </a:endParaRPr>
          </a:p>
          <a:p>
            <a:pPr marL="857250" lvl="1" indent="-457200">
              <a:buFontTx/>
              <a:buChar char="-"/>
              <a:defRPr/>
            </a:pPr>
            <a:endParaRPr lang="en-GB" sz="2000"/>
          </a:p>
          <a:p>
            <a:pPr marL="457200" indent="-457200">
              <a:buFontTx/>
              <a:buChar char="-"/>
              <a:defRPr/>
            </a:pPr>
            <a:endParaRPr lang="en-GB" sz="2000"/>
          </a:p>
          <a:p>
            <a:pPr marL="457200" indent="-457200">
              <a:buFontTx/>
              <a:buChar char="-"/>
              <a:defRPr/>
            </a:pPr>
            <a:endParaRPr lang="en-GB" sz="2000"/>
          </a:p>
          <a:p>
            <a:pPr>
              <a:defRPr/>
            </a:pPr>
            <a:endParaRPr lang="en-GB" sz="2000"/>
          </a:p>
          <a:p>
            <a:pPr>
              <a:defRPr/>
            </a:pPr>
            <a:endParaRPr lang="en-GB" sz="2000"/>
          </a:p>
          <a:p>
            <a:pPr>
              <a:defRPr/>
            </a:pPr>
            <a:endParaRPr lang="en-GB" sz="2000"/>
          </a:p>
          <a:p>
            <a:pPr>
              <a:defRPr/>
            </a:pPr>
            <a:endParaRPr lang="en-GB" sz="2000"/>
          </a:p>
          <a:p>
            <a:pPr>
              <a:defRPr/>
            </a:pPr>
            <a:endParaRPr lang="en-GB" sz="2000"/>
          </a:p>
          <a:p>
            <a:pPr>
              <a:defRPr/>
            </a:pPr>
            <a:r>
              <a:rPr lang="en-GB" sz="2000"/>
              <a:t>	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6B20905-0E49-4DAB-98D1-29D735097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4A6F-C230-467F-8E56-A9ABBA08A15E}" type="slidenum">
              <a:rPr lang="de-DE" smtClean="0"/>
              <a:t>4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5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90D8A50-5927-497E-BB5F-2E709F15B36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38200" y="446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>
                <a:solidFill>
                  <a:schemeClr val="accent1"/>
                </a:solidFill>
              </a:rPr>
              <a:t>Infection vs colonization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ADB9771-D781-4109-A3FA-8C05B006B8A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/>
              <a:t>Infection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5B7E4134-2B57-425D-958C-6682AF1535F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35204" y="2332322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Localized or systemic condition resulting from an adverse reaction to the presence of an infectious agent(s) or its toxin(s)</a:t>
            </a:r>
          </a:p>
          <a:p>
            <a:pPr fontAlgn="auto">
              <a:spcAft>
                <a:spcPts val="0"/>
              </a:spcAft>
            </a:pPr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8FFCA53-D54B-456E-82C6-1EF7C820537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/>
              <a:t>Colonization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52C525ED-0E26-4CC1-BBC8-B5B25E46D9D9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169026" y="2203273"/>
            <a:ext cx="4041775" cy="46831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The presence of microorganisms on</a:t>
            </a:r>
          </a:p>
          <a:p>
            <a:pPr lvl="1" fontAlgn="auto">
              <a:spcAft>
                <a:spcPts val="0"/>
              </a:spcAft>
            </a:pPr>
            <a:r>
              <a:rPr lang="en-US"/>
              <a:t>skin</a:t>
            </a:r>
          </a:p>
          <a:p>
            <a:pPr lvl="1" fontAlgn="auto">
              <a:spcAft>
                <a:spcPts val="0"/>
              </a:spcAft>
            </a:pPr>
            <a:r>
              <a:rPr lang="en-US"/>
              <a:t>mucous membranes,</a:t>
            </a:r>
          </a:p>
          <a:p>
            <a:pPr lvl="1" fontAlgn="auto">
              <a:spcAft>
                <a:spcPts val="0"/>
              </a:spcAft>
            </a:pPr>
            <a:r>
              <a:rPr lang="en-US"/>
              <a:t>open wounds</a:t>
            </a:r>
          </a:p>
          <a:p>
            <a:pPr lvl="1" fontAlgn="auto">
              <a:spcAft>
                <a:spcPts val="0"/>
              </a:spcAft>
            </a:pPr>
            <a:r>
              <a:rPr lang="en-US"/>
              <a:t>excretions or secretions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/>
              <a:t>but are not causing adverse clinical signs or symptoms</a:t>
            </a:r>
          </a:p>
        </p:txBody>
      </p:sp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3967351D-C580-4A55-A406-85F5A7B8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4220AE-39AB-4088-97E9-629E28E234D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92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 nach unten 1"/>
          <p:cNvSpPr/>
          <p:nvPr/>
        </p:nvSpPr>
        <p:spPr>
          <a:xfrm>
            <a:off x="4523567" y="2082472"/>
            <a:ext cx="984388" cy="6443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3642880" y="2726829"/>
            <a:ext cx="2952231" cy="1545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err="1"/>
              <a:t>vector</a:t>
            </a:r>
            <a:endParaRPr lang="de-DE" sz="2400"/>
          </a:p>
          <a:p>
            <a:pPr algn="ctr"/>
            <a:r>
              <a:rPr lang="de-DE" sz="1600"/>
              <a:t>(e.g. </a:t>
            </a:r>
            <a:r>
              <a:rPr lang="de-DE" sz="1600" err="1"/>
              <a:t>hand</a:t>
            </a:r>
            <a:r>
              <a:rPr lang="de-DE" sz="1600"/>
              <a:t>/</a:t>
            </a:r>
            <a:r>
              <a:rPr lang="de-DE" sz="1600" err="1"/>
              <a:t>endoscope</a:t>
            </a:r>
            <a:r>
              <a:rPr lang="de-DE" sz="1600"/>
              <a:t>)</a:t>
            </a:r>
          </a:p>
        </p:txBody>
      </p:sp>
      <p:sp>
        <p:nvSpPr>
          <p:cNvPr id="8" name="Ellipse 7"/>
          <p:cNvSpPr/>
          <p:nvPr/>
        </p:nvSpPr>
        <p:spPr>
          <a:xfrm>
            <a:off x="3270153" y="4781372"/>
            <a:ext cx="3600400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err="1"/>
              <a:t>susceptible</a:t>
            </a:r>
            <a:r>
              <a:rPr lang="de-DE" sz="2400"/>
              <a:t> host</a:t>
            </a:r>
          </a:p>
        </p:txBody>
      </p:sp>
      <p:sp>
        <p:nvSpPr>
          <p:cNvPr id="9" name="Ellipse 8"/>
          <p:cNvSpPr/>
          <p:nvPr/>
        </p:nvSpPr>
        <p:spPr>
          <a:xfrm>
            <a:off x="3354754" y="64944"/>
            <a:ext cx="3187073" cy="2058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err="1"/>
              <a:t>reservoir</a:t>
            </a:r>
            <a:endParaRPr lang="de-DE" sz="2400"/>
          </a:p>
        </p:txBody>
      </p:sp>
      <p:sp>
        <p:nvSpPr>
          <p:cNvPr id="4" name="Ellipse 3"/>
          <p:cNvSpPr/>
          <p:nvPr/>
        </p:nvSpPr>
        <p:spPr>
          <a:xfrm>
            <a:off x="6027757" y="1433015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7215116" y="1296034"/>
            <a:ext cx="256850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2400"/>
              <a:t>pathogen</a:t>
            </a:r>
          </a:p>
        </p:txBody>
      </p:sp>
      <p:cxnSp>
        <p:nvCxnSpPr>
          <p:cNvPr id="16" name="Gerade Verbindung mit Pfeil 15"/>
          <p:cNvCxnSpPr>
            <a:stCxn id="5" idx="1"/>
          </p:cNvCxnSpPr>
          <p:nvPr/>
        </p:nvCxnSpPr>
        <p:spPr>
          <a:xfrm flipH="1">
            <a:off x="6205177" y="1508401"/>
            <a:ext cx="1009938" cy="1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 flipV="1">
            <a:off x="6389419" y="1198694"/>
            <a:ext cx="1009938" cy="295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5182686" y="796094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6097086" y="1137278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6249486" y="1289678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6253424" y="2173817"/>
            <a:ext cx="67255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err="1"/>
              <a:t>exit</a:t>
            </a:r>
            <a:endParaRPr lang="de-DE" sz="2400"/>
          </a:p>
        </p:txBody>
      </p:sp>
      <p:sp>
        <p:nvSpPr>
          <p:cNvPr id="32" name="Pfeil nach unten 31"/>
          <p:cNvSpPr/>
          <p:nvPr/>
        </p:nvSpPr>
        <p:spPr>
          <a:xfrm>
            <a:off x="4566783" y="4213832"/>
            <a:ext cx="984388" cy="6443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6014764" y="4319707"/>
            <a:ext cx="136402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2400" err="1"/>
              <a:t>entrance</a:t>
            </a:r>
            <a:endParaRPr lang="de-DE" sz="2400"/>
          </a:p>
        </p:txBody>
      </p:sp>
      <p:sp>
        <p:nvSpPr>
          <p:cNvPr id="34" name="Rechteck 33"/>
          <p:cNvSpPr/>
          <p:nvPr/>
        </p:nvSpPr>
        <p:spPr>
          <a:xfrm rot="5400000">
            <a:off x="6803565" y="3279388"/>
            <a:ext cx="304570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/>
              <a:t>route </a:t>
            </a:r>
            <a:r>
              <a:rPr lang="de-DE" sz="2400" err="1"/>
              <a:t>of</a:t>
            </a:r>
            <a:r>
              <a:rPr lang="de-DE" sz="2400"/>
              <a:t> </a:t>
            </a:r>
            <a:r>
              <a:rPr lang="de-DE" sz="2400" err="1"/>
              <a:t>transmission</a:t>
            </a:r>
            <a:endParaRPr lang="de-DE" sz="2400"/>
          </a:p>
        </p:txBody>
      </p:sp>
      <p:sp>
        <p:nvSpPr>
          <p:cNvPr id="35" name="Geschweifte Klammer rechts 34"/>
          <p:cNvSpPr/>
          <p:nvPr/>
        </p:nvSpPr>
        <p:spPr>
          <a:xfrm>
            <a:off x="7653230" y="2291693"/>
            <a:ext cx="442352" cy="240238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9BC9CCA-8560-40AD-92B6-C8953210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332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 nach unten 1"/>
          <p:cNvSpPr/>
          <p:nvPr/>
        </p:nvSpPr>
        <p:spPr>
          <a:xfrm>
            <a:off x="4523567" y="2082472"/>
            <a:ext cx="984388" cy="6443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3642880" y="2726829"/>
            <a:ext cx="2952231" cy="1545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err="1"/>
              <a:t>vector</a:t>
            </a:r>
            <a:endParaRPr lang="de-DE" sz="2400"/>
          </a:p>
          <a:p>
            <a:pPr algn="ctr"/>
            <a:r>
              <a:rPr lang="de-DE" sz="1600"/>
              <a:t>(e.g. </a:t>
            </a:r>
            <a:r>
              <a:rPr lang="de-DE" sz="1600" err="1"/>
              <a:t>hand</a:t>
            </a:r>
            <a:r>
              <a:rPr lang="de-DE" sz="1600"/>
              <a:t>/</a:t>
            </a:r>
            <a:r>
              <a:rPr lang="de-DE" sz="1600" err="1"/>
              <a:t>endoscope</a:t>
            </a:r>
            <a:r>
              <a:rPr lang="de-DE" sz="1600"/>
              <a:t>)</a:t>
            </a:r>
          </a:p>
        </p:txBody>
      </p:sp>
      <p:sp>
        <p:nvSpPr>
          <p:cNvPr id="8" name="Ellipse 7"/>
          <p:cNvSpPr/>
          <p:nvPr/>
        </p:nvSpPr>
        <p:spPr>
          <a:xfrm>
            <a:off x="3270153" y="4781372"/>
            <a:ext cx="3600400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err="1"/>
              <a:t>susceptible</a:t>
            </a:r>
            <a:r>
              <a:rPr lang="de-DE" sz="2400"/>
              <a:t> host</a:t>
            </a:r>
          </a:p>
        </p:txBody>
      </p:sp>
      <p:sp>
        <p:nvSpPr>
          <p:cNvPr id="9" name="Ellipse 8"/>
          <p:cNvSpPr/>
          <p:nvPr/>
        </p:nvSpPr>
        <p:spPr>
          <a:xfrm>
            <a:off x="3354754" y="64944"/>
            <a:ext cx="3187073" cy="2058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err="1"/>
              <a:t>reservoir</a:t>
            </a:r>
            <a:endParaRPr lang="de-DE" sz="2400"/>
          </a:p>
        </p:txBody>
      </p:sp>
      <p:sp>
        <p:nvSpPr>
          <p:cNvPr id="4" name="Ellipse 3"/>
          <p:cNvSpPr/>
          <p:nvPr/>
        </p:nvSpPr>
        <p:spPr>
          <a:xfrm>
            <a:off x="6027757" y="1433015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7215116" y="1296034"/>
            <a:ext cx="256850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2400"/>
              <a:t>pathogen</a:t>
            </a:r>
          </a:p>
        </p:txBody>
      </p:sp>
      <p:cxnSp>
        <p:nvCxnSpPr>
          <p:cNvPr id="16" name="Gerade Verbindung mit Pfeil 15"/>
          <p:cNvCxnSpPr>
            <a:stCxn id="5" idx="1"/>
          </p:cNvCxnSpPr>
          <p:nvPr/>
        </p:nvCxnSpPr>
        <p:spPr>
          <a:xfrm flipH="1">
            <a:off x="6205177" y="1508401"/>
            <a:ext cx="1009938" cy="1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 flipV="1">
            <a:off x="6389419" y="1198694"/>
            <a:ext cx="1009938" cy="295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5182686" y="796094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6097086" y="1137278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6249486" y="1289678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6253424" y="2173817"/>
            <a:ext cx="67255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err="1"/>
              <a:t>exit</a:t>
            </a:r>
            <a:endParaRPr lang="de-DE" sz="2400"/>
          </a:p>
        </p:txBody>
      </p:sp>
      <p:sp>
        <p:nvSpPr>
          <p:cNvPr id="32" name="Pfeil nach unten 31"/>
          <p:cNvSpPr/>
          <p:nvPr/>
        </p:nvSpPr>
        <p:spPr>
          <a:xfrm>
            <a:off x="4566783" y="4213832"/>
            <a:ext cx="984388" cy="6443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6014764" y="4319707"/>
            <a:ext cx="136402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2400" err="1"/>
              <a:t>entrance</a:t>
            </a:r>
            <a:endParaRPr lang="de-DE" sz="2400"/>
          </a:p>
        </p:txBody>
      </p:sp>
      <p:sp>
        <p:nvSpPr>
          <p:cNvPr id="34" name="Rechteck 33"/>
          <p:cNvSpPr/>
          <p:nvPr/>
        </p:nvSpPr>
        <p:spPr>
          <a:xfrm rot="5400000">
            <a:off x="6803565" y="3279388"/>
            <a:ext cx="304570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/>
              <a:t>route </a:t>
            </a:r>
            <a:r>
              <a:rPr lang="de-DE" sz="2400" err="1"/>
              <a:t>of</a:t>
            </a:r>
            <a:r>
              <a:rPr lang="de-DE" sz="2400"/>
              <a:t> </a:t>
            </a:r>
            <a:r>
              <a:rPr lang="de-DE" sz="2400" err="1"/>
              <a:t>transmission</a:t>
            </a:r>
            <a:endParaRPr lang="de-DE" sz="2400"/>
          </a:p>
        </p:txBody>
      </p:sp>
      <p:sp>
        <p:nvSpPr>
          <p:cNvPr id="35" name="Geschweifte Klammer rechts 34"/>
          <p:cNvSpPr/>
          <p:nvPr/>
        </p:nvSpPr>
        <p:spPr>
          <a:xfrm>
            <a:off x="7653230" y="2291693"/>
            <a:ext cx="442352" cy="240238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5868795" y="1285146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4988329" y="1661051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5367212" y="1346561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4823514" y="1346561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5519612" y="1498961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4566524" y="1596769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4718924" y="1749169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5480924" y="532209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5633324" y="684609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5785724" y="837009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5938124" y="989409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6090524" y="1141809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A7F03F8-D7D8-4E83-8ED7-5F9D1736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556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95 0.02292 C 0.08211 0.03056 0.09027 0.03195 0.09687 0.03311 C 0.10711 0.03658 0.1177 0.03519 0.12795 0.0382 C 0.12152 0.04098 0.11527 0.04329 0.10902 0.0463 C 0.10434 0.05116 0.10034 0.05278 0.09461 0.05417 C 0.08958 0.05695 0.08645 0.06019 0.08107 0.06135 C 0.07847 0.06297 0.07604 0.06505 0.07343 0.06644 C 0.07222 0.06713 0.07048 0.06621 0.06961 0.06737 C 0.06909 0.06806 0.07118 0.06806 0.07187 0.06852 C 0.06458 0.07686 0.05746 0.08264 0.04913 0.08866 C 0.04704 0.09306 0.0434 0.09283 0.0401 0.09561 C 0.03715 0.10324 0.0342 0.11112 0.03177 0.11899 C 0.02968 0.12547 0.0302 0.13033 0.025 0.13403 C 0.02361 0.13912 0.02204 0.1382 0.02048 0.14422 C 0.0217 0.14514 0.02378 0.14537 0.02413 0.14723 C 0.02448 0.14862 0.02239 0.14885 0.02187 0.15024 C 0.02083 0.15301 0.021 0.15625 0.02048 0.15926 C 0.02204 0.16574 0.03489 0.16644 0.03489 0.16644 C 0.03715 0.17269 0.03507 0.17686 0.03107 0.18056 C 0.02812 0.1882 0.02465 0.19445 0.02274 0.20278 C 0.02361 0.20764 0.02413 0.20672 0.02187 0.21181 C 0.02048 0.21505 0.01736 0.22084 0.01736 0.22084 C 0.01614 0.22778 0.01823 0.22917 0.02274 0.23102 C 0.02673 0.24306 0.01823 0.25 0.01284 0.25834 C 0.01145 0.26598 0.00538 0.27338 0.01441 0.27547 C 0.01024 0.28334 0.00746 0.28843 0.01666 0.29074 C 0.01909 0.29399 0.02135 0.29537 0.01823 0.30186 C 0.01632 0.30556 0.01319 0.30787 0.01059 0.31088 C 0.00989 0.31158 0.00902 0.31204 0.00833 0.31297 C -0.00087 0.32616 0.00555 0.31991 3.88889E-6 0.325 C -0.00209 0.32894 -0.00365 0.33542 -0.00608 0.33912 C -0.00851 0.34283 -0.01372 0.34931 -0.01372 0.34931 C -0.01563 0.36019 -0.00591 0.35857 3.88889E-6 0.35926 C 0.00347 0.35973 0.00711 0.35996 0.01059 0.36042 C 0.01493 0.36088 0.01909 0.36158 0.02343 0.36227 C 0.03246 0.36551 0.02916 0.36389 0.03402 0.36644 C 0.03836 0.37477 0.03298 0.38449 0.02951 0.39167 C 0.02864 0.39537 0.02673 0.39699 0.02569 0.4007 C 0.02413 0.41158 0.02152 0.42223 0.01961 0.43311 C 0.01875 0.44468 0.01684 0.45556 0.01579 0.46737 C 0.01736 0.46899 0.01857 0.47176 0.02048 0.47246 C 0.02517 0.47431 0.03125 0.47037 0.03489 0.47454 C 0.03784 0.47801 0.02968 0.48241 0.02725 0.48658 C 0.02586 0.49514 0.02777 0.48681 0.02187 0.49769 C 0.02066 0.5 0.02048 0.50301 0.01961 0.50579 C 0.01875 0.51181 0.01718 0.51505 0.01441 0.51991 C 0.01336 0.52454 0.01232 0.52778 0.01441 0.53311 C 0.01545 0.53588 0.01927 0.53635 0.02118 0.53704 C 0.02916 0.53982 0.03472 0.5426 0.04236 0.5463 C 0.04288 0.54723 0.04375 0.54815 0.04392 0.54931 C 0.04427 0.55139 0.04236 0.55533 0.04236 0.55533 " pathEditMode="relative" ptsTypes="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C -0.00052 0.00278 -0.00069 0.00556 -0.00156 0.0081 C -0.00277 0.01134 -0.00607 0.01736 -0.00607 0.01736 C -0.00677 0.02106 -0.00764 0.02477 -0.00833 0.02847 C -0.00746 0.03912 -0.00746 0.03981 -1.11111E-6 0.04259 C 0.00261 0.04468 0.00486 0.04745 0.00747 0.04954 C 0.01754 0.06875 -0.0033 0.0875 -0.01146 0.09907 C -0.01371 0.10208 -0.01614 0.10718 -0.01823 0.11111 C -0.01562 0.13449 -0.02656 0.16481 -0.01371 0.18194 C -0.01423 0.18866 -0.01354 0.1956 -0.0151 0.20208 C -0.01805 0.21412 -0.02257 0.21736 -0.02656 0.22639 C -0.03107 0.23657 -0.03559 0.24653 -0.0401 0.25671 C -0.04114 0.26667 -0.04392 0.27199 -0.03559 0.27593 C -0.03472 0.31319 -0.04166 0.30278 -0.02882 0.3081 C -0.02725 0.31505 -0.02673 0.32083 -0.0243 0.32731 C -0.02274 0.33773 -0.01927 0.35093 -0.01371 0.3588 C -0.01423 0.36551 -0.01458 0.3706 -0.01597 0.37685 C -0.01493 0.39005 -0.01632 0.38796 -0.00833 0.39005 C -0.00885 0.41505 -0.00729 0.42778 -0.01059 0.44768 C -0.00972 0.45417 -0.00885 0.45278 -0.00451 0.45463 C -0.00364 0.4625 -0.00555 0.46667 -0.0092 0.47292 C -0.01007 0.47801 -0.01146 0.48264 -0.01371 0.48704 C -0.01597 0.49699 -0.0125 0.51366 -0.01892 0.52222 " pathEditMode="relative" ptsTypes="ffffffffffffffffffffff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03704E-6 C 0.00122 0.01041 0.00348 0.02175 0.01198 0.02523 C 0.01962 0.03194 0.02032 0.03009 0.0158 0.04953 C 0.01164 0.06805 -0.0059 0.0956 -0.0144 0.11018 C -0.01892 0.11805 -0.0243 0.12569 -0.02656 0.13541 C -0.01927 0.13773 -0.0092 0.13356 -0.00156 0.1324 C 0.00364 0.12754 0.0099 0.13032 0.0158 0.1324 C 0.02692 0.1361 0.03872 0.13773 0.05001 0.13935 C 0.05226 0.14884 0.05105 0.14166 0.04393 0.16064 C 0.04341 0.16203 0.04237 0.16458 0.04237 0.16458 C 0.04306 0.16828 0.04254 0.17291 0.04462 0.17569 C 0.04619 0.17777 0.05105 0.17384 0.05139 0.17685 C 0.05226 0.18263 0.04601 0.18587 0.04393 0.18981 C 0.0382 0.20092 0.03403 0.21064 0.03091 0.22314 C 0.03212 0.23448 0.02865 0.24606 0.02726 0.25763 C 0.02744 0.26064 0.02692 0.26411 0.02796 0.26666 C 0.02865 0.26828 0.03039 0.26828 0.03178 0.26874 C 0.03577 0.27036 0.04393 0.27268 0.04393 0.27268 C 0.03733 0.29004 0.03091 0.30254 0.02796 0.32222 C 0.02813 0.32754 0.02813 0.3331 0.02865 0.33842 C 0.02987 0.34953 0.04306 0.34698 0.04844 0.34745 C 0.04358 0.36273 0.0349 0.37453 0.02865 0.38888 C 0.02448 0.3986 0.01737 0.41921 0.01737 0.41921 C 0.01667 0.4243 0.01494 0.43495 0.01737 0.43842 C 0.01945 0.4412 0.02344 0.43773 0.02639 0.43749 C 0.03126 0.4405 0.03091 0.43842 0.02726 0.4486 C 0.02344 0.45925 0.01858 0.46898 0.01511 0.47985 C 0.01146 0.49143 0.00938 0.5037 0.00591 0.51527 C 0.00626 0.52569 0.00487 0.53634 0.00678 0.54652 C 0.01268 0.57962 0.06424 0.56735 0.07188 0.56759 C 0.04914 0.57245 0.02726 0.58749 0.00452 0.59097 C -0.00677 0.59745 -0.00624 0.59814 -0.01753 0.59698 C -0.01822 0.59629 -0.01892 0.59536 -0.01979 0.5949 C -0.0217 0.59374 -0.02395 0.59328 -0.02586 0.59189 C -0.03315 0.5861 -0.02083 0.59097 -0.03038 0.58796 C -0.03489 0.58356 -0.04201 0.57985 -0.04548 0.57384 C -0.04739 0.57036 -0.04826 0.56643 -0.04999 0.56273 C -0.05138 0.54999 -0.05156 0.53958 -0.05156 0.52638 " pathEditMode="relative" ptsTypes="fffffffffffffffffffffffffffffffffffff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44444E-6 C -0.01286 0.00324 -0.02501 0.00903 -0.03803 0.01111 C -0.04393 0.01343 -0.0382 0.01042 -0.0448 0.01829 C -0.04619 0.01991 -0.04792 0.0206 -0.04931 0.02222 C -0.05608 0.03009 -0.06251 0.03843 -0.06911 0.04653 C -0.079 0.05856 -0.07848 0.05671 -0.09324 0.07268 C -0.10504 0.08542 -0.11459 0.10023 -0.12744 0.11111 C -0.12171 0.11319 -0.11563 0.11389 -0.1099 0.1162 C -0.10036 0.125 -0.10799 0.14768 -0.10921 0.16157 C -0.10886 0.16319 -0.10921 0.16551 -0.10834 0.16667 C -0.10626 0.16944 -0.09914 0.17106 -0.09636 0.17176 C -0.09411 0.1875 -0.10921 0.19977 -0.11667 0.21111 C -0.13317 0.23657 -0.14879 0.25926 -0.16077 0.28889 C -0.16129 0.29167 -0.16355 0.29491 -0.16216 0.29699 C -0.16008 0.3 -0.15608 0.29861 -0.15313 0.3 C -0.13386 0.3088 -0.11928 0.30556 -0.09636 0.30602 C -0.09914 0.31806 -0.12119 0.33819 -0.12883 0.34653 C -0.13091 0.35185 -0.13265 0.3544 -0.13334 0.36065 C -0.13022 0.36736 -0.13334 0.37639 -0.12813 0.38194 C -0.11529 0.39537 -0.06112 0.39282 -0.0547 0.39306 C -0.05296 0.39329 -0.04931 0.39167 -0.04931 0.39398 C -0.04931 0.39468 -0.05608 0.40417 -0.05765 0.40602 C -0.06928 0.41991 -0.08178 0.43264 -0.08872 0.45162 C -0.08768 0.45648 -0.09463 0.46574 -0.09706 0.47083 C -0.10678 0.49167 -0.11667 0.50926 -0.12431 0.53125 C -0.1264 0.5463 -0.12449 0.54398 -0.11442 0.5456 C -0.10591 0.56389 -0.09272 0.56435 -0.07744 0.56574 C -0.07032 0.56852 -0.07188 0.56829 -0.05834 0.56574 C -0.05452 0.56505 -0.04706 0.56157 -0.04706 0.56157 C -0.04376 0.5588 -0.04011 0.55903 -0.03647 0.55671 C -0.03022 0.55255 -0.03803 0.55625 -0.03195 0.55347 C -0.03126 0.55324 -0.0297 0.55255 -0.0297 0.55255 " pathEditMode="relative" ptsTypes="fffffffffffffffffffffffffffffff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 nach unten 1"/>
          <p:cNvSpPr/>
          <p:nvPr/>
        </p:nvSpPr>
        <p:spPr>
          <a:xfrm>
            <a:off x="4523567" y="2082472"/>
            <a:ext cx="984388" cy="6443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3642880" y="2726829"/>
            <a:ext cx="2952231" cy="1545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err="1"/>
              <a:t>vector</a:t>
            </a:r>
            <a:endParaRPr lang="de-DE" sz="2400"/>
          </a:p>
          <a:p>
            <a:pPr algn="ctr"/>
            <a:r>
              <a:rPr lang="de-DE" sz="1600"/>
              <a:t>(e.g. </a:t>
            </a:r>
            <a:r>
              <a:rPr lang="de-DE" sz="1600" err="1"/>
              <a:t>hand</a:t>
            </a:r>
            <a:r>
              <a:rPr lang="de-DE" sz="1600"/>
              <a:t>/</a:t>
            </a:r>
            <a:r>
              <a:rPr lang="de-DE" sz="1600" err="1"/>
              <a:t>endoscope</a:t>
            </a:r>
            <a:r>
              <a:rPr lang="de-DE" sz="1600"/>
              <a:t>)</a:t>
            </a:r>
          </a:p>
        </p:txBody>
      </p:sp>
      <p:sp>
        <p:nvSpPr>
          <p:cNvPr id="8" name="Ellipse 7"/>
          <p:cNvSpPr/>
          <p:nvPr/>
        </p:nvSpPr>
        <p:spPr>
          <a:xfrm>
            <a:off x="3270153" y="4781372"/>
            <a:ext cx="3600400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err="1"/>
              <a:t>susceptible</a:t>
            </a:r>
            <a:r>
              <a:rPr lang="de-DE" sz="2400"/>
              <a:t> host</a:t>
            </a:r>
          </a:p>
        </p:txBody>
      </p:sp>
      <p:sp>
        <p:nvSpPr>
          <p:cNvPr id="9" name="Ellipse 8"/>
          <p:cNvSpPr/>
          <p:nvPr/>
        </p:nvSpPr>
        <p:spPr>
          <a:xfrm>
            <a:off x="3354754" y="64944"/>
            <a:ext cx="3187073" cy="2058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err="1"/>
              <a:t>reservoir</a:t>
            </a:r>
            <a:endParaRPr lang="de-DE" sz="2400"/>
          </a:p>
        </p:txBody>
      </p:sp>
      <p:sp>
        <p:nvSpPr>
          <p:cNvPr id="4" name="Ellipse 3"/>
          <p:cNvSpPr/>
          <p:nvPr/>
        </p:nvSpPr>
        <p:spPr>
          <a:xfrm>
            <a:off x="6027757" y="1433015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7215116" y="1296034"/>
            <a:ext cx="256850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2400"/>
              <a:t>pathogen</a:t>
            </a:r>
          </a:p>
        </p:txBody>
      </p:sp>
      <p:cxnSp>
        <p:nvCxnSpPr>
          <p:cNvPr id="16" name="Gerade Verbindung mit Pfeil 15"/>
          <p:cNvCxnSpPr>
            <a:stCxn id="5" idx="1"/>
          </p:cNvCxnSpPr>
          <p:nvPr/>
        </p:nvCxnSpPr>
        <p:spPr>
          <a:xfrm flipH="1">
            <a:off x="6205177" y="1508401"/>
            <a:ext cx="1009938" cy="1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 flipV="1">
            <a:off x="6389419" y="1198694"/>
            <a:ext cx="1009938" cy="295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5182686" y="796094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6097086" y="1137278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6249486" y="1289678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6253424" y="2173817"/>
            <a:ext cx="67255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 err="1"/>
              <a:t>exit</a:t>
            </a:r>
            <a:endParaRPr lang="de-DE" sz="2400"/>
          </a:p>
        </p:txBody>
      </p:sp>
      <p:sp>
        <p:nvSpPr>
          <p:cNvPr id="32" name="Pfeil nach unten 31"/>
          <p:cNvSpPr/>
          <p:nvPr/>
        </p:nvSpPr>
        <p:spPr>
          <a:xfrm>
            <a:off x="4566783" y="4213832"/>
            <a:ext cx="984388" cy="6443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6014764" y="4319707"/>
            <a:ext cx="136402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2400" err="1"/>
              <a:t>entrance</a:t>
            </a:r>
            <a:endParaRPr lang="de-DE" sz="2400"/>
          </a:p>
        </p:txBody>
      </p:sp>
      <p:sp>
        <p:nvSpPr>
          <p:cNvPr id="34" name="Rechteck 33"/>
          <p:cNvSpPr/>
          <p:nvPr/>
        </p:nvSpPr>
        <p:spPr>
          <a:xfrm rot="5400000">
            <a:off x="6803565" y="3279388"/>
            <a:ext cx="304570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400"/>
              <a:t>route </a:t>
            </a:r>
            <a:r>
              <a:rPr lang="de-DE" sz="2400" err="1"/>
              <a:t>of</a:t>
            </a:r>
            <a:r>
              <a:rPr lang="de-DE" sz="2400"/>
              <a:t> </a:t>
            </a:r>
            <a:r>
              <a:rPr lang="de-DE" sz="2400" err="1"/>
              <a:t>transmission</a:t>
            </a:r>
            <a:endParaRPr lang="de-DE" sz="2400"/>
          </a:p>
        </p:txBody>
      </p:sp>
      <p:sp>
        <p:nvSpPr>
          <p:cNvPr id="35" name="Geschweifte Klammer rechts 34"/>
          <p:cNvSpPr/>
          <p:nvPr/>
        </p:nvSpPr>
        <p:spPr>
          <a:xfrm>
            <a:off x="7653230" y="2291693"/>
            <a:ext cx="442352" cy="240238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unten 18"/>
          <p:cNvSpPr/>
          <p:nvPr/>
        </p:nvSpPr>
        <p:spPr>
          <a:xfrm rot="5400000">
            <a:off x="7964444" y="3735779"/>
            <a:ext cx="1069849" cy="40354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7399358" y="5461093"/>
            <a:ext cx="1997663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err="1">
                <a:solidFill>
                  <a:srgbClr val="FF0000"/>
                </a:solidFill>
              </a:rPr>
              <a:t>infection</a:t>
            </a:r>
            <a:endParaRPr lang="de-DE" b="1">
              <a:solidFill>
                <a:srgbClr val="FF0000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6036901" y="5915367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5156435" y="6291272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5535318" y="5976782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4201911" y="6158752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5687718" y="6129182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4734630" y="6226990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4887030" y="6379390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5649030" y="5162430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5801430" y="5314830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5953830" y="5467230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6106230" y="5619630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6258630" y="5772030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6189301" y="6067767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5308835" y="6443672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5687718" y="6129182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/>
          <p:cNvSpPr/>
          <p:nvPr/>
        </p:nvSpPr>
        <p:spPr>
          <a:xfrm>
            <a:off x="5144020" y="6129182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5840118" y="6281582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4887030" y="6379390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5039430" y="6531790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Ellipse 47"/>
          <p:cNvSpPr/>
          <p:nvPr/>
        </p:nvSpPr>
        <p:spPr>
          <a:xfrm>
            <a:off x="5801430" y="5314830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5953830" y="5467230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Ellipse 49"/>
          <p:cNvSpPr/>
          <p:nvPr/>
        </p:nvSpPr>
        <p:spPr>
          <a:xfrm>
            <a:off x="6106230" y="5619630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Ellipse 50"/>
          <p:cNvSpPr/>
          <p:nvPr/>
        </p:nvSpPr>
        <p:spPr>
          <a:xfrm>
            <a:off x="6258630" y="5772030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6411030" y="5924430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/>
          <p:cNvSpPr/>
          <p:nvPr/>
        </p:nvSpPr>
        <p:spPr>
          <a:xfrm>
            <a:off x="5392702" y="5853036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4512236" y="6228941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4891119" y="5914451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Ellipse 55"/>
          <p:cNvSpPr/>
          <p:nvPr/>
        </p:nvSpPr>
        <p:spPr>
          <a:xfrm>
            <a:off x="4347421" y="5914451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Ellipse 56"/>
          <p:cNvSpPr/>
          <p:nvPr/>
        </p:nvSpPr>
        <p:spPr>
          <a:xfrm>
            <a:off x="5043519" y="6066851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Ellipse 57"/>
          <p:cNvSpPr/>
          <p:nvPr/>
        </p:nvSpPr>
        <p:spPr>
          <a:xfrm>
            <a:off x="4090431" y="6164659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Ellipse 58"/>
          <p:cNvSpPr/>
          <p:nvPr/>
        </p:nvSpPr>
        <p:spPr>
          <a:xfrm>
            <a:off x="4242831" y="6317059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Ellipse 59"/>
          <p:cNvSpPr/>
          <p:nvPr/>
        </p:nvSpPr>
        <p:spPr>
          <a:xfrm>
            <a:off x="5004831" y="5100099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Ellipse 60"/>
          <p:cNvSpPr/>
          <p:nvPr/>
        </p:nvSpPr>
        <p:spPr>
          <a:xfrm>
            <a:off x="5157231" y="5252499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Ellipse 61"/>
          <p:cNvSpPr/>
          <p:nvPr/>
        </p:nvSpPr>
        <p:spPr>
          <a:xfrm>
            <a:off x="5309631" y="5404899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Ellipse 62"/>
          <p:cNvSpPr/>
          <p:nvPr/>
        </p:nvSpPr>
        <p:spPr>
          <a:xfrm>
            <a:off x="4600946" y="5427293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3917675" y="5467230"/>
            <a:ext cx="177421" cy="12283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Pfeil nach unten 18">
            <a:extLst>
              <a:ext uri="{FF2B5EF4-FFF2-40B4-BE49-F238E27FC236}">
                <a16:creationId xmlns:a16="http://schemas.microsoft.com/office/drawing/2014/main" id="{64796A5A-1346-4AC7-B73C-D81037B26818}"/>
              </a:ext>
            </a:extLst>
          </p:cNvPr>
          <p:cNvSpPr/>
          <p:nvPr/>
        </p:nvSpPr>
        <p:spPr>
          <a:xfrm rot="5400000">
            <a:off x="7984657" y="4299358"/>
            <a:ext cx="1069849" cy="40354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3A918663-8ED1-4E5C-961B-FC62874AC88B}"/>
              </a:ext>
            </a:extLst>
          </p:cNvPr>
          <p:cNvSpPr txBox="1"/>
          <p:nvPr/>
        </p:nvSpPr>
        <p:spPr>
          <a:xfrm>
            <a:off x="7426633" y="6037002"/>
            <a:ext cx="268855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err="1">
                <a:solidFill>
                  <a:srgbClr val="FF0000"/>
                </a:solidFill>
              </a:rPr>
              <a:t>colonization</a:t>
            </a:r>
            <a:endParaRPr lang="de-DE" b="1">
              <a:solidFill>
                <a:srgbClr val="FF0000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E58D5E0-540C-4F4D-A860-3FD8D317E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60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65" grpId="0" animBg="1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GB" b="1">
                <a:solidFill>
                  <a:schemeClr val="accent1"/>
                </a:solidFill>
              </a:rPr>
              <a:t>Patient risk factors for HAIs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2000"/>
              <a:t>Previous antibiotic treatment, particularly cephalosporins and quinolones </a:t>
            </a:r>
          </a:p>
          <a:p>
            <a:pPr>
              <a:defRPr/>
            </a:pPr>
            <a:r>
              <a:rPr lang="en-GB" sz="2000"/>
              <a:t>Increasing age</a:t>
            </a:r>
          </a:p>
          <a:p>
            <a:pPr>
              <a:defRPr/>
            </a:pPr>
            <a:r>
              <a:rPr lang="en-GB" sz="2000"/>
              <a:t>Hospitalisation</a:t>
            </a:r>
          </a:p>
          <a:p>
            <a:pPr>
              <a:defRPr/>
            </a:pPr>
            <a:r>
              <a:rPr lang="en-GB" sz="2000"/>
              <a:t>Long term care facility residence</a:t>
            </a:r>
          </a:p>
          <a:p>
            <a:pPr>
              <a:defRPr/>
            </a:pPr>
            <a:r>
              <a:rPr lang="en-GB" sz="2000"/>
              <a:t>Implanted devices, particularly urinary catheters, feeding tubes, intravenous lines, tracheostomy tubes</a:t>
            </a:r>
          </a:p>
          <a:p>
            <a:pPr>
              <a:defRPr/>
            </a:pPr>
            <a:r>
              <a:rPr lang="en-GB" sz="2000"/>
              <a:t>Immunosuppressive therapies</a:t>
            </a:r>
          </a:p>
          <a:p>
            <a:pPr>
              <a:defRPr/>
            </a:pPr>
            <a:r>
              <a:rPr lang="en-GB" sz="2000"/>
              <a:t>Chronic wounds</a:t>
            </a:r>
          </a:p>
          <a:p>
            <a:pPr>
              <a:defRPr/>
            </a:pPr>
            <a:r>
              <a:rPr lang="en-GB" sz="2000"/>
              <a:t>Long term conditions e.g. diabetes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b="1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B57C4AD-ED32-43BE-8153-95872648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E4A6F-C230-467F-8E56-A9ABBA08A15E}" type="slidenum">
              <a:rPr lang="de-DE" smtClean="0"/>
              <a:t>9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03511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da21ff6-96c3-408c-a3db-31877c05f1eb}&quot; /&gt;&lt;isInvalidForFieldText val=&quot;0&quot; /&gt;&lt;Image&gt;&lt;filename val=&quot;E:\breeze\content\1299311703\4398565137-1\input\breezo\data\asimages\{7da21ff6-96c3-408c-a3db-31877c05f1eb}.png&quot; /&gt;&lt;left val=&quot;68&quot; /&gt;&lt;top val=&quot;44&quot; /&gt;&lt;width val=&quot;807&quot; /&gt;&lt;height val=&quot;111&quot; /&gt;&lt;hasText val=&quot;1&quot; /&gt;&lt;/Image&gt;&lt;/ThreeDShapeInfo&gt;"/>
  <p:tag name="PRESENTER_SHAPETEXTINFO" val="&lt;ShapeTextInfo&gt;&lt;TableIndex row=&quot;-1&quot; col=&quot;-1&quot;&gt;&lt;linesCount val=&quot;1&quot; /&gt;&lt;lineCharCount val=&quot;55&quot; 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E:\breeze\content\1299311703\4398565137-1\input\breezo\data\asimages\{95c3f820-f76d-4186-9537-7d843709211c}_1.png_crop.png&quot; /&gt;&lt;left val=&quot;56&quot; /&gt;&lt;top val=&quot;153&quot; /&gt;&lt;width val=&quot;881&quot; /&gt;&lt;height val=&quot;31&quot; /&gt;&lt;hasText val=&quot;1&quot; /&gt;&lt;paraId val=&quot;1&quot; /&gt;&lt;/Image&gt;&lt;Image&gt;&lt;filename val=&quot;E:\breeze\content\1299311703\4398565137-1\input\breezo\data\asimages\{b171d9dd-37f2-416d-b417-b04324baec4b}_1.png_crop.png&quot; /&gt;&lt;left val=&quot;56&quot; /&gt;&lt;top val=&quot;193&quot; /&gt;&lt;width val=&quot;881&quot; /&gt;&lt;height val=&quot;31&quot; /&gt;&lt;hasText val=&quot;1&quot; /&gt;&lt;paraId val=&quot;2&quot; /&gt;&lt;/Image&gt;&lt;Image&gt;&lt;filename val=&quot;E:\breeze\content\1299311703\4398565137-1\input\breezo\data\asimages\{8b392d0c-897d-4c9c-a629-4dada59eed50}_1.png_crop.png&quot; /&gt;&lt;left val=&quot;56&quot; /&gt;&lt;top val=&quot;232&quot; /&gt;&lt;width val=&quot;881&quot; /&gt;&lt;height val=&quot;31&quot; /&gt;&lt;hasText val=&quot;1&quot; /&gt;&lt;paraId val=&quot;3&quot; /&gt;&lt;/Image&gt;&lt;Image&gt;&lt;filename val=&quot;E:\breeze\content\1299311703\4398565137-1\input\breezo\data\asimages\{5210bea1-623b-44df-84e4-b9968dcb1c75}_1.png_crop.png&quot; /&gt;&lt;left val=&quot;56&quot; /&gt;&lt;top val=&quot;271&quot; /&gt;&lt;width val=&quot;881&quot; /&gt;&lt;height val=&quot;61&quot; /&gt;&lt;hasText val=&quot;1&quot; /&gt;&lt;paraId val=&quot;4&quot; /&gt;&lt;/Image&gt;&lt;Image&gt;&lt;filename val=&quot;E:\breeze\content\1299311703\4398565137-1\input\breezo\data\asimages\{e288707b-fc3a-462f-a4a3-66b325ff45b2}_1.png_crop.png&quot; /&gt;&lt;left val=&quot;56&quot; /&gt;&lt;top val=&quot;341&quot; /&gt;&lt;width val=&quot;881&quot; /&gt;&lt;height val=&quot;31&quot; /&gt;&lt;hasText val=&quot;1&quot; /&gt;&lt;paraId val=&quot;5&quot; /&gt;&lt;/Image&gt;&lt;Image&gt;&lt;filename val=&quot;E:\breeze\content\1299311703\4398565137-1\input\breezo\data\asimages\{6b4dbb25-c696-47fb-8cd7-87956ed22222}_1.png_crop.png&quot; /&gt;&lt;left val=&quot;56&quot; /&gt;&lt;top val=&quot;380&quot; /&gt;&lt;width val=&quot;881&quot; /&gt;&lt;height val=&quot;31&quot; /&gt;&lt;hasText val=&quot;1&quot; /&gt;&lt;paraId val=&quot;6&quot; /&gt;&lt;/Image&gt;&lt;Image&gt;&lt;filename val=&quot;E:\breeze\content\1299311703\4398565137-1\input\breezo\data\asimages\{35fba804-297a-4cd5-9505-4230c50aa704}_1.png_crop.png&quot; /&gt;&lt;left val=&quot;56&quot; /&gt;&lt;top val=&quot;419&quot; /&gt;&lt;width val=&quot;881&quot; /&gt;&lt;height val=&quot;31&quot; /&gt;&lt;hasText val=&quot;1&quot; /&gt;&lt;paraId val=&quot;7&quot; /&gt;&lt;/Image&gt;&lt;Image&gt;&lt;filename val=&quot;E:\breeze\content\1299311703\4398565137-1\input\breezo\data\asimages\{bdb53d0c-323e-482b-990e-2d62ad92957f}_1.png_crop.png&quot; /&gt;&lt;left val=&quot;56&quot; /&gt;&lt;top val=&quot;459&quot; /&gt;&lt;width val=&quot;881&quot; /&gt;&lt;height val=&quot;31&quot; /&gt;&lt;hasText val=&quot;1&quot; /&gt;&lt;paraId val=&quot;8&quot; /&gt;&lt;/Image&gt;&lt;Image&gt;&lt;filename val=&quot;E:\breeze\content\1299311703\4398565137-1\input\breezo\data\asimages\{70a8be5f-c6d5-4ef4-b3de-7586c20668f7}_1.png_crop.png&quot; /&gt;&lt;left val=&quot;56&quot; /&gt;&lt;top val=&quot;498&quot; /&gt;&lt;width val=&quot;881&quot; /&gt;&lt;height val=&quot;31&quot; /&gt;&lt;hasText val=&quot;1&quot; /&gt;&lt;paraId val=&quot;9&quot; /&gt;&lt;/Image&gt;&lt;Image&gt;&lt;filename val=&quot;E:\breeze\content\1299311703\4398565137-1\input\breezo\data\asimages\{e7343030-8d16-4cfc-a7aa-0750691f5022}_1.png_crop.png&quot; /&gt;&lt;left val=&quot;56&quot; /&gt;&lt;top val=&quot;535&quot; /&gt;&lt;width val=&quot;881&quot; /&gt;&lt;height val=&quot;31&quot; /&gt;&lt;hasText val=&quot;1&quot; /&gt;&lt;paraId val=&quot;10&quot; /&gt;&lt;/Image&gt;&lt;Image&gt;&lt;filename val=&quot;E:\breeze\content\1299311703\4398565137-1\input\breezo\data\asimages\{cd0c227c-a873-4aba-88bd-1a9ccff3689f}_1.png_crop.png&quot; /&gt;&lt;left val=&quot;56&quot; /&gt;&lt;top val=&quot;575&quot; /&gt;&lt;width val=&quot;881&quot; /&gt;&lt;height val=&quot;31&quot; /&gt;&lt;hasText val=&quot;1&quot; /&gt;&lt;paraId val=&quot;11&quot; /&gt;&lt;/Image&gt;&lt;Image&gt;&lt;filename val=&quot;E:\breeze\content\1299311703\4398565137-1\input\breezo\data\asimages\{cfc0617f-03bc-4f05-97f9-fe17ae856782}_1.png_crop.png&quot; /&gt;&lt;left val=&quot;56&quot; /&gt;&lt;top val=&quot;614&quot; /&gt;&lt;width val=&quot;881&quot; /&gt;&lt;height val=&quot;31&quot; /&gt;&lt;hasText val=&quot;1&quot; /&gt;&lt;paraId val=&quot;12&quot; /&gt;&lt;/Image&gt;&lt;Image&gt;&lt;filename val=&quot;E:\breeze\content\1299311703\4398565137-1\input\breezo\data\asimages\{e12bb43c-4912-4449-b3cd-cbacbc91fede}_1.png_crop.png&quot; /&gt;&lt;left val=&quot;56&quot; /&gt;&lt;top val=&quot;653&quot; /&gt;&lt;width val=&quot;881&quot; /&gt;&lt;height val=&quot;31&quot; /&gt;&lt;hasText val=&quot;1&quot; /&gt;&lt;paraId val=&quot;13&quot; /&gt;&lt;/Image&gt;&lt;Image&gt;&lt;filename val=&quot;E:\breeze\content\1299311703\4398565137-1\input\breezo\data\asimages\{b4c3dd34-3654-4b80-ab2f-8c6767cf2cf3}_1.png_crop.png&quot; /&gt;&lt;left val=&quot;56&quot; /&gt;&lt;top val=&quot;692&quot; /&gt;&lt;width val=&quot;881&quot; /&gt;&lt;height val=&quot;31&quot; /&gt;&lt;hasText val=&quot;1&quot; /&gt;&lt;paraId val=&quot;14&quot; /&gt;&lt;/Image&gt;&lt;Image&gt;&lt;filename val=&quot;E:\breeze\content\1299311703\4398565137-1\input\breezo\data\asimages\{f854b560-b6a2-4fc9-89a3-ae169615c746}_1.png_crop.png&quot; /&gt;&lt;left val=&quot;56&quot; /&gt;&lt;top val=&quot;730&quot; /&gt;&lt;width val=&quot;881&quot; /&gt;&lt;height val=&quot;31&quot; /&gt;&lt;hasText val=&quot;1&quot; /&gt;&lt;paraId val=&quot;15&quot; /&gt;&lt;/Image&gt;&lt;Image&gt;&lt;filename val=&quot;E:\breeze\content\1299311703\4398565137-1\input\breezo\data\asimages\{6b2e0eeb-f8d5-44a8-b8c6-204ecfa2eaed}_1.png_crop.png&quot; /&gt;&lt;left val=&quot;56&quot; /&gt;&lt;top val=&quot;769&quot; /&gt;&lt;width val=&quot;881&quot; /&gt;&lt;height val=&quot;31&quot; /&gt;&lt;hasText val=&quot;1&quot; /&gt;&lt;paraId val=&quot;16&quot; /&gt;&lt;/Image&gt;&lt;Image&gt;&lt;filename val=&quot;E:\breeze\content\1299311703\4398565137-1\input\breezo\data\asimages\{61e3e3d3-ed66-4b6d-b0b2-121d0fdeab1b}_1.png_crop.png&quot; /&gt;&lt;left val=&quot;56&quot; /&gt;&lt;top val=&quot;808&quot; /&gt;&lt;width val=&quot;881&quot; /&gt;&lt;height val=&quot;31&quot; /&gt;&lt;hasText val=&quot;1&quot; /&gt;&lt;paraId val=&quot;17&quot; /&gt;&lt;/Image&gt;&lt;Image&gt;&lt;filename val=&quot;E:\breeze\content\1299311703\4398565137-1\input\breezo\data\asimages\{a934072d-98b6-4eaf-b1ff-dc0e106651d4}_1.png_crop.png&quot; /&gt;&lt;left val=&quot;56&quot; /&gt;&lt;top val=&quot;847&quot; /&gt;&lt;width val=&quot;881&quot; /&gt;&lt;height val=&quot;31&quot; /&gt;&lt;hasText val=&quot;1&quot; /&gt;&lt;paraId val=&quot;18&quot; /&gt;&lt;/Image&gt;&lt;Image&gt;&lt;filename val=&quot;E:\breeze\content\1299311703\4398565137-1\input\breezo\data\asimages\{8e47dd60-a084-47f2-8dd5-3fc42c46b625}_1.png_crop.png&quot; /&gt;&lt;left val=&quot;56&quot; /&gt;&lt;top val=&quot;886&quot; /&gt;&lt;width val=&quot;881&quot; /&gt;&lt;height val=&quot;31&quot; /&gt;&lt;hasText val=&quot;1&quot; /&gt;&lt;paraId val=&quot;19&quot; /&gt;&lt;/Image&gt;&lt;Image&gt;&lt;filename val=&quot;E:\breeze\content\1299311703\4398565137-1\input\breezo\data\asimages\{f8df8ec6-9289-42a2-bd45-481ecd4bda45}_1.png_crop.png&quot; /&gt;&lt;left val=&quot;56&quot; /&gt;&lt;top val=&quot;924&quot; /&gt;&lt;width val=&quot;881&quot; /&gt;&lt;height val=&quot;31&quot; /&gt;&lt;hasText val=&quot;1&quot; /&gt;&lt;paraId val=&quot;20&quot; /&gt;&lt;/Image&gt;&lt;Image&gt;&lt;filename val=&quot;E:\breeze\content\1299311703\4398565137-1\input\breezo\data\asimages\{bc761c15-c98e-4cb7-b994-611d29e5bcd3}_1.png_crop.png&quot; /&gt;&lt;left val=&quot;56&quot; /&gt;&lt;top val=&quot;963&quot; /&gt;&lt;width val=&quot;881&quot; /&gt;&lt;height val=&quot;31&quot; /&gt;&lt;hasText val=&quot;1&quot; /&gt;&lt;paraId val=&quot;21&quot; /&gt;&lt;/Image&gt;&lt;/TextEffect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939171a-88b2-4848-a6b4-d29043a9d546}&quot; /&gt;&lt;isInvalidForFieldText val=&quot;0&quot; /&gt;&lt;Image&gt;&lt;filename val=&quot;E:\breeze\content\1299311703\4398565137-1\input\breezo\data\asimages\{e939171a-88b2-4848-a6b4-d29043a9d546}.png&quot; /&gt;&lt;left val=&quot;60&quot; /&gt;&lt;top val=&quot;70&quot; /&gt;&lt;width val=&quot;531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25&quot; 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be3e43a-9fce-43f7-a556-b23ccb7d91ce}&quot; /&gt;&lt;isInvalidForFieldText val=&quot;0&quot; /&gt;&lt;Image&gt;&lt;filename val=&quot;E:\breeze\content\1299311703\4398565137-1\input\breezo\data\asimages\{ebe3e43a-9fce-43f7-a556-b23ccb7d91ce}.png&quot; /&gt;&lt;left val=&quot;59&quot; /&gt;&lt;top val=&quot;188&quot; /&gt;&lt;width val=&quot;135&quot; /&gt;&lt;height val=&quot;27&quot; /&gt;&lt;hasText val=&quot;1&quot; /&gt;&lt;/Image&gt;&lt;/ThreeDShapeInfo&gt;"/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E:\breeze\content\1299311703\4398565137-1\input\breezo\data\asimages\{57bd08de-49f7-45aa-8959-56de87bb7c8a}_1.png_crop.png&quot; /&gt;&lt;left val=&quot;48&quot; /&gt;&lt;top val=&quot;251&quot; /&gt;&lt;width val=&quot;421&quot; /&gt;&lt;height val=&quot;191&quot; /&gt;&lt;hasText val=&quot;1&quot; /&gt;&lt;paraId val=&quot;1&quot; /&gt;&lt;/Image&gt;&lt;Image&gt;&lt;filename val=&quot;E:\breeze\content\1299311703\4398565137-1\input\breezo\data\asimages\{040b714d-b6a9-488c-b38e-01ff5a15adba}_1.png_crop.png&quot; /&gt;&lt;left val=&quot;48&quot; /&gt;&lt;top val=&quot;453&quot; /&gt;&lt;width val=&quot;421&quot; /&gt;&lt;height val=&quot;31&quot; /&gt;&lt;hasText val=&quot;1&quot; /&gt;&lt;paraId val=&quot;2&quot; /&gt;&lt;/Image&gt;&lt;/TextEffect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663cd4f-109b-4f4b-b85e-1af9cf4e4534}&quot; /&gt;&lt;isInvalidForFieldText val=&quot;0&quot; /&gt;&lt;Image&gt;&lt;filename val=&quot;E:\breeze\content\1299311703\4398565137-1\input\breezo\data\asimages\{e663cd4f-109b-4f4b-b85e-1af9cf4e4534}.png&quot; /&gt;&lt;left val=&quot;498&quot; /&gt;&lt;top val=&quot;188&quot; /&gt;&lt;width val=&quot;191&quot; /&gt;&lt;height val=&quot;27&quot; /&gt;&lt;hasText val=&quot;1&quot; /&gt;&lt;/Image&gt;&lt;/ThreeDShapeInfo&gt;"/>
  <p:tag name="PRESENTER_SHAPETEXTINFO" val="&lt;ShapeTextInfo&gt;&lt;TableIndex row=&quot;-1&quot; col=&quot;-1&quot;&gt;&lt;linesCount val=&quot;1&quot; /&gt;&lt;lineCharCount val=&quot;12&quot; 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E:\breeze\content\1299311703\4398565137-1\input\breezo\data\asimages\{61c57565-cda5-47a5-b920-c486a564e350}_1.png_crop.png&quot; /&gt;&lt;left val=&quot;492&quot; /&gt;&lt;top val=&quot;238&quot; /&gt;&lt;width val=&quot;421&quot; /&gt;&lt;height val=&quot;71&quot; /&gt;&lt;hasText val=&quot;1&quot; /&gt;&lt;paraId val=&quot;1&quot; /&gt;&lt;/Image&gt;&lt;Image&gt;&lt;filename val=&quot;E:\breeze\content\1299311703\4398565137-1\input\breezo\data\asimages\{538877a6-a858-4596-81c3-7441c97312de}_1.png_crop.png&quot; /&gt;&lt;left val=&quot;492&quot; /&gt;&lt;top val=&quot;324&quot; /&gt;&lt;width val=&quot;421&quot; /&gt;&lt;height val=&quot;31&quot; /&gt;&lt;hasText val=&quot;1&quot; /&gt;&lt;paraId val=&quot;2&quot; /&gt;&lt;/Image&gt;&lt;Image&gt;&lt;filename val=&quot;E:\breeze\content\1299311703\4398565137-1\input\breezo\data\asimages\{241882ed-801a-4f79-b27b-8fb7c7a0bb82}_1.png_crop.png&quot; /&gt;&lt;left val=&quot;492&quot; /&gt;&lt;top val=&quot;371&quot; /&gt;&lt;width val=&quot;421&quot; /&gt;&lt;height val=&quot;31&quot; /&gt;&lt;hasText val=&quot;1&quot; /&gt;&lt;paraId val=&quot;3&quot; /&gt;&lt;/Image&gt;&lt;Image&gt;&lt;filename val=&quot;E:\breeze\content\1299311703\4398565137-1\input\breezo\data\asimages\{1f5d6998-2953-4620-af2b-b314d73a968d}_1.png_crop.png&quot; /&gt;&lt;left val=&quot;492&quot; /&gt;&lt;top val=&quot;417&quot; /&gt;&lt;width val=&quot;421&quot; /&gt;&lt;height val=&quot;31&quot; /&gt;&lt;hasText val=&quot;1&quot; /&gt;&lt;paraId val=&quot;4&quot; /&gt;&lt;/Image&gt;&lt;Image&gt;&lt;filename val=&quot;E:\breeze\content\1299311703\4398565137-1\input\breezo\data\asimages\{e3b22ae6-0676-4725-9630-e20adc1e3903}_1.png_crop.png&quot; /&gt;&lt;left val=&quot;492&quot; /&gt;&lt;top val=&quot;464&quot; /&gt;&lt;width val=&quot;421&quot; /&gt;&lt;height val=&quot;31&quot; /&gt;&lt;hasText val=&quot;1&quot; /&gt;&lt;paraId val=&quot;5&quot; /&gt;&lt;/Image&gt;&lt;Image&gt;&lt;filename val=&quot;E:\breeze\content\1299311703\4398565137-1\input\breezo\data\asimages\{f1eca28f-a4f1-4ad3-a257-00de4fc80597}_1.png_crop.png&quot; /&gt;&lt;left val=&quot;492&quot; /&gt;&lt;top val=&quot;510&quot; /&gt;&lt;width val=&quot;421&quot; /&gt;&lt;height val=&quot;71&quot; /&gt;&lt;hasText val=&quot;1&quot; /&gt;&lt;paraId val=&quot;6&quot; /&gt;&lt;/Image&gt;&lt;/TextEffect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b6781f-cdc3-4a73-8ff0-2125433cc0dd}&quot; /&gt;&lt;isInvalidForFieldText val=&quot;0&quot; /&gt;&lt;Image&gt;&lt;filename val=&quot;E:\breeze\content\1299311703\4398565137-1\input\breezo\data\asimages\{19b6781f-cdc3-4a73-8ff0-2125433cc0dd}.png&quot; /&gt;&lt;left val=&quot;202&quot; /&gt;&lt;top val=&quot;79&quot; /&gt;&lt;width val=&quot;597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29&quot; 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5fb0815-a5d2-4b0c-a28a-58465e73854c}&quot; /&gt;&lt;isInvalidForFieldText val=&quot;0&quot; /&gt;&lt;Image&gt;&lt;filename val=&quot;E:\breeze\content\1299311703\4398565137-1\input\breezo\data\asimages\{55fb0815-a5d2-4b0c-a28a-58465e73854c}.png&quot; /&gt;&lt;left val=&quot;67&quot; /&gt;&lt;top val=&quot;202&quot; /&gt;&lt;width val=&quot;376&quot; /&gt;&lt;height val=&quot;390&quot; /&gt;&lt;hasText val=&quot;1&quot; /&gt;&lt;/Image&gt;&lt;/ThreeDShapeInfo&gt;"/>
  <p:tag name="PRESENTER_SHAPETEXTINFO" val="&lt;ShapeTextInfo&gt;&lt;TableIndex row=&quot;-1&quot; col=&quot;-1&quot;&gt;&lt;linesCount val=&quot;8&quot; /&gt;&lt;lineCharCount val=&quot;66&quot; /&gt;&lt;lineCharCount val=&quot;15&quot; /&gt;&lt;lineCharCount val=&quot;16&quot; /&gt;&lt;lineCharCount val=&quot;34&quot; /&gt;&lt;lineCharCount val=&quot;104&quot; /&gt;&lt;lineCharCount val=&quot;28&quot; /&gt;&lt;lineCharCount val=&quot;15&quot; /&gt;&lt;lineCharCount val=&quot;35&quot; 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42&quot; 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939171a-88b2-4848-a6b4-d29043a9d546}&quot; /&gt;&lt;isInvalidForFieldText val=&quot;0&quot; /&gt;&lt;Image&gt;&lt;filename val=&quot;E:\breeze\content\1299311703\4398565137-1\input\breezo\data\asimages\{e939171a-88b2-4848-a6b4-d29043a9d546}.png&quot; /&gt;&lt;left val=&quot;60&quot; /&gt;&lt;top val=&quot;70&quot; /&gt;&lt;width val=&quot;531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25&quot; 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c29899a-8f17-450a-91cd-aad2c31fd3ed}&quot; /&gt;&lt;isInvalidForFieldText val=&quot;0&quot; /&gt;&lt;Image&gt;&lt;filename val=&quot;E:\breeze\content\1299311703\4398565137-1\input\breezo\data\asimages\{8c29899a-8f17-450a-91cd-aad2c31fd3ed}.png&quot; /&gt;&lt;left val=&quot;36&quot; /&gt;&lt;top val=&quot;50&quot; /&gt;&lt;width val=&quot;351&quot; /&gt;&lt;height val=&quot;48&quot; /&gt;&lt;hasText val=&quot;1&quot; /&gt;&lt;/Image&gt;&lt;/ThreeDShapeInfo&gt;"/>
  <p:tag name="PRESENTER_SHAPETEXTINFO" val="&lt;ShapeTextInfo&gt;&lt;TableIndex row=&quot;-1&quot; col=&quot;-1&quot;&gt;&lt;linesCount val=&quot;1&quot; /&gt;&lt;lineCharCount val=&quot;16&quot; 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382e92e-bcf5-4bbb-a16f-50495635cb13}&quot; /&gt;&lt;isInvalidForFieldText val=&quot;0&quot; /&gt;&lt;Image&gt;&lt;filename val=&quot;E:\breeze\content\1299311703\4398565137-1\input\breezo\data\asimages\{b382e92e-bcf5-4bbb-a16f-50495635cb13}.png&quot; /&gt;&lt;left val=&quot;59&quot; /&gt;&lt;top val=&quot;178&quot; /&gt;&lt;width val=&quot;807&quot; /&gt;&lt;height val=&quot;433&quot; /&gt;&lt;hasText val=&quot;1&quot; /&gt;&lt;/Image&gt;&lt;/ThreeDShapeInfo&gt;"/>
  <p:tag name="PRESENTER_SHAPETEXTINFO" val="&lt;ShapeTextInfo&gt;&lt;TableIndex row=&quot;-1&quot; col=&quot;-1&quot;&gt;&lt;linesCount val=&quot;9&quot; /&gt;&lt;lineCharCount val=&quot;36&quot; /&gt;&lt;lineCharCount val=&quot;44&quot; /&gt;&lt;lineCharCount val=&quot;72&quot; /&gt;&lt;lineCharCount val=&quot;48&quot; /&gt;&lt;lineCharCount val=&quot;53&quot; /&gt;&lt;lineCharCount val=&quot;45&quot; /&gt;&lt;lineCharCount val=&quot;47&quot; /&gt;&lt;lineCharCount val=&quot;52&quot; /&gt;&lt;lineCharCount val=&quot;40&quot; 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85647f9-f541-483d-9ac9-4bc129bcc904}&quot; /&gt;&lt;isInvalidForFieldText val=&quot;0&quot; /&gt;&lt;Image&gt;&lt;filename val=&quot;E:\breeze\content\1299311703\4398565137-1\input\breezo\data\asimages\{b85647f9-f541-483d-9ac9-4bc129bcc904}.png&quot; /&gt;&lt;left val=&quot;418&quot; /&gt;&lt;top val=&quot;634&quot; /&gt;&lt;width val=&quot;511&quot; /&gt;&lt;height val=&quot;51&quot; /&gt;&lt;hasText val=&quot;1&quot; /&gt;&lt;/Image&gt;&lt;/ThreeDShapeInfo&gt;"/>
  <p:tag name="PRESENTER_SHAPETEXTINFO" val="&lt;ShapeTextInfo&gt;&lt;TableIndex row=&quot;-1&quot; col=&quot;-1&quot;&gt;&lt;linesCount val=&quot;2&quot; /&gt;&lt;lineCharCount val=&quot;42&quot; /&gt;&lt;lineCharCount val=&quot;49&quot; 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4c4fa13-f351-471f-955c-9251c4233c33}&quot; /&gt;&lt;isInvalidForFieldText val=&quot;0&quot; /&gt;&lt;Image&gt;&lt;filename val=&quot;E:\breeze\content\1299311703\4398565137-1\input\breezo\data\asimages\{94c4fa13-f351-471f-955c-9251c4233c33}.png&quot; /&gt;&lt;left val=&quot;60&quot; /&gt;&lt;top val=&quot;70&quot; /&gt;&lt;width val=&quot;649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29&quot; 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42b6e9e-6a11-47ff-8a62-26036c0264a5}&quot; /&gt;&lt;isInvalidForFieldText val=&quot;0&quot; /&gt;&lt;Image&gt;&lt;filename val=&quot;E:\breeze\content\1299311703\4398565137-1\input\breezo\data\asimages\{642b6e9e-6a11-47ff-8a62-26036c0264a5}.png&quot; /&gt;&lt;left val=&quot;18&quot; /&gt;&lt;top val=&quot;164&quot; /&gt;&lt;width val=&quot;269&quot; /&gt;&lt;height val=&quot;29&quot; /&gt;&lt;hasText val=&quot;1&quot; /&gt;&lt;/Image&gt;&lt;/ThreeDShapeInfo&gt;"/>
  <p:tag name="PRESENTER_SHAPETEXTINFO" val="&lt;ShapeTextInfo&gt;&lt;TableIndex row=&quot;-1&quot; col=&quot;-1&quot;&gt;&lt;linesCount val=&quot;1&quot; /&gt;&lt;lineCharCount val=&quot;18&quot; 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f454112-948b-4cf8-8e3b-69d2fb99c298}&quot; /&gt;&lt;isInvalidForFieldText val=&quot;0&quot; /&gt;&lt;Image&gt;&lt;filename val=&quot;E:\breeze\content\1299311703\4398565137-1\input\breezo\data\asimages\{ef454112-948b-4cf8-8e3b-69d2fb99c298}.png&quot; /&gt;&lt;left val=&quot;504&quot; /&gt;&lt;top val=&quot;156&quot; /&gt;&lt;width val=&quot;249&quot; /&gt;&lt;height val=&quot;27&quot; /&gt;&lt;hasText val=&quot;1&quot; /&gt;&lt;/Image&gt;&lt;/ThreeDShapeInfo&gt;"/>
  <p:tag name="PRESENTER_SHAPETEXTINFO" val="&lt;ShapeTextInfo&gt;&lt;TableIndex row=&quot;-1&quot; col=&quot;-1&quot;&gt;&lt;linesCount val=&quot;1&quot; /&gt;&lt;lineCharCount val=&quot;17&quot; 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937ddf2-8f9b-42cc-a4bd-9dfe99ad9ea4}&quot; /&gt;&lt;isInvalidForFieldText val=&quot;0&quot; /&gt;&lt;Image&gt;&lt;filename val=&quot;E:\breeze\content\1299311703\4398565137-1\input\breezo\data\asimages\{a937ddf2-8f9b-42cc-a4bd-9dfe99ad9ea4}.png&quot; /&gt;&lt;left val=&quot;467&quot; /&gt;&lt;top val=&quot;468&quot; /&gt;&lt;width val=&quot;170&quot; /&gt;&lt;height val=&quot;23&quot; /&gt;&lt;hasText val=&quot;1&quot; /&gt;&lt;/Image&gt;&lt;/ThreeDShapeInfo&gt;"/>
  <p:tag name="PRESENTER_SHAPETEXTINFO" val="&lt;ShapeTextInfo&gt;&lt;TableIndex row=&quot;-1&quot; col=&quot;-1&quot;&gt;&lt;linesCount val=&quot;1&quot; /&gt;&lt;lineCharCount val=&quot;11&quot; 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28&quot; /&gt;&lt;lineCharCount val=&quot;13&quot; /&gt;&lt;lineCharCount val=&quot;13&quot; /&gt;&lt;lineCharCount val=&quot;13&quot; /&gt;&lt;lineCharCount val=&quot;12&quot; 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87c76d4-4e40-44ea-8a1a-4b0b9852858e}&quot; /&gt;&lt;isInvalidForFieldText val=&quot;0&quot; /&gt;&lt;Image&gt;&lt;filename val=&quot;E:\breeze\content\1299311703\4398565137-1\input\breezo\data\asimages\{b87c76d4-4e40-44ea-8a1a-4b0b9852858e}.png&quot; /&gt;&lt;left val=&quot;27&quot; /&gt;&lt;top val=&quot;261&quot; /&gt;&lt;width val=&quot;161&quot; /&gt;&lt;height val=&quot;24&quot; /&gt;&lt;hasText val=&quot;1&quot; /&gt;&lt;/Image&gt;&lt;/ThreeDShapeInfo&gt;"/>
  <p:tag name="PRESENTER_SHAPETEXTINFO" val="&lt;ShapeTextInfo&gt;&lt;TableIndex row=&quot;-1&quot; col=&quot;-1&quot;&gt;&lt;linesCount val=&quot;1&quot; /&gt;&lt;lineCharCount val=&quot;13&quot; 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9e5c757-9542-4fc7-becd-d44eb922c683}&quot; /&gt;&lt;isInvalidForFieldText val=&quot;0&quot; /&gt;&lt;Image&gt;&lt;filename val=&quot;E:\breeze\content\1299311703\4398565137-1\input\breezo\data\asimages\{d9e5c757-9542-4fc7-becd-d44eb922c683}.png&quot; /&gt;&lt;left val=&quot;724&quot; /&gt;&lt;top val=&quot;225&quot; /&gt;&lt;width val=&quot;100&quot; /&gt;&lt;height val=&quot;23&quot; /&gt;&lt;hasText val=&quot;1&quot; /&gt;&lt;/Image&gt;&lt;/ThreeDShapeInfo&gt;"/>
  <p:tag name="PRESENTER_SHAPETEXTINFO" val="&lt;ShapeTextInfo&gt;&lt;TableIndex row=&quot;-1&quot; col=&quot;-1&quot;&gt;&lt;linesCount val=&quot;1&quot; /&gt;&lt;lineCharCount val=&quot;7&quot; 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5daf450-446c-48b4-b0cb-7226feba94b2}&quot; /&gt;&lt;isInvalidForFieldText val=&quot;0&quot; /&gt;&lt;Image&gt;&lt;filename val=&quot;E:\breeze\content\1299311703\4398565137-1\input\breezo\data\asimages\{b5daf450-446c-48b4-b0cb-7226feba94b2}.png&quot; /&gt;&lt;left val=&quot;465&quot; /&gt;&lt;top val=&quot;504&quot; /&gt;&lt;width val=&quot;134&quot; /&gt;&lt;height val=&quot;147&quot; /&gt;&lt;hasText val=&quot;1&quot; /&gt;&lt;/Image&gt;&lt;/ThreeDShapeInfo&gt;"/>
  <p:tag name="PRESENTER_SHAPETEXTINFO" val="&lt;ShapeTextInfo&gt;&lt;TableIndex row=&quot;-1&quot; col=&quot;-1&quot;&gt;&lt;linesCount val=&quot;5&quot; /&gt;&lt;lineCharCount val=&quot;12&quot; /&gt;&lt;lineCharCount val=&quot;6&quot; /&gt;&lt;lineCharCount val=&quot;5&quot; /&gt;&lt;lineCharCount val=&quot;4&quot; /&gt;&lt;lineCharCount val=&quot;11&quot; 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6880ddc-35c3-4201-8fd6-a6162f213088}&quot; /&gt;&lt;isInvalidForFieldText val=&quot;0&quot; /&gt;&lt;Image&gt;&lt;filename val=&quot;E:\breeze\content\1299311703\4398565137-1\input\breezo\data\asimages\{a6880ddc-35c3-4201-8fd6-a6162f213088}.png&quot; /&gt;&lt;left val=&quot;42&quot; /&gt;&lt;top val=&quot;322&quot; /&gt;&lt;width val=&quot;170&quot; /&gt;&lt;height val=&quot;119&quot; /&gt;&lt;hasText val=&quot;1&quot; /&gt;&lt;/Image&gt;&lt;/ThreeDShapeInfo&gt;"/>
  <p:tag name="PRESENTER_SHAPETEXTINFO" val="&lt;ShapeTextInfo&gt;&lt;TableIndex row=&quot;-1&quot; col=&quot;-1&quot;&gt;&lt;linesCount val=&quot;5&quot; /&gt;&lt;lineCharCount val=&quot;10&quot; /&gt;&lt;lineCharCount val=&quot;17&quot; /&gt;&lt;lineCharCount val=&quot;14&quot; /&gt;&lt;lineCharCount val=&quot;12&quot; /&gt;&lt;lineCharCount val=&quot;1&quot; 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4c95b06-6a19-4537-b50f-c85597e7fa2c}&quot; /&gt;&lt;isInvalidForFieldText val=&quot;0&quot; /&gt;&lt;Image&gt;&lt;filename val=&quot;E:\breeze\content\1299311703\4398565137-1\input\breezo\data\asimages\{94c95b06-6a19-4537-b50f-c85597e7fa2c}.png&quot; /&gt;&lt;left val=&quot;385&quot; /&gt;&lt;top val=&quot;263&quot; /&gt;&lt;width val=&quot;187&quot; /&gt;&lt;height val=&quot;84&quot; /&gt;&lt;hasText val=&quot;1&quot; /&gt;&lt;/Image&gt;&lt;/ThreeDShapeInfo&gt;"/>
  <p:tag name="PRESENTER_SHAPETEXTINFO" val="&lt;ShapeTextInfo&gt;&lt;TableIndex row=&quot;-1&quot; col=&quot;-1&quot;&gt;&lt;linesCount val=&quot;3&quot; /&gt;&lt;lineCharCount val=&quot;10&quot; /&gt;&lt;lineCharCount val=&quot;9&quot; /&gt;&lt;lineCharCount val=&quot;18&quot; 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c044452-48e1-49e6-9af0-ce3c2df9b77f}&quot; /&gt;&lt;isInvalidForFieldText val=&quot;0&quot; /&gt;&lt;Image&gt;&lt;filename val=&quot;E:\breeze\content\1299311703\4398565137-1\input\breezo\data\asimages\{dc044452-48e1-49e6-9af0-ce3c2df9b77f}.png&quot; /&gt;&lt;left val=&quot;721&quot; /&gt;&lt;top val=&quot;270&quot; /&gt;&lt;width val=&quot;188&quot; /&gt;&lt;height val=&quot;185&quot; /&gt;&lt;hasText val=&quot;1&quot; /&gt;&lt;/Image&gt;&lt;/ThreeDShapeInfo&gt;"/>
  <p:tag name="PRESENTER_SHAPETEXTINFO" val="&lt;ShapeTextInfo&gt;&lt;TableIndex row=&quot;-1&quot; col=&quot;-1&quot;&gt;&lt;linesCount val=&quot;4&quot; /&gt;&lt;lineCharCount val=&quot;18&quot; /&gt;&lt;lineCharCount val=&quot;13&quot; /&gt;&lt;lineCharCount val=&quot;40&quot; /&gt;&lt;lineCharCount val=&quot;10&quot; 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10d9e07-0005-4a0d-ba0f-db8ebc87f27d}&quot; /&gt;&lt;isInvalidForFieldText val=&quot;0&quot; /&gt;&lt;Image&gt;&lt;filename val=&quot;E:\breeze\content\1299311703\4398565137-1\input\breezo\data\asimages\{810d9e07-0005-4a0d-ba0f-db8ebc87f27d}.png&quot; /&gt;&lt;left val=&quot;385&quot; /&gt;&lt;top val=&quot;226&quot; /&gt;&lt;width val=&quot;89&quot; /&gt;&lt;height val=&quot;29&quot; /&gt;&lt;hasText val=&quot;1&quot; /&gt;&lt;/Image&gt;&lt;/ThreeDShapeInfo&gt;"/>
  <p:tag name="PRESENTER_SHAPETEXTINFO" val="&lt;ShapeTextInfo&gt;&lt;TableIndex row=&quot;-1&quot; col=&quot;-1&quot;&gt;&lt;linesCount val=&quot;1&quot; /&gt;&lt;lineCharCount val=&quot;7&quot; 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28&quot; /&gt;&lt;lineCharCount val=&quot;13&quot; /&gt;&lt;lineCharCount val=&quot;13&quot; /&gt;&lt;lineCharCount val=&quot;13&quot; /&gt;&lt;lineCharCount val=&quot;12&quot; 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10&quot; 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DE9441AF-E517-4DD8-A2BD-C4DED19EB889}"/>
    </a:ext>
  </a:extLst>
</a:theme>
</file>

<file path=ppt/theme/theme2.xml><?xml version="1.0" encoding="utf-8"?>
<a:theme xmlns:a="http://schemas.openxmlformats.org/drawingml/2006/main" name="ECDC_PowerPoint_Template_2017-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23F12FDA-90BB-419B-8475-94A0E264A9F6}"/>
    </a:ext>
  </a:extLst>
</a:theme>
</file>

<file path=ppt/theme/theme3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.potx" id="{7FE58D3C-B122-4504-AAE9-CD1E55F170CE}" vid="{61788321-1BFC-4F2D-9A53-6750F21798D4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6237F33E136C34788D4C4BB09248816" ma:contentTypeVersion="8" ma:contentTypeDescription="Create a new document." ma:contentTypeScope="" ma:versionID="a7f7158992bec3c1b13ca6e5efb62f79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b488233-8f53-4d99-a4da-b196d235129c" targetNamespace="http://schemas.microsoft.com/office/2006/metadata/properties" ma:root="true" ma:fieldsID="577c79370e75b4e7fe7375f814ef4ce6" ns2:_="" ns3:_="" ns4:_="">
    <xsd:import namespace="4240f11c-4df2-4a37-9be1-bdf0d4dfc218"/>
    <xsd:import namespace="fe73b3f6-a427-4a99-886e-da32c6de835d"/>
    <xsd:import namespace="2b488233-8f53-4d99-a4da-b196d235129c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_dlc_DocId" minOccurs="0"/>
                <xsd:element ref="ns4:_dlc_DocIdUrl" minOccurs="0"/>
                <xsd:element ref="ns4:_dlc_DocIdPersistId" minOccurs="0"/>
                <xsd:element ref="ns4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a567e171-1f9a-4b32-8f9a-2e5ba07b97fd}" ma:internalName="TaxCatchAll" ma:showField="CatchAllData" ma:web="2b488233-8f53-4d99-a4da-b196d23512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a567e171-1f9a-4b32-8f9a-2e5ba07b97fd}" ma:internalName="TaxCatchAllLabel" ma:readOnly="true" ma:showField="CatchAllDataLabel" ma:web="2b488233-8f53-4d99-a4da-b196d23512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readOnly="false" ma:default="1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readOnly="true" ma:default="2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88233-8f53-4d99-a4da-b196d235129c" elementFormDefault="qualified">
    <xsd:import namespace="http://schemas.microsoft.com/office/2006/documentManagement/types"/>
    <xsd:import namespace="http://schemas.microsoft.com/office/infopath/2007/PartnerControls"/>
    <xsd:element name="_dlc_DocId" ma:index="2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14c281f0-fdb2-43d6-8bd5-8268950107ba" ContentTypeId="0x010100EE95EE7DB3A482488E68FA4A7091999F" PreviousValue="false" LastSyncTimeStamp="2023-05-23T07:48:25.837Z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a32a3a8d-4a80-4138-955a-de688ad92766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>Pranvera Mucaj</DisplayName>
        <AccountId>32</AccountId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Training Material</TermName>
          <TermId xmlns="http://schemas.microsoft.com/office/infopath/2007/PartnerControls">31e39f6d-8728-42bb-87ba-ba7371348e4a</TermId>
        </TermInfo>
      </Terms>
    </o13d78bceb4b4178ab3c456bf4db706a>
    <ECMX_PUBLISHDATE xmlns="4240f11c-4df2-4a37-9be1-bdf0d4dfc218">2022-09-11T22:00:00+00:00</ECMX_PUBLISHDATE>
    <ECMX_BUSINESSID xmlns="4240f11c-4df2-4a37-9be1-bdf0d4dfc218" xsi:nil="true"/>
    <c67668d6730c4bc2a26c654fc875ab99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 health training</TermName>
          <TermId xmlns="http://schemas.microsoft.com/office/infopath/2007/PartnerControls">75714065-8f11-40ef-97c0-a6ab016bbaa4</TermId>
        </TermInfo>
      </Terms>
    </c67668d6730c4bc2a26c654fc875ab99>
    <TaxCatchAll xmlns="fe73b3f6-a427-4a99-886e-da32c6de835d">
      <Value>6</Value>
      <Value>5</Value>
      <Value>4</Value>
      <Value>3</Value>
      <Value>2</Value>
    </TaxCatchAll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TaxCatchAllLabel xmlns="fe73b3f6-a427-4a99-886e-da32c6de835d" xsi:nil="true"/>
    <_dlc_DocId xmlns="2b488233-8f53-4d99-a4da-b196d235129c">e2i-1645553999-100</_dlc_DocId>
    <_dlc_DocIdUrl xmlns="2b488233-8f53-4d99-a4da-b196d235129c">
      <Url>https://ecdc365.sharepoint.com/teams/ecco_phf_e2i/_layouts/15/DocIdRedir.aspx?ID=e2i-1645553999-100</Url>
      <Description>e2i-1645553999-100</Description>
    </_dlc_DocIdUrl>
    <_dlc_DocIdPersistId xmlns="2b488233-8f53-4d99-a4da-b196d235129c" xsi:nil="true"/>
    <TaxKeywordTaxHTField xmlns="2b488233-8f53-4d99-a4da-b196d235129c">
      <Terms xmlns="http://schemas.microsoft.com/office/infopath/2007/PartnerControls"/>
    </TaxKeywordTaxHTField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4AD1A5-6F4D-495F-A7BF-A98C204C1773}">
  <ds:schemaRefs>
    <ds:schemaRef ds:uri="2b488233-8f53-4d99-a4da-b196d235129c"/>
    <ds:schemaRef ds:uri="4240f11c-4df2-4a37-9be1-bdf0d4dfc218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7304226-1A61-4C49-BB18-6AC429DF094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8351543-6A57-4AEC-8681-267A7624F26A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7D25668B-D425-4D8D-A0F6-5E0747332DCB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2b488233-8f53-4d99-a4da-b196d235129c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fe73b3f6-a427-4a99-886e-da32c6de835d"/>
    <ds:schemaRef ds:uri="4240f11c-4df2-4a37-9be1-bdf0d4dfc218"/>
  </ds:schemaRefs>
</ds:datastoreItem>
</file>

<file path=customXml/itemProps5.xml><?xml version="1.0" encoding="utf-8"?>
<ds:datastoreItem xmlns:ds="http://schemas.openxmlformats.org/officeDocument/2006/customXml" ds:itemID="{3C342C2F-7896-410F-AA12-1800328579C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Day 1_Welcome address_Overview of the course_Amelie Plymoth and Aikaterini Mougkou</Template>
  <TotalTime>0</TotalTime>
  <Words>1394</Words>
  <Application>Microsoft Office PowerPoint</Application>
  <PresentationFormat>Widescreen</PresentationFormat>
  <Paragraphs>308</Paragraphs>
  <Slides>35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Symbol</vt:lpstr>
      <vt:lpstr>Tahoma</vt:lpstr>
      <vt:lpstr>Wingdings</vt:lpstr>
      <vt:lpstr>ECDC_PowerPoint_Template_2017</vt:lpstr>
      <vt:lpstr>ECDC_PowerPoint_Template_2017-2</vt:lpstr>
      <vt:lpstr>Theme_ECDC</vt:lpstr>
      <vt:lpstr>Microsoft Excel Chart</vt:lpstr>
      <vt:lpstr> Healthcare-associated infections: reservoirs of microorganisms and routes of transmission  Sebastian Haller</vt:lpstr>
      <vt:lpstr>Objectives</vt:lpstr>
      <vt:lpstr>Outline</vt:lpstr>
      <vt:lpstr> Definition of a healthcare-associated infection (HAI) </vt:lpstr>
      <vt:lpstr>PowerPoint Presentation</vt:lpstr>
      <vt:lpstr>PowerPoint Presentation</vt:lpstr>
      <vt:lpstr>PowerPoint Presentation</vt:lpstr>
      <vt:lpstr>PowerPoint Presentation</vt:lpstr>
      <vt:lpstr>Patient risk factors for HAIs</vt:lpstr>
      <vt:lpstr>Prevalence of healthcare-associated infections (HAI)  Point prevalence survey</vt:lpstr>
      <vt:lpstr>Distribution of types of HAI by presence of HAI on admission (left) and HAI onset during hospitalisation (right) </vt:lpstr>
      <vt:lpstr>Prevalence versus Incidence</vt:lpstr>
      <vt:lpstr>Infectious agents</vt:lpstr>
      <vt:lpstr>Simplified: „ESKAPE+E“ bacteria causing most HAI and AMR burden  </vt:lpstr>
      <vt:lpstr>Case definitions HAI</vt:lpstr>
      <vt:lpstr>PowerPoint Presentation</vt:lpstr>
      <vt:lpstr>PowerPoint Presentation</vt:lpstr>
      <vt:lpstr>Reservoirs and sources of HAI</vt:lpstr>
      <vt:lpstr>Surveillance and case search</vt:lpstr>
      <vt:lpstr>Underasscertainment in surveillance The Surveillance pyramide </vt:lpstr>
      <vt:lpstr>Infectious prior to onset of disease</vt:lpstr>
      <vt:lpstr>PowerPoint Presentation</vt:lpstr>
      <vt:lpstr>Case search</vt:lpstr>
      <vt:lpstr>Case search</vt:lpstr>
      <vt:lpstr>Case search </vt:lpstr>
      <vt:lpstr>Introduction of microbiological screening on ward x after outbreak detection</vt:lpstr>
      <vt:lpstr>Cohorting to reduce person to person transmission</vt:lpstr>
      <vt:lpstr>PowerPoint Presentation</vt:lpstr>
      <vt:lpstr>Understaffing during the night</vt:lpstr>
      <vt:lpstr>Environmental sampling</vt:lpstr>
      <vt:lpstr>Medical products as common source: e.g. Burkholderia cepacia outbreak 2018</vt:lpstr>
      <vt:lpstr>Identification of common source through genotyping</vt:lpstr>
      <vt:lpstr>Number of HAI-FBOs, by pathogen  and healthcare setting</vt:lpstr>
      <vt:lpstr>Conclusions</vt:lpstr>
      <vt:lpstr>Acknowledgements  The creation of this training material was commissioned by ECDC to Sebastian Haller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course  Amelie Plymoth, Aikaterini Mougkou</dc:title>
  <dc:subject/>
  <dc:creator>Urszula Bogatynska</dc:creator>
  <cp:keywords/>
  <cp:lastModifiedBy>Amelie Plymoth</cp:lastModifiedBy>
  <cp:revision>2</cp:revision>
  <dcterms:created xsi:type="dcterms:W3CDTF">2023-08-28T13:55:16Z</dcterms:created>
  <dcterms:modified xsi:type="dcterms:W3CDTF">2024-01-10T15:05:11Z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0x010100EE95EE7DB3A482488E68FA4A7091999F00E6237F33E136C34788D4C4BB09248816</vt:lpwstr>
  </property>
  <property fmtid="{D5CDD505-2E9C-101B-9397-08002B2CF9AE}" pid="3" name="ECMX_ENTITY">
    <vt:lpwstr>3;#ECDC|931345c4-86d9-4b39-a79a-5a8b0b90257f</vt:lpwstr>
  </property>
  <property fmtid="{D5CDD505-2E9C-101B-9397-08002B2CF9AE}" pid="4" name="b80f357c25a94dacb60f1fd0d4d680fc">
    <vt:lpwstr/>
  </property>
  <property fmtid="{D5CDD505-2E9C-101B-9397-08002B2CF9AE}" pid="5" name="ECMX_LIFECYCLE">
    <vt:lpwstr>2;#Active|50127695-0d4f-4ac1-ab93-ebc716c3e584</vt:lpwstr>
  </property>
  <property fmtid="{D5CDD505-2E9C-101B-9397-08002B2CF9AE}" pid="6" name="ECMX_DISEASEPATHOGEN">
    <vt:lpwstr/>
  </property>
  <property fmtid="{D5CDD505-2E9C-101B-9397-08002B2CF9AE}" pid="7" name="ECMX_DOCUMENTTYPE">
    <vt:lpwstr>5;#Training Material|31e39f6d-8728-42bb-87ba-ba7371348e4a</vt:lpwstr>
  </property>
  <property fmtid="{D5CDD505-2E9C-101B-9397-08002B2CF9AE}" pid="8" name="h05cc6f867ac4da49e4569497b7e270e">
    <vt:lpwstr/>
  </property>
  <property fmtid="{D5CDD505-2E9C-101B-9397-08002B2CF9AE}" pid="9" name="DocumentType">
    <vt:lpwstr/>
  </property>
  <property fmtid="{D5CDD505-2E9C-101B-9397-08002B2CF9AE}" pid="10" name="ECMX_CATEGORYLABEL">
    <vt:lpwstr>4;#Public health training|75714065-8f11-40ef-97c0-a6ab016bbaa4</vt:lpwstr>
  </property>
  <property fmtid="{D5CDD505-2E9C-101B-9397-08002B2CF9AE}" pid="11" name="ECMX_DOCUMENTSTATUS">
    <vt:lpwstr>6;#Final|a32a3a8d-4a80-4138-955a-de688ad92766</vt:lpwstr>
  </property>
  <property fmtid="{D5CDD505-2E9C-101B-9397-08002B2CF9AE}" pid="12" name="CategoryLabel">
    <vt:lpwstr/>
  </property>
  <property fmtid="{D5CDD505-2E9C-101B-9397-08002B2CF9AE}" pid="13" name="_dlc_DocIdItemGuid">
    <vt:lpwstr>99afd864-be11-40f8-a6ce-d67da75f79bc</vt:lpwstr>
  </property>
  <property fmtid="{D5CDD505-2E9C-101B-9397-08002B2CF9AE}" pid="14" name="TaxKeyword">
    <vt:lpwstr/>
  </property>
  <property fmtid="{D5CDD505-2E9C-101B-9397-08002B2CF9AE}" pid="15" name="MediaServiceImageTags">
    <vt:lpwstr/>
  </property>
  <property fmtid="{D5CDD505-2E9C-101B-9397-08002B2CF9AE}" pid="16" name="lcf76f155ced4ddcb4097134ff3c332f">
    <vt:lpwstr/>
  </property>
  <property fmtid="{D5CDD505-2E9C-101B-9397-08002B2CF9AE}" pid="17" name="ClassificationContentMarkingHeaderText">
    <vt:lpwstr>ECDC NORMAL</vt:lpwstr>
  </property>
  <property fmtid="{D5CDD505-2E9C-101B-9397-08002B2CF9AE}" pid="18" name="ArticulateGUID">
    <vt:lpwstr>545A5AF3-9469-4E5E-8053-909D4EE768BB</vt:lpwstr>
  </property>
  <property fmtid="{D5CDD505-2E9C-101B-9397-08002B2CF9AE}" pid="19" name="ArticulatePath">
    <vt:lpwstr>https://ecdc365.sharepoint.com/teams/iorg_phf_cpd/Storage/Short Courses/HAI/2023 Investigation of healthcare-associated infection outbreaks/Presentations/Day 1/Day 1_Healthcare associated infections_reservoirs of microorganisms and routes of transmission_</vt:lpwstr>
  </property>
  <property fmtid="{D5CDD505-2E9C-101B-9397-08002B2CF9AE}" pid="20" name="_ModernAudienceTargetUserField">
    <vt:lpwstr/>
  </property>
  <property fmtid="{D5CDD505-2E9C-101B-9397-08002B2CF9AE}" pid="21" name="Order">
    <vt:r8>1535500</vt:r8>
  </property>
  <property fmtid="{D5CDD505-2E9C-101B-9397-08002B2CF9AE}" pid="22" name="xd_ProgID">
    <vt:lpwstr/>
  </property>
  <property fmtid="{D5CDD505-2E9C-101B-9397-08002B2CF9AE}" pid="23" name="ComplianceAssetId">
    <vt:lpwstr/>
  </property>
  <property fmtid="{D5CDD505-2E9C-101B-9397-08002B2CF9AE}" pid="24" name="TemplateUrl">
    <vt:lpwstr/>
  </property>
  <property fmtid="{D5CDD505-2E9C-101B-9397-08002B2CF9AE}" pid="25" name="_ExtendedDescription">
    <vt:lpwstr/>
  </property>
  <property fmtid="{D5CDD505-2E9C-101B-9397-08002B2CF9AE}" pid="26" name="TriggerFlowInfo">
    <vt:lpwstr/>
  </property>
  <property fmtid="{D5CDD505-2E9C-101B-9397-08002B2CF9AE}" pid="27" name="xd_Signature">
    <vt:bool>false</vt:bool>
  </property>
  <property fmtid="{D5CDD505-2E9C-101B-9397-08002B2CF9AE}" pid="28" name="SharedWithUsers">
    <vt:lpwstr/>
  </property>
</Properties>
</file>